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56" r:id="rId2"/>
    <p:sldId id="257" r:id="rId3"/>
    <p:sldId id="258" r:id="rId4"/>
    <p:sldId id="259" r:id="rId5"/>
    <p:sldId id="260" r:id="rId6"/>
    <p:sldId id="515" r:id="rId7"/>
    <p:sldId id="554" r:id="rId8"/>
    <p:sldId id="474" r:id="rId9"/>
    <p:sldId id="505" r:id="rId10"/>
    <p:sldId id="516" r:id="rId11"/>
    <p:sldId id="520" r:id="rId12"/>
    <p:sldId id="552" r:id="rId13"/>
    <p:sldId id="627" r:id="rId14"/>
    <p:sldId id="628" r:id="rId15"/>
    <p:sldId id="557" r:id="rId16"/>
    <p:sldId id="626" r:id="rId17"/>
    <p:sldId id="472" r:id="rId18"/>
    <p:sldId id="298" r:id="rId19"/>
    <p:sldId id="473" r:id="rId20"/>
    <p:sldId id="555" r:id="rId21"/>
    <p:sldId id="613" r:id="rId22"/>
    <p:sldId id="302" r:id="rId23"/>
    <p:sldId id="478" r:id="rId24"/>
    <p:sldId id="592" r:id="rId25"/>
    <p:sldId id="615" r:id="rId26"/>
    <p:sldId id="599" r:id="rId27"/>
    <p:sldId id="616" r:id="rId28"/>
    <p:sldId id="617" r:id="rId29"/>
    <p:sldId id="275" r:id="rId30"/>
    <p:sldId id="618" r:id="rId31"/>
    <p:sldId id="619" r:id="rId32"/>
    <p:sldId id="620" r:id="rId33"/>
    <p:sldId id="621" r:id="rId34"/>
    <p:sldId id="622" r:id="rId35"/>
    <p:sldId id="549" r:id="rId36"/>
    <p:sldId id="548" r:id="rId37"/>
    <p:sldId id="547" r:id="rId38"/>
    <p:sldId id="546" r:id="rId39"/>
    <p:sldId id="499" r:id="rId40"/>
    <p:sldId id="550" r:id="rId41"/>
    <p:sldId id="623" r:id="rId42"/>
    <p:sldId id="624" r:id="rId43"/>
    <p:sldId id="500" r:id="rId44"/>
    <p:sldId id="625" r:id="rId45"/>
    <p:sldId id="498" r:id="rId46"/>
    <p:sldId id="629" r:id="rId47"/>
    <p:sldId id="630" r:id="rId48"/>
    <p:sldId id="603" r:id="rId49"/>
    <p:sldId id="594" r:id="rId50"/>
    <p:sldId id="595" r:id="rId51"/>
    <p:sldId id="596" r:id="rId52"/>
    <p:sldId id="597" r:id="rId53"/>
    <p:sldId id="598" r:id="rId54"/>
    <p:sldId id="278" r:id="rId55"/>
    <p:sldId id="604" r:id="rId56"/>
    <p:sldId id="280" r:id="rId57"/>
    <p:sldId id="281" r:id="rId58"/>
    <p:sldId id="289" r:id="rId59"/>
    <p:sldId id="291" r:id="rId60"/>
    <p:sldId id="293" r:id="rId61"/>
    <p:sldId id="294" r:id="rId62"/>
    <p:sldId id="297" r:id="rId63"/>
    <p:sldId id="299" r:id="rId64"/>
    <p:sldId id="300" r:id="rId65"/>
    <p:sldId id="301" r:id="rId66"/>
    <p:sldId id="600" r:id="rId67"/>
    <p:sldId id="605" r:id="rId68"/>
    <p:sldId id="313"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61" r:id="rId89"/>
    <p:sldId id="606" r:id="rId90"/>
    <p:sldId id="607" r:id="rId91"/>
    <p:sldId id="608" r:id="rId92"/>
    <p:sldId id="609" r:id="rId93"/>
    <p:sldId id="362" r:id="rId94"/>
    <p:sldId id="363" r:id="rId95"/>
    <p:sldId id="364" r:id="rId96"/>
    <p:sldId id="370" r:id="rId97"/>
    <p:sldId id="537" r:id="rId98"/>
    <p:sldId id="538" r:id="rId99"/>
    <p:sldId id="539" r:id="rId100"/>
    <p:sldId id="540" r:id="rId101"/>
    <p:sldId id="541" r:id="rId102"/>
    <p:sldId id="542" r:id="rId103"/>
    <p:sldId id="543" r:id="rId104"/>
    <p:sldId id="544" r:id="rId105"/>
    <p:sldId id="601" r:id="rId106"/>
    <p:sldId id="602" r:id="rId107"/>
    <p:sldId id="545" r:id="rId108"/>
    <p:sldId id="501" r:id="rId109"/>
    <p:sldId id="631" r:id="rId110"/>
    <p:sldId id="508" r:id="rId111"/>
    <p:sldId id="509" r:id="rId112"/>
    <p:sldId id="510" r:id="rId113"/>
    <p:sldId id="263" r:id="rId114"/>
    <p:sldId id="268" r:id="rId115"/>
    <p:sldId id="269" r:id="rId116"/>
    <p:sldId id="312" r:id="rId117"/>
    <p:sldId id="270" r:id="rId118"/>
    <p:sldId id="271" r:id="rId119"/>
    <p:sldId id="272" r:id="rId120"/>
    <p:sldId id="517" r:id="rId121"/>
    <p:sldId id="518" r:id="rId122"/>
    <p:sldId id="519"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namanur Rajamani Muthukrishnan" initials="CRM" lastIdx="1" clrIdx="0">
    <p:extLst>
      <p:ext uri="{19B8F6BF-5375-455C-9EA6-DF929625EA0E}">
        <p15:presenceInfo xmlns:p15="http://schemas.microsoft.com/office/powerpoint/2012/main" userId="f852cd76414142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3" d="100"/>
          <a:sy n="93" d="100"/>
        </p:scale>
        <p:origin x="254" y="86"/>
      </p:cViewPr>
      <p:guideLst/>
    </p:cSldViewPr>
  </p:slideViewPr>
  <p:notesTextViewPr>
    <p:cViewPr>
      <p:scale>
        <a:sx n="1" d="1"/>
        <a:sy n="1" d="1"/>
      </p:scale>
      <p:origin x="0" y="0"/>
    </p:cViewPr>
  </p:notesTextViewPr>
  <p:sorterViewPr>
    <p:cViewPr varScale="1">
      <p:scale>
        <a:sx n="100" d="100"/>
        <a:sy n="100" d="100"/>
      </p:scale>
      <p:origin x="0" y="-278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5BD84-8EBC-4836-B3B4-DAA3774ABBCE}" type="datetimeFigureOut">
              <a:rPr lang="en-IN" smtClean="0"/>
              <a:t>26-01-2023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7C642-253B-4A3B-9852-08F1C592DE8C}" type="slidenum">
              <a:rPr lang="en-IN" smtClean="0"/>
              <a:t>‹#›</a:t>
            </a:fld>
            <a:endParaRPr lang="en-IN" dirty="0"/>
          </a:p>
        </p:txBody>
      </p:sp>
    </p:spTree>
    <p:extLst>
      <p:ext uri="{BB962C8B-B14F-4D97-AF65-F5344CB8AC3E}">
        <p14:creationId xmlns:p14="http://schemas.microsoft.com/office/powerpoint/2010/main" val="299510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13</a:t>
            </a:fld>
            <a:endParaRPr lang="en-IN" dirty="0"/>
          </a:p>
        </p:txBody>
      </p:sp>
    </p:spTree>
    <p:extLst>
      <p:ext uri="{BB962C8B-B14F-4D97-AF65-F5344CB8AC3E}">
        <p14:creationId xmlns:p14="http://schemas.microsoft.com/office/powerpoint/2010/main" val="1748238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26c9256cb_2_53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78" name="Google Shape;1078;ga26c9256cb_2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ad02265263_2_5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87" name="Google Shape;1087;gad02265263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26c9256cb_2_38: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0" name="Google Shape;90;ga26c9256cb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26c9256cb_2_117: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87" name="Google Shape;187;ga26c9256cb_2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d02265263_0_58: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01" name="Google Shape;201;gad02265263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d02265263_0_10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76" name="Google Shape;276;gad0226526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a26c9256cb_2_17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86" name="Google Shape;286;ga26c9256cb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ad02265263_0_11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93" name="Google Shape;293;gad0226526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26c9256cb_2_186: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00" name="Google Shape;300;ga26c9256cb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26c9256cb_6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67" name="Google Shape;367;ga26c9256c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14</a:t>
            </a:fld>
            <a:endParaRPr lang="en-IN" dirty="0"/>
          </a:p>
        </p:txBody>
      </p:sp>
    </p:spTree>
    <p:extLst>
      <p:ext uri="{BB962C8B-B14F-4D97-AF65-F5344CB8AC3E}">
        <p14:creationId xmlns:p14="http://schemas.microsoft.com/office/powerpoint/2010/main" val="937606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ad02265263_1_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80" name="Google Shape;380;gad0226526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ad37dc10ef_0_1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92" name="Google Shape;392;gad37dc10e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ad37dc10ef_0_5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471" name="Google Shape;471;gad37dc10e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ad02265263_1_6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485" name="Google Shape;485;gad02265263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d02265263_1_7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04" name="Google Shape;504;gad02265263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ad37dc10ef_0_59: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15" name="Google Shape;515;gad37dc10ef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a26c9256cb_2_30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47" name="Google Shape;547;ga26c9256cb_2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a26c9256cb_2_32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64" name="Google Shape;564;ga26c9256cb_2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ad02265263_1_10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77" name="Google Shape;577;gad02265263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ad02265263_1_119: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88" name="Google Shape;588;gad02265263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ad02265263_1_9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555" name="Google Shape;555;gad02265263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26c9256cb_6_8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00" name="Google Shape;600;ga26c9256cb_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a26c9256cb_2_384: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95" name="Google Shape;695;ga26c9256cb_2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ad37dc10ef_1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712" name="Google Shape;712;gad37dc10e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a26c9256cb_2_443: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891" name="Google Shape;891;ga26c9256cb_2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ad02265263_0_13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08" name="Google Shape;908;gad0226526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ad37dc10ef_0_7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19" name="Google Shape;919;gad37dc10e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a26c9256cb_2_460: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30" name="Google Shape;930;ga26c9256cb_2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a26c9256cb_8_4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39" name="Google Shape;939;ga26c9256cb_8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ad02265263_0_15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46" name="Google Shape;946;gad0226526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a26c9256cb_2_46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53" name="Google Shape;953;ga26c9256cb_2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a26c9256cb_6_8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600" name="Google Shape;600;ga26c9256cb_6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d02265263_0_16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66" name="Google Shape;966;gad022652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a26c9256cb_2_484: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79" name="Google Shape;979;ga26c9256cb_2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ad02265263_2_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88" name="Google Shape;988;gad02265263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a26c9256cb_2_497: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997" name="Google Shape;997;ga26c9256cb_2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ad02265263_2_14: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10" name="Google Shape;1010;gad0226526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ad37dc10ef_0_8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21" name="Google Shape;1021;gad37dc10e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a26c9256cb_2_512: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33" name="Google Shape;1033;ga26c9256cb_2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ad02265263_2_2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42" name="Google Shape;1042;gad02265263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a26c9256cb_2_51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50" name="Google Shape;1050;ga26c9256cb_2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ad02265263_2_3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67" name="Google Shape;1067;gad02265263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77E91B0-A9D7-4AD8-B7D7-8FD2CDEF4EA6}" type="slidenum">
              <a:rPr lang="en-IN" smtClean="0"/>
              <a:t>26</a:t>
            </a:fld>
            <a:endParaRPr lang="en-IN"/>
          </a:p>
        </p:txBody>
      </p:sp>
    </p:spTree>
    <p:extLst>
      <p:ext uri="{BB962C8B-B14F-4D97-AF65-F5344CB8AC3E}">
        <p14:creationId xmlns:p14="http://schemas.microsoft.com/office/powerpoint/2010/main" val="1781751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a26c9256cb_2_53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78" name="Google Shape;1078;ga26c9256cb_2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ad02265263_2_53: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87" name="Google Shape;1087;gad02265263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a26c9256cb_2_625: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00" name="Google Shape;1200;ga26c9256cb_2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ad02265263_2_151: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17" name="Google Shape;1217;gad02265263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a26c9256cb_2_64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28" name="Google Shape;1228;ga26c9256cb_2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ad02265263_0_17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36" name="Google Shape;1236;gad0226526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d02265263_0_205: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305" name="Google Shape;1305;gad0226526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ad02265263_2_151: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17" name="Google Shape;1217;gad02265263_2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a26c9256cb_2_641: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28" name="Google Shape;1228;ga26c9256cb_2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ad02265263_0_176: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236" name="Google Shape;1236;gad02265263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d02265263_0_102: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276" name="Google Shape;276;gad0226526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d02265263_0_205: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305" name="Google Shape;1305;gad02265263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ca924927f_2_34: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86" name="Google Shape;86;gaca924927f_2_3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ca924927f_2_42: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94" name="Google Shape;94;gaca924927f_2_42: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ca924927f_2_59: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12" name="Google Shape;112;gaca924927f_2_59: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ca924927f_2_65: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19" name="Google Shape;119;gaca924927f_2_6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ca924927f_2_84: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39" name="Google Shape;139;gaca924927f_2_84: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aca9249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aca9249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da3e7cc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da3e7cc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aca924927f_2_96: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71" name="Google Shape;171;gaca924927f_2_96: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e97755cd5_1_0:notes"/>
          <p:cNvSpPr txBox="1">
            <a:spLocks noGrp="1"/>
          </p:cNvSpPr>
          <p:nvPr>
            <p:ph type="body" idx="1"/>
          </p:nvPr>
        </p:nvSpPr>
        <p:spPr>
          <a:xfrm>
            <a:off x="685787" y="4343393"/>
            <a:ext cx="5486400" cy="4114800"/>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81" name="Google Shape;181;gae97755cd5_1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26c9256cb_6_0: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367" name="Google Shape;367;ga26c9256c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ca924927f_2_105:notes"/>
          <p:cNvSpPr txBox="1">
            <a:spLocks noGrp="1"/>
          </p:cNvSpPr>
          <p:nvPr>
            <p:ph type="body" idx="1"/>
          </p:nvPr>
        </p:nvSpPr>
        <p:spPr>
          <a:xfrm>
            <a:off x="685787" y="4343393"/>
            <a:ext cx="5486382" cy="4114786"/>
          </a:xfrm>
          <a:prstGeom prst="rect">
            <a:avLst/>
          </a:prstGeom>
        </p:spPr>
        <p:txBody>
          <a:bodyPr spcFirstLastPara="1" wrap="square" lIns="75550" tIns="75550" rIns="75550" bIns="75550" anchor="t" anchorCtr="0">
            <a:noAutofit/>
          </a:bodyPr>
          <a:lstStyle/>
          <a:p>
            <a:pPr marL="0" lvl="0" indent="0" algn="l" rtl="0">
              <a:spcBef>
                <a:spcPts val="0"/>
              </a:spcBef>
              <a:spcAft>
                <a:spcPts val="0"/>
              </a:spcAft>
              <a:buNone/>
            </a:pPr>
            <a:endParaRPr dirty="0"/>
          </a:p>
        </p:txBody>
      </p:sp>
      <p:sp>
        <p:nvSpPr>
          <p:cNvPr id="192" name="Google Shape;192;gaca924927f_2_105: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ca92492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ca92492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113</a:t>
            </a:fld>
            <a:endParaRPr lang="en-IN" dirty="0"/>
          </a:p>
        </p:txBody>
      </p:sp>
    </p:spTree>
    <p:extLst>
      <p:ext uri="{BB962C8B-B14F-4D97-AF65-F5344CB8AC3E}">
        <p14:creationId xmlns:p14="http://schemas.microsoft.com/office/powerpoint/2010/main" val="6329728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114</a:t>
            </a:fld>
            <a:endParaRPr lang="en-IN" dirty="0"/>
          </a:p>
        </p:txBody>
      </p:sp>
    </p:spTree>
    <p:extLst>
      <p:ext uri="{BB962C8B-B14F-4D97-AF65-F5344CB8AC3E}">
        <p14:creationId xmlns:p14="http://schemas.microsoft.com/office/powerpoint/2010/main" val="35301358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115</a:t>
            </a:fld>
            <a:endParaRPr lang="en-IN" dirty="0"/>
          </a:p>
        </p:txBody>
      </p:sp>
    </p:spTree>
    <p:extLst>
      <p:ext uri="{BB962C8B-B14F-4D97-AF65-F5344CB8AC3E}">
        <p14:creationId xmlns:p14="http://schemas.microsoft.com/office/powerpoint/2010/main" val="28672898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116</a:t>
            </a:fld>
            <a:endParaRPr lang="en-IN" dirty="0"/>
          </a:p>
        </p:txBody>
      </p:sp>
    </p:spTree>
    <p:extLst>
      <p:ext uri="{BB962C8B-B14F-4D97-AF65-F5344CB8AC3E}">
        <p14:creationId xmlns:p14="http://schemas.microsoft.com/office/powerpoint/2010/main" val="7602195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117</a:t>
            </a:fld>
            <a:endParaRPr lang="en-IN" dirty="0"/>
          </a:p>
        </p:txBody>
      </p:sp>
    </p:spTree>
    <p:extLst>
      <p:ext uri="{BB962C8B-B14F-4D97-AF65-F5344CB8AC3E}">
        <p14:creationId xmlns:p14="http://schemas.microsoft.com/office/powerpoint/2010/main" val="42280134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118</a:t>
            </a:fld>
            <a:endParaRPr lang="en-IN" dirty="0"/>
          </a:p>
        </p:txBody>
      </p:sp>
    </p:spTree>
    <p:extLst>
      <p:ext uri="{BB962C8B-B14F-4D97-AF65-F5344CB8AC3E}">
        <p14:creationId xmlns:p14="http://schemas.microsoft.com/office/powerpoint/2010/main" val="41137681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B89F0B7-71A1-4507-94D9-56CBEEB3E995}" type="slidenum">
              <a:rPr lang="en-IN" smtClean="0"/>
              <a:t>119</a:t>
            </a:fld>
            <a:endParaRPr lang="en-IN" dirty="0"/>
          </a:p>
        </p:txBody>
      </p:sp>
    </p:spTree>
    <p:extLst>
      <p:ext uri="{BB962C8B-B14F-4D97-AF65-F5344CB8AC3E}">
        <p14:creationId xmlns:p14="http://schemas.microsoft.com/office/powerpoint/2010/main" val="80464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a26c9256cb_2_519:notes"/>
          <p:cNvSpPr txBox="1">
            <a:spLocks noGrp="1"/>
          </p:cNvSpPr>
          <p:nvPr>
            <p:ph type="body" idx="1"/>
          </p:nvPr>
        </p:nvSpPr>
        <p:spPr>
          <a:xfrm>
            <a:off x="685800" y="4343387"/>
            <a:ext cx="5486400" cy="4114796"/>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50" name="Google Shape;1050;ga26c9256cb_2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ad02265263_2_37:notes"/>
          <p:cNvSpPr txBox="1">
            <a:spLocks noGrp="1"/>
          </p:cNvSpPr>
          <p:nvPr>
            <p:ph type="body" idx="1"/>
          </p:nvPr>
        </p:nvSpPr>
        <p:spPr>
          <a:xfrm>
            <a:off x="685800" y="4343387"/>
            <a:ext cx="5486400" cy="4114800"/>
          </a:xfrm>
          <a:prstGeom prst="rect">
            <a:avLst/>
          </a:prstGeom>
        </p:spPr>
        <p:txBody>
          <a:bodyPr spcFirstLastPara="1" wrap="square" lIns="81375" tIns="81375" rIns="81375" bIns="81375" anchor="t" anchorCtr="0">
            <a:noAutofit/>
          </a:bodyPr>
          <a:lstStyle/>
          <a:p>
            <a:pPr marL="0" lvl="0" indent="0" algn="l" rtl="0">
              <a:spcBef>
                <a:spcPts val="0"/>
              </a:spcBef>
              <a:spcAft>
                <a:spcPts val="0"/>
              </a:spcAft>
              <a:buNone/>
            </a:pPr>
            <a:endParaRPr dirty="0"/>
          </a:p>
        </p:txBody>
      </p:sp>
      <p:sp>
        <p:nvSpPr>
          <p:cNvPr id="1067" name="Google Shape;1067;gad02265263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67AE-3E4D-45CC-B927-A6098F56F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6DDFC48-9303-4197-92E7-A04C02556E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790D94D-8A9B-4E8F-B6A4-9B3E2EF15D01}"/>
              </a:ext>
            </a:extLst>
          </p:cNvPr>
          <p:cNvSpPr>
            <a:spLocks noGrp="1"/>
          </p:cNvSpPr>
          <p:nvPr>
            <p:ph type="dt" sz="half" idx="10"/>
          </p:nvPr>
        </p:nvSpPr>
        <p:spPr/>
        <p:txBody>
          <a:bodyPr/>
          <a:lstStyle/>
          <a:p>
            <a:fld id="{41FE907E-E358-4002-A782-0DEC582B919C}" type="datetime1">
              <a:rPr lang="en-IN" smtClean="0"/>
              <a:t>26-01-2023</a:t>
            </a:fld>
            <a:endParaRPr lang="en-IN" dirty="0"/>
          </a:p>
        </p:txBody>
      </p:sp>
      <p:sp>
        <p:nvSpPr>
          <p:cNvPr id="5" name="Footer Placeholder 4">
            <a:extLst>
              <a:ext uri="{FF2B5EF4-FFF2-40B4-BE49-F238E27FC236}">
                <a16:creationId xmlns:a16="http://schemas.microsoft.com/office/drawing/2014/main" id="{219644CE-4360-4A1E-B1FA-B251D3F7877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0FC2DBF-ECF8-419F-BFC7-E06CF0803440}"/>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088478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A8E1-93C3-4D60-B0C1-6DA41D3FADD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9CDC6C1-229B-48B1-A1C2-0C3EB72DF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06EFFA8-6E68-4C92-A3DD-842CB58EEBC3}"/>
              </a:ext>
            </a:extLst>
          </p:cNvPr>
          <p:cNvSpPr>
            <a:spLocks noGrp="1"/>
          </p:cNvSpPr>
          <p:nvPr>
            <p:ph type="dt" sz="half" idx="10"/>
          </p:nvPr>
        </p:nvSpPr>
        <p:spPr/>
        <p:txBody>
          <a:bodyPr/>
          <a:lstStyle/>
          <a:p>
            <a:fld id="{DD6D6E8B-2307-4A2A-AAB0-F682C3C4CB6F}" type="datetime1">
              <a:rPr lang="en-IN" smtClean="0"/>
              <a:t>26-01-2023</a:t>
            </a:fld>
            <a:endParaRPr lang="en-IN" dirty="0"/>
          </a:p>
        </p:txBody>
      </p:sp>
      <p:sp>
        <p:nvSpPr>
          <p:cNvPr id="5" name="Footer Placeholder 4">
            <a:extLst>
              <a:ext uri="{FF2B5EF4-FFF2-40B4-BE49-F238E27FC236}">
                <a16:creationId xmlns:a16="http://schemas.microsoft.com/office/drawing/2014/main" id="{35453A12-5352-41A6-BCBD-F1407312B2BC}"/>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BFF73D0-B8DB-44D6-8F8B-890784CF4D69}"/>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52674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0BEB0-E25B-45FF-8613-C6758742AD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4395F9B-EB43-410D-900E-EB9F5BC0E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AA844F-4B2C-4F53-9B8B-3D535E2F63DE}"/>
              </a:ext>
            </a:extLst>
          </p:cNvPr>
          <p:cNvSpPr>
            <a:spLocks noGrp="1"/>
          </p:cNvSpPr>
          <p:nvPr>
            <p:ph type="dt" sz="half" idx="10"/>
          </p:nvPr>
        </p:nvSpPr>
        <p:spPr/>
        <p:txBody>
          <a:bodyPr/>
          <a:lstStyle/>
          <a:p>
            <a:fld id="{95ECB5AB-F6F3-49FB-B5A4-9A8E2D6C8453}" type="datetime1">
              <a:rPr lang="en-IN" smtClean="0"/>
              <a:t>26-01-2023</a:t>
            </a:fld>
            <a:endParaRPr lang="en-IN" dirty="0"/>
          </a:p>
        </p:txBody>
      </p:sp>
      <p:sp>
        <p:nvSpPr>
          <p:cNvPr id="5" name="Footer Placeholder 4">
            <a:extLst>
              <a:ext uri="{FF2B5EF4-FFF2-40B4-BE49-F238E27FC236}">
                <a16:creationId xmlns:a16="http://schemas.microsoft.com/office/drawing/2014/main" id="{85C1DF5D-DED1-4D21-8E66-3EDFD1A7C16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556E8C1-9666-4E72-920F-7BEF1DC9AED1}"/>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266297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98E3-7986-414F-8DE1-B5C5C40E00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AE3520-58EE-43C3-BA4F-80D7BDC3A3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3AFAC1-D4DA-4AFB-9558-BA253D26CF2C}"/>
              </a:ext>
            </a:extLst>
          </p:cNvPr>
          <p:cNvSpPr>
            <a:spLocks noGrp="1"/>
          </p:cNvSpPr>
          <p:nvPr>
            <p:ph type="dt" sz="half" idx="10"/>
          </p:nvPr>
        </p:nvSpPr>
        <p:spPr/>
        <p:txBody>
          <a:bodyPr/>
          <a:lstStyle/>
          <a:p>
            <a:fld id="{275B9A36-2BE4-4AEF-8552-A27982A96005}" type="datetime1">
              <a:rPr lang="en-IN" smtClean="0"/>
              <a:t>26-01-2023</a:t>
            </a:fld>
            <a:endParaRPr lang="en-IN" dirty="0"/>
          </a:p>
        </p:txBody>
      </p:sp>
      <p:sp>
        <p:nvSpPr>
          <p:cNvPr id="5" name="Footer Placeholder 4">
            <a:extLst>
              <a:ext uri="{FF2B5EF4-FFF2-40B4-BE49-F238E27FC236}">
                <a16:creationId xmlns:a16="http://schemas.microsoft.com/office/drawing/2014/main" id="{E3355CD7-D8BF-436E-859B-9E9EBF805101}"/>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867D0D5A-8FE6-4773-A084-76E7B8B6EF7F}"/>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275022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F45F-A50B-4E62-967B-913819A8B7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B43F07A-7FD0-4934-8909-519350CB4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233680-7925-440E-B23A-81B5FBA9991B}"/>
              </a:ext>
            </a:extLst>
          </p:cNvPr>
          <p:cNvSpPr>
            <a:spLocks noGrp="1"/>
          </p:cNvSpPr>
          <p:nvPr>
            <p:ph type="dt" sz="half" idx="10"/>
          </p:nvPr>
        </p:nvSpPr>
        <p:spPr/>
        <p:txBody>
          <a:bodyPr/>
          <a:lstStyle/>
          <a:p>
            <a:fld id="{3AD15EE0-4FEA-4337-B158-E05555C942B5}" type="datetime1">
              <a:rPr lang="en-IN" smtClean="0"/>
              <a:t>26-01-2023</a:t>
            </a:fld>
            <a:endParaRPr lang="en-IN" dirty="0"/>
          </a:p>
        </p:txBody>
      </p:sp>
      <p:sp>
        <p:nvSpPr>
          <p:cNvPr id="5" name="Footer Placeholder 4">
            <a:extLst>
              <a:ext uri="{FF2B5EF4-FFF2-40B4-BE49-F238E27FC236}">
                <a16:creationId xmlns:a16="http://schemas.microsoft.com/office/drawing/2014/main" id="{DD0994B8-BCB2-4EAB-9243-40D7400EC14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4BAB5FD-A937-4491-996E-CDFEB83A57CD}"/>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036108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D418-B266-40F8-A39E-99C057E46CC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9B8FA8-2EDE-4EB2-BFE1-40CD8DF614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A0447A8-A924-410E-BF7A-2042352D15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24C0576-986B-4B8D-9CC3-EC08FFC6599E}"/>
              </a:ext>
            </a:extLst>
          </p:cNvPr>
          <p:cNvSpPr>
            <a:spLocks noGrp="1"/>
          </p:cNvSpPr>
          <p:nvPr>
            <p:ph type="dt" sz="half" idx="10"/>
          </p:nvPr>
        </p:nvSpPr>
        <p:spPr/>
        <p:txBody>
          <a:bodyPr/>
          <a:lstStyle/>
          <a:p>
            <a:fld id="{FFFDD532-890F-4E12-91DE-8686A2F73CD1}" type="datetime1">
              <a:rPr lang="en-IN" smtClean="0"/>
              <a:t>26-01-2023</a:t>
            </a:fld>
            <a:endParaRPr lang="en-IN" dirty="0"/>
          </a:p>
        </p:txBody>
      </p:sp>
      <p:sp>
        <p:nvSpPr>
          <p:cNvPr id="6" name="Footer Placeholder 5">
            <a:extLst>
              <a:ext uri="{FF2B5EF4-FFF2-40B4-BE49-F238E27FC236}">
                <a16:creationId xmlns:a16="http://schemas.microsoft.com/office/drawing/2014/main" id="{5B610DDA-33F5-46A7-9DAC-1C6F3E93A66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7C276772-DBEE-45B4-97BD-CEEF3673C611}"/>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19453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C20F-A509-49AF-9933-AAC92A0E9C1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54576D-EA62-4BEA-BD6D-A6BA3FDED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47F0AA-CC3B-47A9-9C6D-E1A223691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D0801CB-B4EB-405B-8E35-B29522E33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73A777-DC6F-438B-B62C-2379C69E9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5CC3885-8C46-4B3E-9F06-D00F9C5AC68B}"/>
              </a:ext>
            </a:extLst>
          </p:cNvPr>
          <p:cNvSpPr>
            <a:spLocks noGrp="1"/>
          </p:cNvSpPr>
          <p:nvPr>
            <p:ph type="dt" sz="half" idx="10"/>
          </p:nvPr>
        </p:nvSpPr>
        <p:spPr/>
        <p:txBody>
          <a:bodyPr/>
          <a:lstStyle/>
          <a:p>
            <a:fld id="{A8689B30-81B9-4564-9A4B-37F7764AEEF1}" type="datetime1">
              <a:rPr lang="en-IN" smtClean="0"/>
              <a:t>26-01-2023</a:t>
            </a:fld>
            <a:endParaRPr lang="en-IN" dirty="0"/>
          </a:p>
        </p:txBody>
      </p:sp>
      <p:sp>
        <p:nvSpPr>
          <p:cNvPr id="8" name="Footer Placeholder 7">
            <a:extLst>
              <a:ext uri="{FF2B5EF4-FFF2-40B4-BE49-F238E27FC236}">
                <a16:creationId xmlns:a16="http://schemas.microsoft.com/office/drawing/2014/main" id="{B8AE03B2-4DB3-4DB0-B16A-799AB276C4D1}"/>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8EA9AFF2-86A6-4C85-80C2-61BA23B15A18}"/>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61084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E214-AA61-4954-AD31-B719E3108DC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830246-FC2D-41BB-9391-5C3704AF0C8F}"/>
              </a:ext>
            </a:extLst>
          </p:cNvPr>
          <p:cNvSpPr>
            <a:spLocks noGrp="1"/>
          </p:cNvSpPr>
          <p:nvPr>
            <p:ph type="dt" sz="half" idx="10"/>
          </p:nvPr>
        </p:nvSpPr>
        <p:spPr/>
        <p:txBody>
          <a:bodyPr/>
          <a:lstStyle/>
          <a:p>
            <a:fld id="{BBF53AD0-CDFB-49D1-84BC-FB507A7756E6}" type="datetime1">
              <a:rPr lang="en-IN" smtClean="0"/>
              <a:t>26-01-2023</a:t>
            </a:fld>
            <a:endParaRPr lang="en-IN" dirty="0"/>
          </a:p>
        </p:txBody>
      </p:sp>
      <p:sp>
        <p:nvSpPr>
          <p:cNvPr id="4" name="Footer Placeholder 3">
            <a:extLst>
              <a:ext uri="{FF2B5EF4-FFF2-40B4-BE49-F238E27FC236}">
                <a16:creationId xmlns:a16="http://schemas.microsoft.com/office/drawing/2014/main" id="{EBF444BD-5BF5-44D7-B05D-A30BF672486F}"/>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883045A-5702-4BD8-BEA2-40FF907E8068}"/>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99866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0611C0-5829-4703-B8F6-BBC5D17BA086}"/>
              </a:ext>
            </a:extLst>
          </p:cNvPr>
          <p:cNvSpPr>
            <a:spLocks noGrp="1"/>
          </p:cNvSpPr>
          <p:nvPr>
            <p:ph type="dt" sz="half" idx="10"/>
          </p:nvPr>
        </p:nvSpPr>
        <p:spPr/>
        <p:txBody>
          <a:bodyPr/>
          <a:lstStyle/>
          <a:p>
            <a:fld id="{90A324FE-05CF-4CC0-AA96-9DD4304BF5DF}" type="datetime1">
              <a:rPr lang="en-IN" smtClean="0"/>
              <a:t>26-01-2023</a:t>
            </a:fld>
            <a:endParaRPr lang="en-IN" dirty="0"/>
          </a:p>
        </p:txBody>
      </p:sp>
      <p:sp>
        <p:nvSpPr>
          <p:cNvPr id="3" name="Footer Placeholder 2">
            <a:extLst>
              <a:ext uri="{FF2B5EF4-FFF2-40B4-BE49-F238E27FC236}">
                <a16:creationId xmlns:a16="http://schemas.microsoft.com/office/drawing/2014/main" id="{421F70CB-F809-4F9B-ACD5-2F620192850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DC5BA04B-EFED-4E4A-87A2-320AE4B72C02}"/>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1767442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303A-0CCA-4991-B161-C1EC52654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0A9CB65-21A9-42DF-ABCF-DDFFF27F1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EF4A46E-C8FC-43D5-8236-851BB6584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5617F1-9A2F-4381-B736-5CF3C9631269}"/>
              </a:ext>
            </a:extLst>
          </p:cNvPr>
          <p:cNvSpPr>
            <a:spLocks noGrp="1"/>
          </p:cNvSpPr>
          <p:nvPr>
            <p:ph type="dt" sz="half" idx="10"/>
          </p:nvPr>
        </p:nvSpPr>
        <p:spPr/>
        <p:txBody>
          <a:bodyPr/>
          <a:lstStyle/>
          <a:p>
            <a:fld id="{3B90D225-AAB5-443F-BABB-052F71E9B2D1}" type="datetime1">
              <a:rPr lang="en-IN" smtClean="0"/>
              <a:t>26-01-2023</a:t>
            </a:fld>
            <a:endParaRPr lang="en-IN" dirty="0"/>
          </a:p>
        </p:txBody>
      </p:sp>
      <p:sp>
        <p:nvSpPr>
          <p:cNvPr id="6" name="Footer Placeholder 5">
            <a:extLst>
              <a:ext uri="{FF2B5EF4-FFF2-40B4-BE49-F238E27FC236}">
                <a16:creationId xmlns:a16="http://schemas.microsoft.com/office/drawing/2014/main" id="{CA62E4C2-D186-4FB9-9058-4419D86FC8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4107C5BB-DF53-4FEE-B532-F9496088D2B2}"/>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20588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620E-9F74-41B2-AE9C-47A8E3624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AB2B2D4-551C-4D81-9407-AB2C9B64BE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51A8D994-4B56-420F-B2C5-C240DCE3B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017D1B-AEA7-4DA8-8021-C2008B63E89A}"/>
              </a:ext>
            </a:extLst>
          </p:cNvPr>
          <p:cNvSpPr>
            <a:spLocks noGrp="1"/>
          </p:cNvSpPr>
          <p:nvPr>
            <p:ph type="dt" sz="half" idx="10"/>
          </p:nvPr>
        </p:nvSpPr>
        <p:spPr/>
        <p:txBody>
          <a:bodyPr/>
          <a:lstStyle/>
          <a:p>
            <a:fld id="{10245874-44AA-44DC-9105-2C8096EB7C34}" type="datetime1">
              <a:rPr lang="en-IN" smtClean="0"/>
              <a:t>26-01-2023</a:t>
            </a:fld>
            <a:endParaRPr lang="en-IN" dirty="0"/>
          </a:p>
        </p:txBody>
      </p:sp>
      <p:sp>
        <p:nvSpPr>
          <p:cNvPr id="6" name="Footer Placeholder 5">
            <a:extLst>
              <a:ext uri="{FF2B5EF4-FFF2-40B4-BE49-F238E27FC236}">
                <a16:creationId xmlns:a16="http://schemas.microsoft.com/office/drawing/2014/main" id="{FE02F13B-370D-42D7-8C81-E8C948DEEB1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E1BE012B-F8A4-4756-B799-B65344242AF7}"/>
              </a:ext>
            </a:extLst>
          </p:cNvPr>
          <p:cNvSpPr>
            <a:spLocks noGrp="1"/>
          </p:cNvSpPr>
          <p:nvPr>
            <p:ph type="sldNum" sz="quarter" idx="12"/>
          </p:nvPr>
        </p:nvSpPr>
        <p:spPr/>
        <p:txBody>
          <a:bodyPr/>
          <a:lstStyle/>
          <a:p>
            <a:fld id="{71EC9CE2-5AEF-428F-9B76-4FE97200EC74}" type="slidenum">
              <a:rPr lang="en-IN" smtClean="0"/>
              <a:t>‹#›</a:t>
            </a:fld>
            <a:endParaRPr lang="en-IN" dirty="0"/>
          </a:p>
        </p:txBody>
      </p:sp>
    </p:spTree>
    <p:extLst>
      <p:ext uri="{BB962C8B-B14F-4D97-AF65-F5344CB8AC3E}">
        <p14:creationId xmlns:p14="http://schemas.microsoft.com/office/powerpoint/2010/main" val="389524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A3B92-2914-480A-BAA3-7544511D31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74D58A-209F-48C6-8FE4-41F7009BC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2E58DC-0EEF-40B7-AB06-1E7F0CB24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F165F-B4DD-49D9-B122-86048C03CDCC}" type="datetime1">
              <a:rPr lang="en-IN" smtClean="0"/>
              <a:t>26-01-2023</a:t>
            </a:fld>
            <a:endParaRPr lang="en-IN" dirty="0"/>
          </a:p>
        </p:txBody>
      </p:sp>
      <p:sp>
        <p:nvSpPr>
          <p:cNvPr id="5" name="Footer Placeholder 4">
            <a:extLst>
              <a:ext uri="{FF2B5EF4-FFF2-40B4-BE49-F238E27FC236}">
                <a16:creationId xmlns:a16="http://schemas.microsoft.com/office/drawing/2014/main" id="{284E762B-FEF2-4894-8583-FE0D5D03E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A0BD4B80-CC6E-416D-9235-65DFA438F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C9CE2-5AEF-428F-9B76-4FE97200EC74}" type="slidenum">
              <a:rPr lang="en-IN" smtClean="0"/>
              <a:t>‹#›</a:t>
            </a:fld>
            <a:endParaRPr lang="en-IN" dirty="0"/>
          </a:p>
        </p:txBody>
      </p:sp>
    </p:spTree>
    <p:extLst>
      <p:ext uri="{BB962C8B-B14F-4D97-AF65-F5344CB8AC3E}">
        <p14:creationId xmlns:p14="http://schemas.microsoft.com/office/powerpoint/2010/main" val="226340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icte-india.org/sites/default/files/ExaminationReforms.pdf" TargetMode="External"/><Relationship Id="rId2" Type="http://schemas.openxmlformats.org/officeDocument/2006/relationships/hyperlink" Target="https://www.aicte-india.org/sites/default/files/MQP.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aicte-india.org/sites/default/files/ExaminationReform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8.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49BE-50CF-4EAC-858E-2E76BF8A7BBF}"/>
              </a:ext>
            </a:extLst>
          </p:cNvPr>
          <p:cNvSpPr>
            <a:spLocks noGrp="1"/>
          </p:cNvSpPr>
          <p:nvPr>
            <p:ph type="ctrTitle"/>
          </p:nvPr>
        </p:nvSpPr>
        <p:spPr>
          <a:xfrm>
            <a:off x="1524000" y="135468"/>
            <a:ext cx="9144000" cy="129822"/>
          </a:xfrm>
        </p:spPr>
        <p:txBody>
          <a:bodyPr>
            <a:noAutofit/>
          </a:bodyPr>
          <a:lstStyle/>
          <a:p>
            <a:endParaRPr lang="en-IN" sz="3200" dirty="0"/>
          </a:p>
        </p:txBody>
      </p:sp>
      <p:sp>
        <p:nvSpPr>
          <p:cNvPr id="3" name="Subtitle 2">
            <a:extLst>
              <a:ext uri="{FF2B5EF4-FFF2-40B4-BE49-F238E27FC236}">
                <a16:creationId xmlns:a16="http://schemas.microsoft.com/office/drawing/2014/main" id="{C8C5BF18-0E7D-4BA5-8D88-120E7B735503}"/>
              </a:ext>
            </a:extLst>
          </p:cNvPr>
          <p:cNvSpPr>
            <a:spLocks noGrp="1"/>
          </p:cNvSpPr>
          <p:nvPr>
            <p:ph type="subTitle" idx="1"/>
          </p:nvPr>
        </p:nvSpPr>
        <p:spPr>
          <a:xfrm>
            <a:off x="1524000" y="756356"/>
            <a:ext cx="9456752" cy="5836355"/>
          </a:xfrm>
        </p:spPr>
        <p:txBody>
          <a:bodyPr>
            <a:normAutofit fontScale="92500" lnSpcReduction="20000"/>
          </a:bodyPr>
          <a:lstStyle/>
          <a:p>
            <a:r>
              <a:rPr lang="en-IN"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 on </a:t>
            </a:r>
          </a:p>
          <a:p>
            <a:endParaRPr lang="en-IN" b="1" i="0" dirty="0">
              <a:solidFill>
                <a:srgbClr val="000000"/>
              </a:solidFill>
              <a:effectLst/>
              <a:latin typeface="Calibri Light" panose="020F0302020204030204" pitchFamily="34" charset="0"/>
              <a:cs typeface="Calibri Light" panose="020F0302020204030204" pitchFamily="34" charset="0"/>
            </a:endParaRPr>
          </a:p>
          <a:p>
            <a:pPr>
              <a:lnSpc>
                <a:spcPct val="100000"/>
              </a:lnSpc>
            </a:pPr>
            <a:r>
              <a:rPr lang="en-GB" sz="2200" b="1" dirty="0">
                <a:effectLst/>
                <a:latin typeface="Calibri" panose="020F0502020204030204" pitchFamily="34" charset="0"/>
                <a:ea typeface="Calibri" panose="020F0502020204030204" pitchFamily="34" charset="0"/>
                <a:cs typeface="Mangal" panose="02040503050203030202" pitchFamily="18" charset="0"/>
              </a:rPr>
              <a:t>Awareness Workshop on Outcome-based Education </a:t>
            </a:r>
          </a:p>
          <a:p>
            <a:pPr>
              <a:lnSpc>
                <a:spcPct val="100000"/>
              </a:lnSpc>
            </a:pPr>
            <a:r>
              <a:rPr lang="en-GB" sz="2200" b="1" dirty="0">
                <a:effectLst/>
                <a:latin typeface="Calibri" panose="020F0502020204030204" pitchFamily="34" charset="0"/>
                <a:ea typeface="Calibri" panose="020F0502020204030204" pitchFamily="34" charset="0"/>
                <a:cs typeface="Mangal" panose="02040503050203030202" pitchFamily="18" charset="0"/>
              </a:rPr>
              <a:t>and </a:t>
            </a:r>
          </a:p>
          <a:p>
            <a:pPr>
              <a:lnSpc>
                <a:spcPct val="100000"/>
              </a:lnSpc>
            </a:pPr>
            <a:r>
              <a:rPr lang="en-GB" sz="2200" b="1" dirty="0">
                <a:effectLst/>
                <a:latin typeface="Calibri" panose="020F0502020204030204" pitchFamily="34" charset="0"/>
                <a:ea typeface="Calibri" panose="020F0502020204030204" pitchFamily="34" charset="0"/>
                <a:cs typeface="Mangal" panose="02040503050203030202" pitchFamily="18" charset="0"/>
              </a:rPr>
              <a:t>Accreditation for Engineering Colleges in </a:t>
            </a:r>
            <a:r>
              <a:rPr lang="en-GB" sz="2200" b="1" dirty="0">
                <a:latin typeface="Calibri" panose="020F0502020204030204" pitchFamily="34" charset="0"/>
                <a:ea typeface="Calibri" panose="020F0502020204030204" pitchFamily="34" charset="0"/>
                <a:cs typeface="Mangal" panose="02040503050203030202" pitchFamily="18" charset="0"/>
              </a:rPr>
              <a:t>Maharashtra</a:t>
            </a:r>
            <a:endParaRPr lang="en-GB" sz="2200" b="1" dirty="0">
              <a:effectLst/>
              <a:latin typeface="Calibri" panose="020F0502020204030204" pitchFamily="34" charset="0"/>
              <a:ea typeface="Calibri" panose="020F0502020204030204" pitchFamily="34" charset="0"/>
              <a:cs typeface="Mangal" panose="02040503050203030202" pitchFamily="18" charset="0"/>
            </a:endParaRPr>
          </a:p>
          <a:p>
            <a:pPr>
              <a:lnSpc>
                <a:spcPct val="100000"/>
              </a:lnSpc>
            </a:pPr>
            <a:r>
              <a:rPr lang="en-GB" b="1" dirty="0">
                <a:effectLst/>
                <a:latin typeface="Calibri" panose="020F0502020204030204" pitchFamily="34" charset="0"/>
                <a:ea typeface="Calibri" panose="020F0502020204030204" pitchFamily="34" charset="0"/>
                <a:cs typeface="Mangal" panose="02040503050203030202" pitchFamily="18" charset="0"/>
              </a:rPr>
              <a:t>	</a:t>
            </a:r>
          </a:p>
          <a:p>
            <a:pPr>
              <a:lnSpc>
                <a:spcPct val="100000"/>
              </a:lnSpc>
            </a:pPr>
            <a:endParaRPr lang="en-GB" sz="1800" b="1" dirty="0">
              <a:effectLst/>
              <a:latin typeface="Calibri" panose="020F0502020204030204" pitchFamily="34" charset="0"/>
              <a:ea typeface="Calibri" panose="020F0502020204030204" pitchFamily="34" charset="0"/>
              <a:cs typeface="Mangal" panose="02040503050203030202" pitchFamily="18" charset="0"/>
            </a:endParaRPr>
          </a:p>
          <a:p>
            <a:pPr>
              <a:lnSpc>
                <a:spcPct val="100000"/>
              </a:lnSpc>
            </a:pPr>
            <a:r>
              <a:rPr lang="en-GB" sz="1700" b="1" dirty="0">
                <a:effectLst/>
                <a:latin typeface="Calibri" panose="020F0502020204030204" pitchFamily="34" charset="0"/>
                <a:ea typeface="Calibri" panose="020F0502020204030204" pitchFamily="34" charset="0"/>
                <a:cs typeface="Mangal" panose="02040503050203030202" pitchFamily="18" charset="0"/>
              </a:rPr>
              <a:t>                          </a:t>
            </a:r>
            <a:r>
              <a:rPr lang="en-GB" sz="2200" b="1" dirty="0">
                <a:effectLst/>
                <a:latin typeface="Calibri" panose="020F0502020204030204" pitchFamily="34" charset="0"/>
                <a:ea typeface="Calibri" panose="020F0502020204030204" pitchFamily="34" charset="0"/>
                <a:cs typeface="Mangal" panose="02040503050203030202" pitchFamily="18" charset="0"/>
              </a:rPr>
              <a:t>Methods of Assessment and Evaluation: </a:t>
            </a:r>
          </a:p>
          <a:p>
            <a:pPr>
              <a:lnSpc>
                <a:spcPct val="100000"/>
              </a:lnSpc>
            </a:pPr>
            <a:r>
              <a:rPr lang="en-GB" sz="2200" b="1" dirty="0">
                <a:effectLst/>
                <a:latin typeface="Calibri" panose="020F0502020204030204" pitchFamily="34" charset="0"/>
                <a:ea typeface="Calibri" panose="020F0502020204030204" pitchFamily="34" charset="0"/>
                <a:cs typeface="Mangal" panose="02040503050203030202" pitchFamily="18" charset="0"/>
              </a:rPr>
              <a:t>         Assessment Tools, Assessment o POs, PSOs, PEOs, &amp; COs and </a:t>
            </a:r>
          </a:p>
          <a:p>
            <a:pPr>
              <a:lnSpc>
                <a:spcPct val="100000"/>
              </a:lnSpc>
            </a:pPr>
            <a:r>
              <a:rPr lang="en-GB" sz="2200" b="1" dirty="0">
                <a:effectLst/>
                <a:latin typeface="Calibri" panose="020F0502020204030204" pitchFamily="34" charset="0"/>
                <a:ea typeface="Calibri" panose="020F0502020204030204" pitchFamily="34" charset="0"/>
                <a:cs typeface="Mangal" panose="02040503050203030202" pitchFamily="18" charset="0"/>
              </a:rPr>
              <a:t>       thoughts on closing the Loop for Continuous Improvement</a:t>
            </a:r>
          </a:p>
          <a:p>
            <a:pPr>
              <a:lnSpc>
                <a:spcPct val="100000"/>
              </a:lnSpc>
            </a:pPr>
            <a:endParaRPr lang="en-IN" b="1" i="1" dirty="0">
              <a:solidFill>
                <a:srgbClr val="000000"/>
              </a:solidFill>
              <a:latin typeface="Calibri Light" panose="020F0302020204030204" pitchFamily="34" charset="0"/>
              <a:cs typeface="Calibri Light" panose="020F0302020204030204" pitchFamily="34" charset="0"/>
            </a:endParaRPr>
          </a:p>
          <a:p>
            <a:pPr>
              <a:lnSpc>
                <a:spcPct val="100000"/>
              </a:lnSpc>
            </a:pPr>
            <a:r>
              <a:rPr lang="en-IN" sz="2200" b="1" dirty="0">
                <a:solidFill>
                  <a:srgbClr val="000000"/>
                </a:solidFill>
                <a:latin typeface="+mj-lt"/>
                <a:cs typeface="Calibri Light" panose="020F0302020204030204" pitchFamily="34" charset="0"/>
              </a:rPr>
              <a:t>Organized by </a:t>
            </a:r>
            <a:r>
              <a:rPr lang="en-IN" sz="2200" b="1" i="0" dirty="0">
                <a:solidFill>
                  <a:srgbClr val="000000"/>
                </a:solidFill>
                <a:effectLst/>
                <a:latin typeface="+mj-lt"/>
                <a:ea typeface="Calibri" panose="020F0502020204030204" pitchFamily="34" charset="0"/>
                <a:cs typeface="Calibri" panose="020F0502020204030204" pitchFamily="34" charset="0"/>
              </a:rPr>
              <a:t>NBA and </a:t>
            </a:r>
            <a:r>
              <a:rPr lang="en-IN" sz="2200" b="1" dirty="0">
                <a:solidFill>
                  <a:srgbClr val="000000"/>
                </a:solidFill>
                <a:latin typeface="+mj-lt"/>
                <a:ea typeface="Calibri" panose="020F0502020204030204" pitchFamily="34" charset="0"/>
                <a:cs typeface="Calibri" panose="020F0502020204030204" pitchFamily="34" charset="0"/>
              </a:rPr>
              <a:t>DTE, Maharashtra</a:t>
            </a:r>
            <a:r>
              <a:rPr lang="en-IN" sz="2200" b="1" i="0" dirty="0">
                <a:solidFill>
                  <a:srgbClr val="000000"/>
                </a:solidFill>
                <a:effectLst/>
                <a:latin typeface="+mj-lt"/>
                <a:ea typeface="Calibri" panose="020F0502020204030204" pitchFamily="34" charset="0"/>
                <a:cs typeface="Calibri" panose="020F0502020204030204" pitchFamily="34" charset="0"/>
              </a:rPr>
              <a:t>  </a:t>
            </a:r>
          </a:p>
          <a:p>
            <a:r>
              <a:rPr lang="en-IN" b="1" dirty="0">
                <a:solidFill>
                  <a:srgbClr val="000000"/>
                </a:solidFill>
                <a:latin typeface="Calibri" panose="020F0502020204030204" pitchFamily="34" charset="0"/>
                <a:ea typeface="Calibri" panose="020F0502020204030204" pitchFamily="34" charset="0"/>
                <a:cs typeface="Calibri" panose="020F0502020204030204" pitchFamily="34" charset="0"/>
              </a:rPr>
              <a:t>Venue VJTI Mumbai</a:t>
            </a:r>
          </a:p>
          <a:p>
            <a:r>
              <a:rPr lang="en-IN" b="1" dirty="0">
                <a:solidFill>
                  <a:srgbClr val="000000"/>
                </a:solidFill>
                <a:latin typeface="Calibri" panose="020F0502020204030204" pitchFamily="34" charset="0"/>
                <a:ea typeface="Calibri" panose="020F0502020204030204" pitchFamily="34" charset="0"/>
                <a:cs typeface="Calibri" panose="020F0502020204030204" pitchFamily="34" charset="0"/>
              </a:rPr>
              <a:t>Date: 27 January, 2023  11:30 -13:00</a:t>
            </a:r>
          </a:p>
          <a:p>
            <a:r>
              <a:rPr lang="en-IN" b="1" dirty="0">
                <a:solidFill>
                  <a:srgbClr val="000000"/>
                </a:solidFill>
                <a:latin typeface="Calibri" panose="020F0502020204030204" pitchFamily="34" charset="0"/>
                <a:ea typeface="Calibri" panose="020F0502020204030204" pitchFamily="34" charset="0"/>
                <a:cs typeface="Calibri" panose="020F0502020204030204" pitchFamily="34" charset="0"/>
              </a:rPr>
              <a:t>Prof C R MUTHUKRISHNAN</a:t>
            </a:r>
          </a:p>
        </p:txBody>
      </p:sp>
      <p:sp>
        <p:nvSpPr>
          <p:cNvPr id="4" name="Slide Number Placeholder 3">
            <a:extLst>
              <a:ext uri="{FF2B5EF4-FFF2-40B4-BE49-F238E27FC236}">
                <a16:creationId xmlns:a16="http://schemas.microsoft.com/office/drawing/2014/main" id="{19BC78B1-1194-4118-AD10-F116A486E4BD}"/>
              </a:ext>
            </a:extLst>
          </p:cNvPr>
          <p:cNvSpPr>
            <a:spLocks noGrp="1"/>
          </p:cNvSpPr>
          <p:nvPr>
            <p:ph type="sldNum" sz="quarter" idx="12"/>
          </p:nvPr>
        </p:nvSpPr>
        <p:spPr/>
        <p:txBody>
          <a:bodyPr/>
          <a:lstStyle/>
          <a:p>
            <a:fld id="{71EC9CE2-5AEF-428F-9B76-4FE97200EC74}" type="slidenum">
              <a:rPr lang="en-IN" smtClean="0"/>
              <a:t>1</a:t>
            </a:fld>
            <a:endParaRPr lang="en-IN" dirty="0"/>
          </a:p>
        </p:txBody>
      </p:sp>
      <p:sp>
        <p:nvSpPr>
          <p:cNvPr id="6" name="Rectangle 5">
            <a:extLst>
              <a:ext uri="{FF2B5EF4-FFF2-40B4-BE49-F238E27FC236}">
                <a16:creationId xmlns:a16="http://schemas.microsoft.com/office/drawing/2014/main" id="{41A8F560-A19F-D3B3-2393-8C33783B6705}"/>
              </a:ext>
            </a:extLst>
          </p:cNvPr>
          <p:cNvSpPr/>
          <p:nvPr/>
        </p:nvSpPr>
        <p:spPr>
          <a:xfrm>
            <a:off x="3226904" y="1439187"/>
            <a:ext cx="6050943" cy="11697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F26C5EB-88D4-520C-DE68-5F33FA78BA2B}"/>
              </a:ext>
            </a:extLst>
          </p:cNvPr>
          <p:cNvSpPr/>
          <p:nvPr/>
        </p:nvSpPr>
        <p:spPr>
          <a:xfrm>
            <a:off x="2981739" y="2902226"/>
            <a:ext cx="7307249" cy="16936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7843DD4-E1A6-C149-675E-570A7E4245B6}"/>
              </a:ext>
            </a:extLst>
          </p:cNvPr>
          <p:cNvSpPr/>
          <p:nvPr/>
        </p:nvSpPr>
        <p:spPr>
          <a:xfrm>
            <a:off x="1017768" y="756357"/>
            <a:ext cx="9962984" cy="5599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937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1947-30C6-44FE-BE34-0EB107F11F06}"/>
              </a:ext>
            </a:extLst>
          </p:cNvPr>
          <p:cNvSpPr>
            <a:spLocks noGrp="1"/>
          </p:cNvSpPr>
          <p:nvPr>
            <p:ph type="title"/>
          </p:nvPr>
        </p:nvSpPr>
        <p:spPr/>
        <p:txBody>
          <a:bodyPr/>
          <a:lstStyle/>
          <a:p>
            <a:r>
              <a:rPr lang="en-US" sz="4000" b="1" dirty="0">
                <a:latin typeface="+mn-lt"/>
              </a:rPr>
              <a:t>Program Educational Objectives - PEO</a:t>
            </a:r>
            <a:r>
              <a:rPr lang="en-US" b="1" dirty="0">
                <a:latin typeface="+mn-lt"/>
              </a:rPr>
              <a:t>s</a:t>
            </a:r>
            <a:endParaRPr lang="en-IN" b="1" dirty="0">
              <a:latin typeface="+mn-lt"/>
            </a:endParaRPr>
          </a:p>
        </p:txBody>
      </p:sp>
      <p:sp>
        <p:nvSpPr>
          <p:cNvPr id="3" name="Content Placeholder 2">
            <a:extLst>
              <a:ext uri="{FF2B5EF4-FFF2-40B4-BE49-F238E27FC236}">
                <a16:creationId xmlns:a16="http://schemas.microsoft.com/office/drawing/2014/main" id="{DA5A94C7-2CAC-4C85-85E0-D80A8EEB782B}"/>
              </a:ext>
            </a:extLst>
          </p:cNvPr>
          <p:cNvSpPr>
            <a:spLocks noGrp="1"/>
          </p:cNvSpPr>
          <p:nvPr>
            <p:ph idx="1"/>
          </p:nvPr>
        </p:nvSpPr>
        <p:spPr>
          <a:xfrm>
            <a:off x="838200" y="1783644"/>
            <a:ext cx="10515600" cy="4393319"/>
          </a:xfrm>
        </p:spPr>
        <p:txBody>
          <a:bodyPr>
            <a:norm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PEOs are broad statements that describe the career and professional achievements that the program is preparing the graduates to achieve within the first few years after graduation. </a:t>
            </a:r>
          </a:p>
          <a:p>
            <a:r>
              <a:rPr lang="en-US" sz="3600" b="1" dirty="0">
                <a:latin typeface="Calibri" panose="020F0502020204030204" pitchFamily="34" charset="0"/>
                <a:ea typeface="Calibri" panose="020F0502020204030204" pitchFamily="34" charset="0"/>
                <a:cs typeface="Calibri" panose="020F0502020204030204" pitchFamily="34" charset="0"/>
              </a:rPr>
              <a:t> PEOs are  assessed via interaction with alumni and industry persons associated with the Program/institute.</a:t>
            </a:r>
          </a:p>
          <a:p>
            <a:pPr marL="0" indent="0">
              <a:buNone/>
            </a:pPr>
            <a:endParaRPr lang="en-IN" sz="4000" dirty="0"/>
          </a:p>
        </p:txBody>
      </p:sp>
      <p:sp>
        <p:nvSpPr>
          <p:cNvPr id="4" name="Slide Number Placeholder 3">
            <a:extLst>
              <a:ext uri="{FF2B5EF4-FFF2-40B4-BE49-F238E27FC236}">
                <a16:creationId xmlns:a16="http://schemas.microsoft.com/office/drawing/2014/main" id="{DE5E2BE8-E21F-43C1-979A-033F857D3596}"/>
              </a:ext>
            </a:extLst>
          </p:cNvPr>
          <p:cNvSpPr>
            <a:spLocks noGrp="1"/>
          </p:cNvSpPr>
          <p:nvPr>
            <p:ph type="sldNum" sz="quarter" idx="12"/>
          </p:nvPr>
        </p:nvSpPr>
        <p:spPr/>
        <p:txBody>
          <a:bodyPr/>
          <a:lstStyle/>
          <a:p>
            <a:fld id="{71EC9CE2-5AEF-428F-9B76-4FE97200EC74}" type="slidenum">
              <a:rPr lang="en-IN" smtClean="0"/>
              <a:t>10</a:t>
            </a:fld>
            <a:endParaRPr lang="en-IN" dirty="0"/>
          </a:p>
        </p:txBody>
      </p:sp>
      <p:sp>
        <p:nvSpPr>
          <p:cNvPr id="5" name="Rectangle 4">
            <a:extLst>
              <a:ext uri="{FF2B5EF4-FFF2-40B4-BE49-F238E27FC236}">
                <a16:creationId xmlns:a16="http://schemas.microsoft.com/office/drawing/2014/main" id="{D8908ADC-FBA5-DADB-F02F-80381EB65301}"/>
              </a:ext>
            </a:extLst>
          </p:cNvPr>
          <p:cNvSpPr/>
          <p:nvPr/>
        </p:nvSpPr>
        <p:spPr>
          <a:xfrm>
            <a:off x="838200" y="675861"/>
            <a:ext cx="11064903" cy="5287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28839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073867" y="602133"/>
            <a:ext cx="4080400" cy="257600"/>
          </a:xfrm>
          <a:prstGeom prst="rect">
            <a:avLst/>
          </a:prstGeom>
          <a:noFill/>
          <a:ln>
            <a:noFill/>
          </a:ln>
        </p:spPr>
        <p:txBody>
          <a:bodyPr spcFirstLastPara="1" vert="horz" wrap="square" lIns="0" tIns="16067" rIns="0" bIns="0" rtlCol="0" anchor="t" anchorCtr="0">
            <a:noAutofit/>
          </a:bodyPr>
          <a:lstStyle/>
          <a:p>
            <a:pPr marL="16933">
              <a:lnSpc>
                <a:spcPct val="100000"/>
              </a:lnSpc>
              <a:spcBef>
                <a:spcPts val="0"/>
              </a:spcBef>
            </a:pPr>
            <a:r>
              <a:rPr lang="en" sz="3733"/>
              <a:t>Table of Contents</a:t>
            </a:r>
            <a:endParaRPr sz="3733" dirty="0"/>
          </a:p>
        </p:txBody>
      </p:sp>
      <p:sp>
        <p:nvSpPr>
          <p:cNvPr id="122" name="Google Shape;122;p22"/>
          <p:cNvSpPr txBox="1"/>
          <p:nvPr/>
        </p:nvSpPr>
        <p:spPr>
          <a:xfrm>
            <a:off x="1946800" y="1942029"/>
            <a:ext cx="2559600" cy="376400"/>
          </a:xfrm>
          <a:prstGeom prst="rect">
            <a:avLst/>
          </a:prstGeom>
          <a:noFill/>
          <a:ln>
            <a:noFill/>
          </a:ln>
        </p:spPr>
        <p:txBody>
          <a:bodyPr spcFirstLastPara="1" wrap="square" lIns="0" tIns="16933" rIns="0" bIns="0" anchor="t" anchorCtr="0">
            <a:noAutofit/>
          </a:bodyPr>
          <a:lstStyle/>
          <a:p>
            <a:pPr marL="16933"/>
            <a:r>
              <a:rPr lang="en" sz="2400" b="1">
                <a:solidFill>
                  <a:srgbClr val="001F5F"/>
                </a:solidFill>
                <a:latin typeface="Arial"/>
                <a:ea typeface="Arial"/>
                <a:cs typeface="Arial"/>
                <a:sym typeface="Arial"/>
              </a:rPr>
              <a:t>Name of Course</a:t>
            </a:r>
            <a:endParaRPr sz="2400" dirty="0">
              <a:latin typeface="Arial"/>
              <a:ea typeface="Arial"/>
              <a:cs typeface="Arial"/>
              <a:sym typeface="Arial"/>
            </a:endParaRPr>
          </a:p>
        </p:txBody>
      </p:sp>
      <p:sp>
        <p:nvSpPr>
          <p:cNvPr id="123" name="Google Shape;123;p22"/>
          <p:cNvSpPr txBox="1"/>
          <p:nvPr/>
        </p:nvSpPr>
        <p:spPr>
          <a:xfrm>
            <a:off x="9544708" y="1942029"/>
            <a:ext cx="1444400" cy="376400"/>
          </a:xfrm>
          <a:prstGeom prst="rect">
            <a:avLst/>
          </a:prstGeom>
          <a:noFill/>
          <a:ln>
            <a:noFill/>
          </a:ln>
        </p:spPr>
        <p:txBody>
          <a:bodyPr spcFirstLastPara="1" wrap="square" lIns="0" tIns="16933" rIns="0" bIns="0" anchor="t" anchorCtr="0">
            <a:noAutofit/>
          </a:bodyPr>
          <a:lstStyle/>
          <a:p>
            <a:pPr marL="16933"/>
            <a:r>
              <a:rPr lang="en" sz="2400" b="1">
                <a:solidFill>
                  <a:srgbClr val="001F5F"/>
                </a:solidFill>
                <a:latin typeface="Arial"/>
                <a:ea typeface="Arial"/>
                <a:cs typeface="Arial"/>
                <a:sym typeface="Arial"/>
              </a:rPr>
              <a:t>Page No.</a:t>
            </a:r>
            <a:endParaRPr sz="2400" dirty="0">
              <a:latin typeface="Arial"/>
              <a:ea typeface="Arial"/>
              <a:cs typeface="Arial"/>
              <a:sym typeface="Arial"/>
            </a:endParaRPr>
          </a:p>
        </p:txBody>
      </p:sp>
      <p:sp>
        <p:nvSpPr>
          <p:cNvPr id="124" name="Google Shape;124;p22"/>
          <p:cNvSpPr txBox="1"/>
          <p:nvPr/>
        </p:nvSpPr>
        <p:spPr>
          <a:xfrm>
            <a:off x="1271759" y="2623641"/>
            <a:ext cx="53388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1. Advanced Geotechnical Engineering</a:t>
            </a:r>
            <a:endParaRPr sz="2133" dirty="0">
              <a:latin typeface="Arial"/>
              <a:ea typeface="Arial"/>
              <a:cs typeface="Arial"/>
              <a:sym typeface="Arial"/>
            </a:endParaRPr>
          </a:p>
        </p:txBody>
      </p:sp>
      <p:sp>
        <p:nvSpPr>
          <p:cNvPr id="125" name="Google Shape;125;p22"/>
          <p:cNvSpPr txBox="1"/>
          <p:nvPr/>
        </p:nvSpPr>
        <p:spPr>
          <a:xfrm>
            <a:off x="9544708" y="2623641"/>
            <a:ext cx="11728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CE1-CE</a:t>
            </a:r>
            <a:r>
              <a:rPr lang="en" sz="2133"/>
              <a:t>7</a:t>
            </a:r>
            <a:endParaRPr sz="2133" dirty="0">
              <a:latin typeface="Arial"/>
              <a:ea typeface="Arial"/>
              <a:cs typeface="Arial"/>
              <a:sym typeface="Arial"/>
            </a:endParaRPr>
          </a:p>
        </p:txBody>
      </p:sp>
      <p:sp>
        <p:nvSpPr>
          <p:cNvPr id="126" name="Google Shape;126;p22"/>
          <p:cNvSpPr txBox="1"/>
          <p:nvPr/>
        </p:nvSpPr>
        <p:spPr>
          <a:xfrm>
            <a:off x="1271759" y="3244136"/>
            <a:ext cx="51452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2. Construction Project Management</a:t>
            </a:r>
            <a:endParaRPr sz="2133" dirty="0">
              <a:latin typeface="Arial"/>
              <a:ea typeface="Arial"/>
              <a:cs typeface="Arial"/>
              <a:sym typeface="Arial"/>
            </a:endParaRPr>
          </a:p>
        </p:txBody>
      </p:sp>
      <p:sp>
        <p:nvSpPr>
          <p:cNvPr id="127" name="Google Shape;127;p22"/>
          <p:cNvSpPr txBox="1"/>
          <p:nvPr/>
        </p:nvSpPr>
        <p:spPr>
          <a:xfrm>
            <a:off x="9544699" y="3244133"/>
            <a:ext cx="1312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8</a:t>
            </a:r>
            <a:r>
              <a:rPr lang="en" sz="2133">
                <a:latin typeface="Arial"/>
                <a:ea typeface="Arial"/>
                <a:cs typeface="Arial"/>
                <a:sym typeface="Arial"/>
              </a:rPr>
              <a:t>-CE</a:t>
            </a:r>
            <a:r>
              <a:rPr lang="en" sz="2133"/>
              <a:t>12</a:t>
            </a:r>
            <a:endParaRPr sz="2133" dirty="0">
              <a:latin typeface="Arial"/>
              <a:ea typeface="Arial"/>
              <a:cs typeface="Arial"/>
              <a:sym typeface="Arial"/>
            </a:endParaRPr>
          </a:p>
        </p:txBody>
      </p:sp>
      <p:sp>
        <p:nvSpPr>
          <p:cNvPr id="128" name="Google Shape;128;p22"/>
          <p:cNvSpPr txBox="1"/>
          <p:nvPr/>
        </p:nvSpPr>
        <p:spPr>
          <a:xfrm>
            <a:off x="1271759" y="3866540"/>
            <a:ext cx="4736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3. Advanced Project Management</a:t>
            </a:r>
            <a:endParaRPr sz="2133" dirty="0">
              <a:latin typeface="Arial"/>
              <a:ea typeface="Arial"/>
              <a:cs typeface="Arial"/>
              <a:sym typeface="Arial"/>
            </a:endParaRPr>
          </a:p>
        </p:txBody>
      </p:sp>
      <p:sp>
        <p:nvSpPr>
          <p:cNvPr id="129" name="Google Shape;129;p22"/>
          <p:cNvSpPr txBox="1"/>
          <p:nvPr/>
        </p:nvSpPr>
        <p:spPr>
          <a:xfrm>
            <a:off x="9547533" y="3866533"/>
            <a:ext cx="162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13</a:t>
            </a:r>
            <a:r>
              <a:rPr lang="en" sz="2133">
                <a:latin typeface="Arial"/>
                <a:ea typeface="Arial"/>
                <a:cs typeface="Arial"/>
                <a:sym typeface="Arial"/>
              </a:rPr>
              <a:t>-CE</a:t>
            </a:r>
            <a:r>
              <a:rPr lang="en" sz="2133"/>
              <a:t>18</a:t>
            </a:r>
            <a:endParaRPr sz="2133" dirty="0">
              <a:latin typeface="Arial"/>
              <a:ea typeface="Arial"/>
              <a:cs typeface="Arial"/>
              <a:sym typeface="Arial"/>
            </a:endParaRPr>
          </a:p>
        </p:txBody>
      </p:sp>
      <p:sp>
        <p:nvSpPr>
          <p:cNvPr id="130" name="Google Shape;130;p22"/>
          <p:cNvSpPr txBox="1"/>
          <p:nvPr/>
        </p:nvSpPr>
        <p:spPr>
          <a:xfrm>
            <a:off x="1271753" y="4487059"/>
            <a:ext cx="38020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4. Design of RCC Structures</a:t>
            </a:r>
            <a:endParaRPr sz="2133" dirty="0">
              <a:latin typeface="Arial"/>
              <a:ea typeface="Arial"/>
              <a:cs typeface="Arial"/>
              <a:sym typeface="Arial"/>
            </a:endParaRPr>
          </a:p>
        </p:txBody>
      </p:sp>
      <p:sp>
        <p:nvSpPr>
          <p:cNvPr id="131" name="Google Shape;131;p22"/>
          <p:cNvSpPr txBox="1"/>
          <p:nvPr/>
        </p:nvSpPr>
        <p:spPr>
          <a:xfrm>
            <a:off x="9544684" y="4487059"/>
            <a:ext cx="151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19</a:t>
            </a:r>
            <a:r>
              <a:rPr lang="en" sz="2133">
                <a:latin typeface="Arial"/>
                <a:ea typeface="Arial"/>
                <a:cs typeface="Arial"/>
                <a:sym typeface="Arial"/>
              </a:rPr>
              <a:t>-CE</a:t>
            </a:r>
            <a:r>
              <a:rPr lang="en" sz="2133"/>
              <a:t>22</a:t>
            </a:r>
            <a:endParaRPr sz="2133" dirty="0">
              <a:latin typeface="Arial"/>
              <a:ea typeface="Arial"/>
              <a:cs typeface="Arial"/>
              <a:sym typeface="Arial"/>
            </a:endParaRPr>
          </a:p>
        </p:txBody>
      </p:sp>
      <p:sp>
        <p:nvSpPr>
          <p:cNvPr id="132" name="Google Shape;132;p22"/>
          <p:cNvSpPr txBox="1"/>
          <p:nvPr/>
        </p:nvSpPr>
        <p:spPr>
          <a:xfrm>
            <a:off x="1271759" y="5109437"/>
            <a:ext cx="41264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5. Environmental Engineering</a:t>
            </a:r>
            <a:endParaRPr sz="2133" dirty="0">
              <a:latin typeface="Arial"/>
              <a:ea typeface="Arial"/>
              <a:cs typeface="Arial"/>
              <a:sym typeface="Arial"/>
            </a:endParaRPr>
          </a:p>
        </p:txBody>
      </p:sp>
      <p:sp>
        <p:nvSpPr>
          <p:cNvPr id="133" name="Google Shape;133;p22"/>
          <p:cNvSpPr txBox="1"/>
          <p:nvPr/>
        </p:nvSpPr>
        <p:spPr>
          <a:xfrm>
            <a:off x="9544708" y="5109437"/>
            <a:ext cx="1519200" cy="337600"/>
          </a:xfrm>
          <a:prstGeom prst="rect">
            <a:avLst/>
          </a:prstGeom>
          <a:noFill/>
          <a:ln>
            <a:noFill/>
          </a:ln>
        </p:spPr>
        <p:txBody>
          <a:bodyPr spcFirstLastPara="1" wrap="square" lIns="0" tIns="16067" rIns="0" bIns="0" anchor="t" anchorCtr="0">
            <a:noAutofit/>
          </a:bodyPr>
          <a:lstStyle/>
          <a:p>
            <a:pPr marL="16933"/>
            <a:r>
              <a:rPr lang="en" sz="2133">
                <a:latin typeface="Arial"/>
                <a:ea typeface="Arial"/>
                <a:cs typeface="Arial"/>
                <a:sym typeface="Arial"/>
              </a:rPr>
              <a:t>CE</a:t>
            </a:r>
            <a:r>
              <a:rPr lang="en" sz="2133"/>
              <a:t>2</a:t>
            </a:r>
            <a:r>
              <a:rPr lang="en" sz="2133">
                <a:latin typeface="Arial"/>
                <a:ea typeface="Arial"/>
                <a:cs typeface="Arial"/>
                <a:sym typeface="Arial"/>
              </a:rPr>
              <a:t>2-CE</a:t>
            </a:r>
            <a:r>
              <a:rPr lang="en" sz="2133"/>
              <a:t>28</a:t>
            </a:r>
            <a:endParaRPr sz="2133" dirty="0">
              <a:latin typeface="Arial"/>
              <a:ea typeface="Arial"/>
              <a:cs typeface="Arial"/>
              <a:sym typeface="Arial"/>
            </a:endParaRPr>
          </a:p>
        </p:txBody>
      </p:sp>
      <p:sp>
        <p:nvSpPr>
          <p:cNvPr id="134" name="Google Shape;134;p22"/>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35" name="Google Shape;135;p22"/>
          <p:cNvSpPr txBox="1"/>
          <p:nvPr/>
        </p:nvSpPr>
        <p:spPr>
          <a:xfrm>
            <a:off x="11082328"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36" name="Google Shape;136;p22"/>
          <p:cNvSpPr txBox="1"/>
          <p:nvPr/>
        </p:nvSpPr>
        <p:spPr>
          <a:xfrm>
            <a:off x="93632" y="6594809"/>
            <a:ext cx="12360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Civil Engineering</a:t>
            </a:r>
            <a:endParaRPr sz="1067" dirty="0">
              <a:latin typeface="Arial"/>
              <a:ea typeface="Arial"/>
              <a:cs typeface="Arial"/>
              <a:sym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1127167" y="381867"/>
            <a:ext cx="10681600" cy="2105200"/>
          </a:xfrm>
          <a:prstGeom prst="rect">
            <a:avLst/>
          </a:prstGeom>
          <a:noFill/>
          <a:ln>
            <a:noFill/>
          </a:ln>
        </p:spPr>
        <p:txBody>
          <a:bodyPr spcFirstLastPara="1" wrap="square" lIns="0" tIns="16933" rIns="0" bIns="0" anchor="t" anchorCtr="0">
            <a:noAutofit/>
          </a:bodyPr>
          <a:lstStyle/>
          <a:p>
            <a:pPr marL="16933" algn="ctr"/>
            <a:r>
              <a:rPr lang="en" sz="2400" b="1" dirty="0">
                <a:solidFill>
                  <a:srgbClr val="001F5F"/>
                </a:solidFill>
                <a:latin typeface="Century Gothic"/>
                <a:ea typeface="Century Gothic"/>
                <a:cs typeface="Century Gothic"/>
                <a:sym typeface="Century Gothic"/>
              </a:rPr>
              <a:t>    </a:t>
            </a:r>
            <a:endParaRPr sz="2400" b="1" dirty="0">
              <a:solidFill>
                <a:srgbClr val="001F5F"/>
              </a:solidFill>
              <a:latin typeface="Century Gothic"/>
              <a:ea typeface="Century Gothic"/>
              <a:cs typeface="Century Gothic"/>
              <a:sym typeface="Century Gothic"/>
            </a:endParaRPr>
          </a:p>
          <a:p>
            <a:pPr marL="16933" algn="ctr"/>
            <a:r>
              <a:rPr lang="en" sz="2533" b="1" dirty="0">
                <a:solidFill>
                  <a:srgbClr val="001F5F"/>
                </a:solidFill>
                <a:latin typeface="Century Gothic"/>
                <a:ea typeface="Century Gothic"/>
                <a:cs typeface="Century Gothic"/>
                <a:sym typeface="Century Gothic"/>
              </a:rPr>
              <a:t>  Course Name: Advanced Geotechnical Engineering</a:t>
            </a:r>
            <a:endParaRPr sz="2533" b="1" dirty="0">
              <a:solidFill>
                <a:srgbClr val="001F5F"/>
              </a:solidFill>
              <a:latin typeface="Century Gothic"/>
              <a:ea typeface="Century Gothic"/>
              <a:cs typeface="Century Gothic"/>
              <a:sym typeface="Century Gothic"/>
            </a:endParaRPr>
          </a:p>
          <a:p>
            <a:pPr marL="16933" algn="ctr"/>
            <a:endParaRPr sz="2400" b="1" dirty="0">
              <a:solidFill>
                <a:srgbClr val="001F5F"/>
              </a:solidFill>
              <a:latin typeface="Century Gothic"/>
              <a:ea typeface="Century Gothic"/>
              <a:cs typeface="Century Gothic"/>
              <a:sym typeface="Century Gothic"/>
            </a:endParaRPr>
          </a:p>
          <a:p>
            <a:pPr>
              <a:lnSpc>
                <a:spcPct val="150000"/>
              </a:lnSpc>
              <a:spcBef>
                <a:spcPts val="1213"/>
              </a:spcBef>
            </a:pPr>
            <a:r>
              <a:rPr lang="en" sz="1333" b="1" dirty="0">
                <a:solidFill>
                  <a:schemeClr val="dk1"/>
                </a:solidFill>
              </a:rPr>
              <a:t>      </a:t>
            </a:r>
            <a:r>
              <a:rPr lang="en" sz="1733" b="1" dirty="0">
                <a:solidFill>
                  <a:schemeClr val="dk1"/>
                </a:solidFill>
              </a:rPr>
              <a:t>Course Outcomes (CO):</a:t>
            </a:r>
            <a:endParaRPr sz="1733" dirty="0"/>
          </a:p>
          <a:p>
            <a:pPr marL="16933">
              <a:lnSpc>
                <a:spcPct val="150000"/>
              </a:lnSpc>
              <a:spcBef>
                <a:spcPts val="960"/>
              </a:spcBef>
            </a:pPr>
            <a:r>
              <a:rPr lang="en" sz="1733" dirty="0"/>
              <a:t>    </a:t>
            </a:r>
            <a:r>
              <a:rPr lang="en" sz="1733" dirty="0">
                <a:latin typeface="Arial"/>
                <a:ea typeface="Arial"/>
                <a:cs typeface="Arial"/>
                <a:sym typeface="Arial"/>
              </a:rPr>
              <a:t>At the end of the course the student should be able to:</a:t>
            </a:r>
            <a:endParaRPr sz="1733" dirty="0">
              <a:latin typeface="Arial"/>
              <a:ea typeface="Arial"/>
              <a:cs typeface="Arial"/>
              <a:sym typeface="Arial"/>
            </a:endParaRPr>
          </a:p>
        </p:txBody>
      </p:sp>
      <p:sp>
        <p:nvSpPr>
          <p:cNvPr id="142" name="Google Shape;142;p23"/>
          <p:cNvSpPr txBox="1"/>
          <p:nvPr/>
        </p:nvSpPr>
        <p:spPr>
          <a:xfrm>
            <a:off x="1325733" y="2659953"/>
            <a:ext cx="10940400" cy="3963454"/>
          </a:xfrm>
          <a:prstGeom prst="rect">
            <a:avLst/>
          </a:prstGeom>
          <a:noFill/>
          <a:ln>
            <a:noFill/>
          </a:ln>
        </p:spPr>
        <p:txBody>
          <a:bodyPr spcFirstLastPara="1" wrap="square" lIns="0" tIns="105833" rIns="0" bIns="0" anchor="t" anchorCtr="0">
            <a:noAutofit/>
          </a:bodyPr>
          <a:lstStyle/>
          <a:p>
            <a:pPr marL="320879" indent="-338658">
              <a:lnSpc>
                <a:spcPct val="150000"/>
              </a:lnSpc>
              <a:buSzPts val="1400"/>
              <a:buFont typeface="Arial"/>
              <a:buAutoNum type="arabicPeriod"/>
            </a:pPr>
            <a:r>
              <a:rPr lang="en" sz="2000" dirty="0">
                <a:latin typeface="Arial"/>
                <a:ea typeface="Arial"/>
                <a:cs typeface="Arial"/>
                <a:sym typeface="Arial"/>
              </a:rPr>
              <a:t>Plan soil exploration program, interpret the results and prepare soil exploration report.</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Compute active and passive earth pressure.</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Carry out stability analysis of finite and infinite slopes with some field problem.</a:t>
            </a:r>
            <a:endParaRPr sz="2000" dirty="0">
              <a:latin typeface="Arial"/>
              <a:ea typeface="Arial"/>
              <a:cs typeface="Arial"/>
              <a:sym typeface="Arial"/>
            </a:endParaRPr>
          </a:p>
          <a:p>
            <a:pPr marL="320879" indent="-338658">
              <a:lnSpc>
                <a:spcPct val="150000"/>
              </a:lnSpc>
              <a:spcBef>
                <a:spcPts val="700"/>
              </a:spcBef>
              <a:buSzPts val="1400"/>
              <a:buFont typeface="Arial"/>
              <a:buAutoNum type="arabicPeriod"/>
            </a:pPr>
            <a:r>
              <a:rPr lang="en" sz="2000" dirty="0">
                <a:latin typeface="Arial"/>
                <a:ea typeface="Arial"/>
                <a:cs typeface="Arial"/>
                <a:sym typeface="Arial"/>
              </a:rPr>
              <a:t>Compute safe bearing capacity of shallow foundations.</a:t>
            </a:r>
            <a:endParaRPr sz="2000" dirty="0">
              <a:latin typeface="Arial"/>
              <a:ea typeface="Arial"/>
              <a:cs typeface="Arial"/>
              <a:sym typeface="Arial"/>
            </a:endParaRPr>
          </a:p>
          <a:p>
            <a:pPr marL="320879" indent="-338658">
              <a:lnSpc>
                <a:spcPct val="150000"/>
              </a:lnSpc>
              <a:spcBef>
                <a:spcPts val="687"/>
              </a:spcBef>
              <a:buSzPts val="1400"/>
              <a:buFont typeface="Arial"/>
              <a:buAutoNum type="arabicPeriod"/>
            </a:pPr>
            <a:r>
              <a:rPr lang="en" sz="2000" dirty="0">
                <a:latin typeface="Arial"/>
                <a:ea typeface="Arial"/>
                <a:cs typeface="Arial"/>
                <a:sym typeface="Arial"/>
              </a:rPr>
              <a:t>Design pile and pile group.</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Carry out settlement analysis of footings.</a:t>
            </a:r>
            <a:endParaRPr sz="2000" dirty="0">
              <a:latin typeface="Arial"/>
              <a:ea typeface="Arial"/>
              <a:cs typeface="Arial"/>
              <a:sym typeface="Arial"/>
            </a:endParaRPr>
          </a:p>
          <a:p>
            <a:pPr marL="320879" indent="-338658">
              <a:lnSpc>
                <a:spcPct val="150000"/>
              </a:lnSpc>
              <a:spcBef>
                <a:spcPts val="707"/>
              </a:spcBef>
              <a:buSzPts val="1400"/>
              <a:buFont typeface="Arial"/>
              <a:buAutoNum type="arabicPeriod"/>
            </a:pPr>
            <a:r>
              <a:rPr lang="en" sz="2000" dirty="0">
                <a:latin typeface="Arial"/>
                <a:ea typeface="Arial"/>
                <a:cs typeface="Arial"/>
                <a:sym typeface="Arial"/>
              </a:rPr>
              <a:t>Assess the potential of soil for the design of landfills and reinforced earth wall</a:t>
            </a:r>
            <a:r>
              <a:rPr lang="en" sz="2400" dirty="0">
                <a:latin typeface="Arial"/>
                <a:ea typeface="Arial"/>
                <a:cs typeface="Arial"/>
                <a:sym typeface="Arial"/>
              </a:rPr>
              <a:t>.</a:t>
            </a:r>
            <a:endParaRPr sz="2400" dirty="0">
              <a:latin typeface="Arial"/>
              <a:ea typeface="Arial"/>
              <a:cs typeface="Arial"/>
              <a:sym typeface="Arial"/>
            </a:endParaRPr>
          </a:p>
        </p:txBody>
      </p:sp>
      <p:sp>
        <p:nvSpPr>
          <p:cNvPr id="143" name="Google Shape;143;p23"/>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44" name="Google Shape;144;p23"/>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45" name="Google Shape;145;p23"/>
          <p:cNvSpPr txBox="1"/>
          <p:nvPr/>
        </p:nvSpPr>
        <p:spPr>
          <a:xfrm>
            <a:off x="93648" y="6612040"/>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
        <p:nvSpPr>
          <p:cNvPr id="146" name="Google Shape;146;p23"/>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CE1</a:t>
            </a:r>
            <a:endParaRPr sz="1067" dirty="0">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p:nvPr/>
        </p:nvSpPr>
        <p:spPr>
          <a:xfrm>
            <a:off x="3464036" y="115605"/>
            <a:ext cx="4628800" cy="393200"/>
          </a:xfrm>
          <a:prstGeom prst="rect">
            <a:avLst/>
          </a:prstGeom>
          <a:noFill/>
          <a:ln>
            <a:noFill/>
          </a:ln>
        </p:spPr>
        <p:txBody>
          <a:bodyPr spcFirstLastPara="1" wrap="square" lIns="0" tIns="33000" rIns="0" bIns="0" anchor="t" anchorCtr="0">
            <a:noAutofit/>
          </a:bodyPr>
          <a:lstStyle/>
          <a:p>
            <a:pPr marL="795000" marR="780607" indent="-2540" algn="ctr">
              <a:lnSpc>
                <a:spcPct val="115000"/>
              </a:lnSpc>
            </a:pPr>
            <a:r>
              <a:rPr lang="en" sz="1600" b="1">
                <a:latin typeface="Times New Roman"/>
                <a:ea typeface="Times New Roman"/>
                <a:cs typeface="Times New Roman"/>
                <a:sym typeface="Times New Roman"/>
              </a:rPr>
              <a:t>Model Question Paper  Total Duration (H:M):3:00</a:t>
            </a:r>
            <a:endParaRPr sz="1600" dirty="0">
              <a:latin typeface="Times New Roman"/>
              <a:ea typeface="Times New Roman"/>
              <a:cs typeface="Times New Roman"/>
              <a:sym typeface="Times New Roman"/>
            </a:endParaRPr>
          </a:p>
          <a:p>
            <a:pPr marL="16086" marR="6773" algn="ctr">
              <a:lnSpc>
                <a:spcPct val="115000"/>
              </a:lnSpc>
            </a:pPr>
            <a:r>
              <a:rPr lang="en" sz="1600" b="1">
                <a:latin typeface="Times New Roman"/>
                <a:ea typeface="Times New Roman"/>
                <a:cs typeface="Times New Roman"/>
                <a:sym typeface="Times New Roman"/>
              </a:rPr>
              <a:t>Course :Advanced Geotechnical Engineering  Maximum Marks :100</a:t>
            </a:r>
            <a:endParaRPr sz="1600" dirty="0">
              <a:latin typeface="Times New Roman"/>
              <a:ea typeface="Times New Roman"/>
              <a:cs typeface="Times New Roman"/>
              <a:sym typeface="Times New Roman"/>
            </a:endParaRPr>
          </a:p>
        </p:txBody>
      </p:sp>
      <p:graphicFrame>
        <p:nvGraphicFramePr>
          <p:cNvPr id="152" name="Google Shape;152;p24"/>
          <p:cNvGraphicFramePr/>
          <p:nvPr/>
        </p:nvGraphicFramePr>
        <p:xfrm>
          <a:off x="746947" y="1363462"/>
          <a:ext cx="10627900" cy="5202949"/>
        </p:xfrm>
        <a:graphic>
          <a:graphicData uri="http://schemas.openxmlformats.org/drawingml/2006/table">
            <a:tbl>
              <a:tblPr firstRow="1" bandRow="1">
                <a:noFill/>
              </a:tblPr>
              <a:tblGrid>
                <a:gridCol w="756333">
                  <a:extLst>
                    <a:ext uri="{9D8B030D-6E8A-4147-A177-3AD203B41FA5}">
                      <a16:colId xmlns:a16="http://schemas.microsoft.com/office/drawing/2014/main" val="20000"/>
                    </a:ext>
                  </a:extLst>
                </a:gridCol>
                <a:gridCol w="6777400">
                  <a:extLst>
                    <a:ext uri="{9D8B030D-6E8A-4147-A177-3AD203B41FA5}">
                      <a16:colId xmlns:a16="http://schemas.microsoft.com/office/drawing/2014/main" val="20001"/>
                    </a:ext>
                  </a:extLst>
                </a:gridCol>
                <a:gridCol w="804233">
                  <a:extLst>
                    <a:ext uri="{9D8B030D-6E8A-4147-A177-3AD203B41FA5}">
                      <a16:colId xmlns:a16="http://schemas.microsoft.com/office/drawing/2014/main" val="20002"/>
                    </a:ext>
                  </a:extLst>
                </a:gridCol>
                <a:gridCol w="620567">
                  <a:extLst>
                    <a:ext uri="{9D8B030D-6E8A-4147-A177-3AD203B41FA5}">
                      <a16:colId xmlns:a16="http://schemas.microsoft.com/office/drawing/2014/main" val="20003"/>
                    </a:ext>
                  </a:extLst>
                </a:gridCol>
                <a:gridCol w="464067">
                  <a:extLst>
                    <a:ext uri="{9D8B030D-6E8A-4147-A177-3AD203B41FA5}">
                      <a16:colId xmlns:a16="http://schemas.microsoft.com/office/drawing/2014/main" val="20004"/>
                    </a:ext>
                  </a:extLst>
                </a:gridCol>
                <a:gridCol w="488000">
                  <a:extLst>
                    <a:ext uri="{9D8B030D-6E8A-4147-A177-3AD203B41FA5}">
                      <a16:colId xmlns:a16="http://schemas.microsoft.com/office/drawing/2014/main" val="20005"/>
                    </a:ext>
                  </a:extLst>
                </a:gridCol>
                <a:gridCol w="717300">
                  <a:extLst>
                    <a:ext uri="{9D8B030D-6E8A-4147-A177-3AD203B41FA5}">
                      <a16:colId xmlns:a16="http://schemas.microsoft.com/office/drawing/2014/main" val="20006"/>
                    </a:ext>
                  </a:extLst>
                </a:gridCol>
              </a:tblGrid>
              <a:tr h="490507">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Q.No.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Questions</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Marks</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CO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BL</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PO</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500" b="1" u="none" strike="noStrike" cap="none">
                          <a:latin typeface="Times New Roman"/>
                          <a:ea typeface="Times New Roman"/>
                          <a:cs typeface="Times New Roman"/>
                          <a:sym typeface="Times New Roman"/>
                        </a:rPr>
                        <a:t>PI</a:t>
                      </a:r>
                      <a:endParaRPr sz="1500" u="none" strike="noStrike" cap="none" dirty="0">
                        <a:latin typeface="Times New Roman"/>
                        <a:ea typeface="Times New Roman"/>
                        <a:cs typeface="Times New Roman"/>
                        <a:sym typeface="Times New Roman"/>
                      </a:endParaRPr>
                    </a:p>
                    <a:p>
                      <a:pPr marL="0" marR="0" lvl="0" indent="0" algn="ctr" rtl="0">
                        <a:lnSpc>
                          <a:spcPct val="100000"/>
                        </a:lnSpc>
                        <a:spcBef>
                          <a:spcPts val="100"/>
                        </a:spcBef>
                        <a:spcAft>
                          <a:spcPts val="0"/>
                        </a:spcAft>
                        <a:buNone/>
                      </a:pPr>
                      <a:r>
                        <a:rPr lang="en" sz="1500" b="1" u="none" strike="noStrike" cap="none">
                          <a:latin typeface="Times New Roman"/>
                          <a:ea typeface="Times New Roman"/>
                          <a:cs typeface="Times New Roman"/>
                          <a:sym typeface="Times New Roman"/>
                        </a:rPr>
                        <a:t>Code</a:t>
                      </a:r>
                      <a:endParaRPr sz="15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0021">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254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You are appointed as site engineer and have been tasked to carry out  site investigations for an earth dam construction site.</a:t>
                      </a:r>
                      <a:endParaRPr sz="15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Describe the investigation procedure and discuss what information is  required for the preparation and presentation of the report.</a:t>
                      </a:r>
                      <a:endParaRPr sz="15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56967">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1b</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A standard penetration test was carried out at a site. The soil profile  is given in figure 1(b) below with the penetration values. The average  soil data are given for each layer. Compute the corrected values of N  and plot showing the variation of observed and corrected values with  depth.</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en" sz="1500" b="1">
                          <a:latin typeface="Times New Roman"/>
                          <a:ea typeface="Times New Roman"/>
                          <a:cs typeface="Times New Roman"/>
                          <a:sym typeface="Times New Roman"/>
                        </a:rPr>
                        <a:t>                                                                                                                                                                    </a:t>
                      </a:r>
                      <a:r>
                        <a:rPr lang="en" sz="1500">
                          <a:latin typeface="Times New Roman"/>
                          <a:ea typeface="Times New Roman"/>
                          <a:cs typeface="Times New Roman"/>
                          <a:sym typeface="Times New Roman"/>
                        </a:rPr>
                        <a:t> </a:t>
                      </a:r>
                      <a:endParaRPr sz="1500"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endParaRPr sz="1500" dirty="0">
                        <a:latin typeface="Times New Roman"/>
                        <a:ea typeface="Times New Roman"/>
                        <a:cs typeface="Times New Roman"/>
                        <a:sym typeface="Times New Roman"/>
                      </a:endParaRPr>
                    </a:p>
                    <a:p>
                      <a:pPr marL="0" marR="0" lvl="0" indent="0" algn="l" rtl="0">
                        <a:lnSpc>
                          <a:spcPct val="150000"/>
                        </a:lnSpc>
                        <a:spcBef>
                          <a:spcPts val="300"/>
                        </a:spcBef>
                        <a:spcAft>
                          <a:spcPts val="0"/>
                        </a:spcAft>
                        <a:buNone/>
                      </a:pPr>
                      <a:r>
                        <a:rPr lang="en" sz="1500">
                          <a:latin typeface="Times New Roman"/>
                          <a:ea typeface="Times New Roman"/>
                          <a:cs typeface="Times New Roman"/>
                          <a:sym typeface="Times New Roman"/>
                        </a:rPr>
                        <a:t> Fig 1(b)</a:t>
                      </a:r>
                      <a:endParaRPr sz="1500"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53" name="Google Shape;153;p24"/>
          <p:cNvSpPr/>
          <p:nvPr/>
        </p:nvSpPr>
        <p:spPr>
          <a:xfrm>
            <a:off x="3768867" y="4502467"/>
            <a:ext cx="3492800" cy="1951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154" name="Google Shape;154;p24"/>
          <p:cNvSpPr txBox="1"/>
          <p:nvPr/>
        </p:nvSpPr>
        <p:spPr>
          <a:xfrm>
            <a:off x="80181" y="6675273"/>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
        <p:nvSpPr>
          <p:cNvPr id="155" name="Google Shape;155;p24"/>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2</a:t>
            </a:r>
            <a:endParaRPr sz="1067" dirty="0">
              <a:latin typeface="Arial"/>
              <a:ea typeface="Arial"/>
              <a:cs typeface="Arial"/>
              <a:sym typeface="Arial"/>
            </a:endParaRPr>
          </a:p>
        </p:txBody>
      </p:sp>
      <p:sp>
        <p:nvSpPr>
          <p:cNvPr id="156" name="Google Shape;156;p24"/>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57" name="Google Shape;157;p24"/>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p25"/>
          <p:cNvGraphicFramePr/>
          <p:nvPr/>
        </p:nvGraphicFramePr>
        <p:xfrm>
          <a:off x="814913" y="449461"/>
          <a:ext cx="10732200" cy="2012332"/>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1318688">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1c</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The unit weight of a soil of a 30° slope is 17.5kN/m</a:t>
                      </a:r>
                      <a:r>
                        <a:rPr lang="en" sz="1500" u="none" strike="noStrike" cap="none" baseline="30000">
                          <a:latin typeface="Times New Roman"/>
                          <a:ea typeface="Times New Roman"/>
                          <a:cs typeface="Times New Roman"/>
                          <a:sym typeface="Times New Roman"/>
                        </a:rPr>
                        <a:t>3</a:t>
                      </a:r>
                      <a:r>
                        <a:rPr lang="en" sz="1500" u="none" strike="noStrike" cap="none">
                          <a:latin typeface="Times New Roman"/>
                          <a:ea typeface="Times New Roman"/>
                          <a:cs typeface="Times New Roman"/>
                          <a:sym typeface="Times New Roman"/>
                        </a:rPr>
                        <a:t>. The shear  parameters c and </a:t>
                      </a:r>
                      <a:r>
                        <a:rPr lang="en" sz="1500">
                          <a:latin typeface="Times New Roman"/>
                          <a:ea typeface="Times New Roman"/>
                          <a:cs typeface="Times New Roman"/>
                          <a:sym typeface="Times New Roman"/>
                        </a:rPr>
                        <a:t>ϕ </a:t>
                      </a:r>
                      <a:r>
                        <a:rPr lang="en" sz="1500" u="none" strike="noStrike" cap="none">
                          <a:latin typeface="Times New Roman"/>
                          <a:ea typeface="Times New Roman"/>
                          <a:cs typeface="Times New Roman"/>
                          <a:sym typeface="Times New Roman"/>
                        </a:rPr>
                        <a:t> for the soil are 10 kN/m</a:t>
                      </a:r>
                      <a:r>
                        <a:rPr lang="en" sz="1500" u="none" strike="noStrike" cap="none" baseline="30000">
                          <a:latin typeface="Times New Roman"/>
                          <a:ea typeface="Times New Roman"/>
                          <a:cs typeface="Times New Roman"/>
                          <a:sym typeface="Times New Roman"/>
                        </a:rPr>
                        <a:t>2 </a:t>
                      </a:r>
                      <a:r>
                        <a:rPr lang="en" sz="1500" u="none" strike="noStrike" cap="none">
                          <a:latin typeface="Times New Roman"/>
                          <a:ea typeface="Times New Roman"/>
                          <a:cs typeface="Times New Roman"/>
                          <a:sym typeface="Times New Roman"/>
                        </a:rPr>
                        <a:t>and 20° respectively.  Given that the height of the slope is 12 m and the stability number  obtained from the charts for the given slope and angle of internal  friction is 0.025, compute the factor of safety.</a:t>
                      </a:r>
                      <a:endParaRPr sz="1500" u="none" strike="noStrike" cap="none" dirty="0">
                        <a:latin typeface="Times New Roman"/>
                        <a:ea typeface="Times New Roman"/>
                        <a:cs typeface="Times New Roman"/>
                        <a:sym typeface="Times New Roman"/>
                      </a:endParaRPr>
                    </a:p>
                  </a:txBody>
                  <a:tcPr marL="0" marR="0" marT="177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1.3.1</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9828">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254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For the retaining wall shown in figure 2(a), draw the active earth  pressure distribution diagram and obtain total active force on the wall.</a:t>
                      </a:r>
                      <a:endParaRPr sz="1500" u="none" strike="noStrike" cap="none" dirty="0">
                        <a:latin typeface="Times New Roman"/>
                        <a:ea typeface="Times New Roman"/>
                        <a:cs typeface="Times New Roman"/>
                        <a:sym typeface="Times New Roman"/>
                      </a:endParaRPr>
                    </a:p>
                  </a:txBody>
                  <a:tcPr marL="0" marR="0" marT="194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L3</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2.1.2</a:t>
                      </a:r>
                      <a:endParaRPr sz="15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63" name="Google Shape;163;p25"/>
          <p:cNvSpPr txBox="1"/>
          <p:nvPr/>
        </p:nvSpPr>
        <p:spPr>
          <a:xfrm>
            <a:off x="86948" y="6666540"/>
            <a:ext cx="12360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64" name="Google Shape;164;p25"/>
          <p:cNvGraphicFramePr/>
          <p:nvPr/>
        </p:nvGraphicFramePr>
        <p:xfrm>
          <a:off x="814896" y="2497384"/>
          <a:ext cx="10732200" cy="4044729"/>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3027680">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200" u="none" strike="noStrike" cap="none"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p>
                      <a:pPr marL="0" marR="0" lvl="0" indent="0" algn="ctr" rtl="0">
                        <a:lnSpc>
                          <a:spcPct val="100000"/>
                        </a:lnSpc>
                        <a:spcBef>
                          <a:spcPts val="0"/>
                        </a:spcBef>
                        <a:spcAft>
                          <a:spcPts val="0"/>
                        </a:spcAft>
                        <a:buNone/>
                      </a:pPr>
                      <a:endParaRPr sz="900" dirty="0">
                        <a:latin typeface="Arial"/>
                        <a:ea typeface="Arial"/>
                        <a:cs typeface="Arial"/>
                        <a:sym typeface="Arial"/>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17049">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2b</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A retaining wall 4.5 m high with a vertical back supports a horizontal  fill weighing 18.60 kN/m</a:t>
                      </a:r>
                      <a:r>
                        <a:rPr lang="en" sz="1500" u="none" strike="noStrike" cap="none" baseline="30000">
                          <a:latin typeface="Times New Roman"/>
                          <a:ea typeface="Times New Roman"/>
                          <a:cs typeface="Times New Roman"/>
                          <a:sym typeface="Times New Roman"/>
                        </a:rPr>
                        <a:t>3 </a:t>
                      </a:r>
                      <a:r>
                        <a:rPr lang="en" sz="1500" u="none" strike="noStrike" cap="none">
                          <a:latin typeface="Times New Roman"/>
                          <a:ea typeface="Times New Roman"/>
                          <a:cs typeface="Times New Roman"/>
                          <a:sym typeface="Times New Roman"/>
                        </a:rPr>
                        <a:t>and having</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ϕ = 32°, δ = 20°, and c = 0. Determine the total active thrust on the wall by Culmann’s graphical  method.</a:t>
                      </a:r>
                      <a:endParaRPr sz="1500" u="none" strike="noStrike" cap="none" dirty="0">
                        <a:latin typeface="Times New Roman"/>
                        <a:ea typeface="Times New Roman"/>
                        <a:cs typeface="Times New Roman"/>
                        <a:sym typeface="Times New Roman"/>
                      </a:endParaRPr>
                    </a:p>
                  </a:txBody>
                  <a:tcPr marL="0" marR="0" marT="187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63500" marR="0" lvl="0" indent="0" algn="l" rtl="0">
                        <a:lnSpc>
                          <a:spcPct val="150000"/>
                        </a:lnSpc>
                        <a:spcBef>
                          <a:spcPts val="0"/>
                        </a:spcBef>
                        <a:spcAft>
                          <a:spcPts val="0"/>
                        </a:spcAft>
                        <a:buNone/>
                      </a:pPr>
                      <a:r>
                        <a:rPr lang="en" sz="1500" u="none" strike="noStrike" cap="none">
                          <a:latin typeface="Arial"/>
                          <a:ea typeface="Arial"/>
                          <a:cs typeface="Arial"/>
                          <a:sym typeface="Arial"/>
                        </a:rPr>
                        <a:t>12</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CO2</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500" u="none" strike="noStrike" cap="none">
                          <a:latin typeface="Arial"/>
                          <a:ea typeface="Arial"/>
                          <a:cs typeface="Arial"/>
                          <a:sym typeface="Arial"/>
                        </a:rPr>
                        <a:t>L3</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Arial"/>
                          <a:ea typeface="Arial"/>
                          <a:cs typeface="Arial"/>
                          <a:sym typeface="Arial"/>
                        </a:rPr>
                        <a:t>1</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dirty="0">
                          <a:latin typeface="Arial"/>
                          <a:ea typeface="Arial"/>
                          <a:cs typeface="Arial"/>
                          <a:sym typeface="Arial"/>
                        </a:rPr>
                        <a:t>1.3.1</a:t>
                      </a:r>
                      <a:endParaRPr sz="1500" u="none" strike="noStrike" cap="none" dirty="0">
                        <a:latin typeface="Arial"/>
                        <a:ea typeface="Arial"/>
                        <a:cs typeface="Arial"/>
                        <a:sym typeface="Arial"/>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5" name="Google Shape;165;p25"/>
          <p:cNvPicPr preferRelativeResize="0"/>
          <p:nvPr/>
        </p:nvPicPr>
        <p:blipFill rotWithShape="1">
          <a:blip r:embed="rId3">
            <a:alphaModFix/>
          </a:blip>
          <a:srcRect r="-15513" b="-4558"/>
          <a:stretch/>
        </p:blipFill>
        <p:spPr>
          <a:xfrm>
            <a:off x="4755234" y="2675467"/>
            <a:ext cx="2782500" cy="2595533"/>
          </a:xfrm>
          <a:prstGeom prst="rect">
            <a:avLst/>
          </a:prstGeom>
          <a:noFill/>
          <a:ln>
            <a:noFill/>
          </a:ln>
        </p:spPr>
      </p:pic>
      <p:sp>
        <p:nvSpPr>
          <p:cNvPr id="166" name="Google Shape;166;p25"/>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3</a:t>
            </a:r>
            <a:endParaRPr sz="1067" dirty="0">
              <a:latin typeface="Arial"/>
              <a:ea typeface="Arial"/>
              <a:cs typeface="Arial"/>
              <a:sym typeface="Arial"/>
            </a:endParaRPr>
          </a:p>
        </p:txBody>
      </p:sp>
      <p:sp>
        <p:nvSpPr>
          <p:cNvPr id="167" name="Google Shape;167;p25"/>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68" name="Google Shape;168;p25"/>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graphicFrame>
        <p:nvGraphicFramePr>
          <p:cNvPr id="173" name="Google Shape;173;p26"/>
          <p:cNvGraphicFramePr/>
          <p:nvPr/>
        </p:nvGraphicFramePr>
        <p:xfrm>
          <a:off x="808196" y="2673491"/>
          <a:ext cx="10732200" cy="3601829"/>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8935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3b</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Determine the depth at which a circular footing 2m diameter be  founded to provide a factor of safety of 3.0.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If it has to carry a safe  load of 1500 kN. The foundation soil has c=15 kN/m</a:t>
                      </a:r>
                      <a:r>
                        <a:rPr lang="en" sz="1300" u="none" strike="noStrike" cap="none" baseline="30000">
                          <a:latin typeface="Times New Roman"/>
                          <a:ea typeface="Times New Roman"/>
                          <a:cs typeface="Times New Roman"/>
                          <a:sym typeface="Times New Roman"/>
                        </a:rPr>
                        <a:t>2</a:t>
                      </a:r>
                      <a:r>
                        <a:rPr lang="en" sz="1300" u="none" strike="noStrike" cap="none">
                          <a:latin typeface="Times New Roman"/>
                          <a:ea typeface="Times New Roman"/>
                          <a:cs typeface="Times New Roman"/>
                          <a:sym typeface="Times New Roman"/>
                        </a:rPr>
                        <a:t>, ϕ=30</a:t>
                      </a:r>
                      <a:r>
                        <a:rPr lang="en" sz="1300" baseline="30000">
                          <a:latin typeface="Times New Roman"/>
                          <a:ea typeface="Times New Roman"/>
                          <a:cs typeface="Times New Roman"/>
                          <a:sym typeface="Times New Roman"/>
                        </a:rPr>
                        <a:t>0</a:t>
                      </a:r>
                      <a:r>
                        <a:rPr lang="en" sz="1300" u="none" strike="noStrike" cap="none">
                          <a:latin typeface="Times New Roman"/>
                          <a:ea typeface="Times New Roman"/>
                          <a:cs typeface="Times New Roman"/>
                          <a:sym typeface="Times New Roman"/>
                        </a:rPr>
                        <a:t> and unit  weight of soil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a:latin typeface="Times New Roman"/>
                          <a:ea typeface="Times New Roman"/>
                          <a:cs typeface="Times New Roman"/>
                          <a:sym typeface="Times New Roman"/>
                        </a:rPr>
                        <a:t>ϕ </a:t>
                      </a:r>
                      <a:r>
                        <a:rPr lang="en" sz="1300" u="none" strike="noStrike" cap="none">
                          <a:latin typeface="Times New Roman"/>
                          <a:ea typeface="Times New Roman"/>
                          <a:cs typeface="Times New Roman"/>
                          <a:sym typeface="Times New Roman"/>
                        </a:rPr>
                        <a:t>=18kN/m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a:t>
                      </a:r>
                      <a:endParaRPr sz="1300" u="none" strike="noStrike" cap="none" dirty="0">
                        <a:latin typeface="Times New Roman"/>
                        <a:ea typeface="Times New Roman"/>
                        <a:cs typeface="Times New Roman"/>
                        <a:sym typeface="Times New Roman"/>
                      </a:endParaRPr>
                    </a:p>
                  </a:txBody>
                  <a:tcPr marL="0" marR="0" marT="156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7</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CO4</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065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3c</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 large scale bearing capacity test on a footing of size 1.05mX1.05m  at a depth of 1.5m yielded an ultimate value of 141 kN.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Unconfined  compressive tests on the soft saturated clay yielded a strength of 0.03  N/mm</a:t>
                      </a:r>
                      <a:r>
                        <a:rPr lang="en" sz="1300" u="none" strike="noStrike" cap="none" baseline="30000">
                          <a:latin typeface="Times New Roman"/>
                          <a:ea typeface="Times New Roman"/>
                          <a:cs typeface="Times New Roman"/>
                          <a:sym typeface="Times New Roman"/>
                        </a:rPr>
                        <a:t>2</a:t>
                      </a:r>
                      <a:r>
                        <a:rPr lang="en" sz="1300" u="none" strike="noStrike" cap="none">
                          <a:latin typeface="Times New Roman"/>
                          <a:ea typeface="Times New Roman"/>
                          <a:cs typeface="Times New Roman"/>
                          <a:sym typeface="Times New Roman"/>
                        </a:rPr>
                        <a:t>. If the unit weight of the soil is 16 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how much does the  test value differ from that obtained using Terzaghi’s bearing capacity  equation?</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5</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CO4</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2017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4a</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Design a pile foundation system in 20 m thick soft clay with undrained  cohesion of 60kPa, density of 18kN/m</a:t>
                      </a:r>
                      <a:r>
                        <a:rPr lang="en" sz="1300" u="none" strike="noStrike" cap="none" baseline="30000">
                          <a:latin typeface="Times New Roman"/>
                          <a:ea typeface="Times New Roman"/>
                          <a:cs typeface="Times New Roman"/>
                          <a:sym typeface="Times New Roman"/>
                        </a:rPr>
                        <a:t>3 </a:t>
                      </a:r>
                      <a:r>
                        <a:rPr lang="en" sz="1300" u="none" strike="noStrike" cap="none">
                          <a:latin typeface="Times New Roman"/>
                          <a:ea typeface="Times New Roman"/>
                          <a:cs typeface="Times New Roman"/>
                          <a:sym typeface="Times New Roman"/>
                        </a:rPr>
                        <a:t>and water content of 30%.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clay layer is underlined by hard rock. The pile foundation should carry  a load of 6500 kN. Take liquid limit=60%, G=2.7.</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635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12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CO5</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2.2.3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4" name="Google Shape;174;p26"/>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75" name="Google Shape;175;p26"/>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76" name="Google Shape;176;p26"/>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77" name="Google Shape;177;p26"/>
          <p:cNvGraphicFramePr/>
          <p:nvPr/>
        </p:nvGraphicFramePr>
        <p:xfrm>
          <a:off x="808196" y="575758"/>
          <a:ext cx="10732200" cy="2097733"/>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209773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3a</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A canal having side slope 1:1 is proposed to be constructed in cohesive soils to a depth of 4.5m</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below the ground surface. The soil properties are a given below;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u=15, cu=10kN/m2. e=1.0 G=2.65. find the factor of safety with respect to cohesion against failure</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of bank slopes;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(i) When the canal is full of water and.	</a:t>
                      </a:r>
                      <a:endParaRPr sz="13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300">
                          <a:latin typeface="Times New Roman"/>
                          <a:ea typeface="Times New Roman"/>
                          <a:cs typeface="Times New Roman"/>
                          <a:sym typeface="Times New Roman"/>
                        </a:rPr>
                        <a:t>  (ii) When there is sudden draw down of water in canal.</a:t>
                      </a:r>
                      <a:endParaRPr sz="1300"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78" name="Google Shape;178;p26"/>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4</a:t>
            </a:r>
            <a:endParaRPr sz="1067" dirty="0">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aphicFrame>
        <p:nvGraphicFramePr>
          <p:cNvPr id="183" name="Google Shape;183;p27"/>
          <p:cNvGraphicFramePr/>
          <p:nvPr/>
        </p:nvGraphicFramePr>
        <p:xfrm>
          <a:off x="729896" y="606291"/>
          <a:ext cx="10732200" cy="3012086"/>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7580533">
                  <a:extLst>
                    <a:ext uri="{9D8B030D-6E8A-4147-A177-3AD203B41FA5}">
                      <a16:colId xmlns:a16="http://schemas.microsoft.com/office/drawing/2014/main" val="20001"/>
                    </a:ext>
                  </a:extLst>
                </a:gridCol>
                <a:gridCol w="359133">
                  <a:extLst>
                    <a:ext uri="{9D8B030D-6E8A-4147-A177-3AD203B41FA5}">
                      <a16:colId xmlns:a16="http://schemas.microsoft.com/office/drawing/2014/main" val="20002"/>
                    </a:ext>
                  </a:extLst>
                </a:gridCol>
                <a:gridCol w="551067">
                  <a:extLst>
                    <a:ext uri="{9D8B030D-6E8A-4147-A177-3AD203B41FA5}">
                      <a16:colId xmlns:a16="http://schemas.microsoft.com/office/drawing/2014/main" val="20003"/>
                    </a:ext>
                  </a:extLst>
                </a:gridCol>
                <a:gridCol w="427067">
                  <a:extLst>
                    <a:ext uri="{9D8B030D-6E8A-4147-A177-3AD203B41FA5}">
                      <a16:colId xmlns:a16="http://schemas.microsoft.com/office/drawing/2014/main" val="20004"/>
                    </a:ext>
                  </a:extLst>
                </a:gridCol>
                <a:gridCol w="457900">
                  <a:extLst>
                    <a:ext uri="{9D8B030D-6E8A-4147-A177-3AD203B41FA5}">
                      <a16:colId xmlns:a16="http://schemas.microsoft.com/office/drawing/2014/main" val="20005"/>
                    </a:ext>
                  </a:extLst>
                </a:gridCol>
                <a:gridCol w="567733">
                  <a:extLst>
                    <a:ext uri="{9D8B030D-6E8A-4147-A177-3AD203B41FA5}">
                      <a16:colId xmlns:a16="http://schemas.microsoft.com/office/drawing/2014/main" val="20006"/>
                    </a:ext>
                  </a:extLst>
                </a:gridCol>
              </a:tblGrid>
              <a:tr h="21151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4b</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 soil profile at a site consists of 4.0m of medium sand with dry unit  weight of 17 kN/m</a:t>
                      </a:r>
                      <a:r>
                        <a:rPr lang="en" sz="1300" u="none" strike="noStrike" cap="none" baseline="30000">
                          <a:latin typeface="Times New Roman"/>
                          <a:ea typeface="Times New Roman"/>
                          <a:cs typeface="Times New Roman"/>
                          <a:sym typeface="Times New Roman"/>
                        </a:rPr>
                        <a:t>3</a:t>
                      </a:r>
                      <a:r>
                        <a:rPr lang="en" sz="1300" u="none" strike="noStrike" cap="none">
                          <a:latin typeface="Times New Roman"/>
                          <a:ea typeface="Times New Roman"/>
                          <a:cs typeface="Times New Roman"/>
                          <a:sym typeface="Times New Roman"/>
                        </a:rPr>
                        <a:t>, underlain by a normally</a:t>
                      </a:r>
                      <a:r>
                        <a:rPr lang="en" sz="1300">
                          <a:latin typeface="Times New Roman"/>
                          <a:ea typeface="Times New Roman"/>
                          <a:cs typeface="Times New Roman"/>
                          <a:sym typeface="Times New Roman"/>
                        </a:rPr>
                        <a:t> </a:t>
                      </a:r>
                      <a:r>
                        <a:rPr lang="en" sz="1300" u="none" strike="noStrike" cap="none">
                          <a:latin typeface="Times New Roman"/>
                          <a:ea typeface="Times New Roman"/>
                          <a:cs typeface="Times New Roman"/>
                          <a:sym typeface="Times New Roman"/>
                        </a:rPr>
                        <a:t>consolidated layer of  2.0m thick clay. The initial void ratio of clay is 1.0 its saturated unit  weight is 20 kN/m</a:t>
                      </a:r>
                      <a:r>
                        <a:rPr lang="en" sz="1300" u="none" strike="noStrike" cap="none" baseline="30000">
                          <a:latin typeface="Times New Roman"/>
                          <a:ea typeface="Times New Roman"/>
                          <a:cs typeface="Times New Roman"/>
                          <a:sym typeface="Times New Roman"/>
                        </a:rPr>
                        <a:t>3 </a:t>
                      </a:r>
                      <a:r>
                        <a:rPr lang="en" sz="1300" u="none" strike="noStrike" cap="none">
                          <a:latin typeface="Times New Roman"/>
                          <a:ea typeface="Times New Roman"/>
                          <a:cs typeface="Times New Roman"/>
                          <a:sym typeface="Times New Roman"/>
                        </a:rPr>
                        <a:t>and its liquid limit is 50%.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ground water table  is at the top of the clay layer. A square footing 2m x 2m is founded at  a depth of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1.0 m below the GL at the site.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The load on the footing is  1200 kN. Calculate the settlement of footing due to consolidation of  the clay layer.</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endParaRPr sz="1300" dirty="0">
                        <a:latin typeface="Times New Roman"/>
                        <a:ea typeface="Times New Roman"/>
                        <a:cs typeface="Times New Roman"/>
                        <a:sym typeface="Times New Roman"/>
                      </a:endParaRPr>
                    </a:p>
                  </a:txBody>
                  <a:tcPr marL="0" marR="0" marT="18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CO6</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6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96943">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5a</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Check the reinforced earth wall shown in figure 5(a) for stability  against a) sliding b) over turning and c) bearing failure. </a:t>
                      </a:r>
                      <a:endParaRPr sz="1300" u="none" strike="noStrike" cap="none" dirty="0">
                        <a:latin typeface="Times New Roman"/>
                        <a:ea typeface="Times New Roman"/>
                        <a:cs typeface="Times New Roman"/>
                        <a:sym typeface="Times New Roman"/>
                      </a:endParaRPr>
                    </a:p>
                    <a:p>
                      <a:pPr marL="25400" marR="1270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Although BC  is a rough face, assume it to be smooth.</a:t>
                      </a:r>
                      <a:endParaRPr sz="13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762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8</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CO7</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25400" marR="0" lvl="0" indent="0" algn="l"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L3</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300" u="none" strike="noStrike" cap="none">
                          <a:latin typeface="Times New Roman"/>
                          <a:ea typeface="Times New Roman"/>
                          <a:cs typeface="Times New Roman"/>
                          <a:sym typeface="Times New Roman"/>
                        </a:rPr>
                        <a:t>2.1.2</a:t>
                      </a:r>
                      <a:endParaRPr sz="1300" u="none" strike="noStrike" cap="none" dirty="0">
                        <a:latin typeface="Times New Roman"/>
                        <a:ea typeface="Times New Roman"/>
                        <a:cs typeface="Times New Roman"/>
                        <a:sym typeface="Times New Roman"/>
                      </a:endParaRPr>
                    </a:p>
                  </a:txBody>
                  <a:tcPr marL="0" marR="0" marT="275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4" name="Google Shape;184;p27"/>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85" name="Google Shape;185;p27"/>
          <p:cNvSpPr txBox="1"/>
          <p:nvPr/>
        </p:nvSpPr>
        <p:spPr>
          <a:xfrm>
            <a:off x="11054836" y="70639"/>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86" name="Google Shape;186;p27"/>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graphicFrame>
        <p:nvGraphicFramePr>
          <p:cNvPr id="187" name="Google Shape;187;p27"/>
          <p:cNvGraphicFramePr/>
          <p:nvPr/>
        </p:nvGraphicFramePr>
        <p:xfrm>
          <a:off x="729887" y="3691372"/>
          <a:ext cx="10734600" cy="2721800"/>
        </p:xfrm>
        <a:graphic>
          <a:graphicData uri="http://schemas.openxmlformats.org/drawingml/2006/table">
            <a:tbl>
              <a:tblPr firstRow="1" bandRow="1">
                <a:noFill/>
              </a:tblPr>
              <a:tblGrid>
                <a:gridCol w="788767">
                  <a:extLst>
                    <a:ext uri="{9D8B030D-6E8A-4147-A177-3AD203B41FA5}">
                      <a16:colId xmlns:a16="http://schemas.microsoft.com/office/drawing/2014/main" val="20000"/>
                    </a:ext>
                  </a:extLst>
                </a:gridCol>
                <a:gridCol w="435100">
                  <a:extLst>
                    <a:ext uri="{9D8B030D-6E8A-4147-A177-3AD203B41FA5}">
                      <a16:colId xmlns:a16="http://schemas.microsoft.com/office/drawing/2014/main" val="20001"/>
                    </a:ext>
                  </a:extLst>
                </a:gridCol>
                <a:gridCol w="1155533">
                  <a:extLst>
                    <a:ext uri="{9D8B030D-6E8A-4147-A177-3AD203B41FA5}">
                      <a16:colId xmlns:a16="http://schemas.microsoft.com/office/drawing/2014/main" val="20002"/>
                    </a:ext>
                  </a:extLst>
                </a:gridCol>
                <a:gridCol w="1044700">
                  <a:extLst>
                    <a:ext uri="{9D8B030D-6E8A-4147-A177-3AD203B41FA5}">
                      <a16:colId xmlns:a16="http://schemas.microsoft.com/office/drawing/2014/main" val="20003"/>
                    </a:ext>
                  </a:extLst>
                </a:gridCol>
                <a:gridCol w="582233">
                  <a:extLst>
                    <a:ext uri="{9D8B030D-6E8A-4147-A177-3AD203B41FA5}">
                      <a16:colId xmlns:a16="http://schemas.microsoft.com/office/drawing/2014/main" val="20004"/>
                    </a:ext>
                  </a:extLst>
                </a:gridCol>
                <a:gridCol w="570167">
                  <a:extLst>
                    <a:ext uri="{9D8B030D-6E8A-4147-A177-3AD203B41FA5}">
                      <a16:colId xmlns:a16="http://schemas.microsoft.com/office/drawing/2014/main" val="20005"/>
                    </a:ext>
                  </a:extLst>
                </a:gridCol>
                <a:gridCol w="640700">
                  <a:extLst>
                    <a:ext uri="{9D8B030D-6E8A-4147-A177-3AD203B41FA5}">
                      <a16:colId xmlns:a16="http://schemas.microsoft.com/office/drawing/2014/main" val="20006"/>
                    </a:ext>
                  </a:extLst>
                </a:gridCol>
                <a:gridCol w="752533">
                  <a:extLst>
                    <a:ext uri="{9D8B030D-6E8A-4147-A177-3AD203B41FA5}">
                      <a16:colId xmlns:a16="http://schemas.microsoft.com/office/drawing/2014/main" val="20007"/>
                    </a:ext>
                  </a:extLst>
                </a:gridCol>
                <a:gridCol w="652800">
                  <a:extLst>
                    <a:ext uri="{9D8B030D-6E8A-4147-A177-3AD203B41FA5}">
                      <a16:colId xmlns:a16="http://schemas.microsoft.com/office/drawing/2014/main" val="20008"/>
                    </a:ext>
                  </a:extLst>
                </a:gridCol>
                <a:gridCol w="746000">
                  <a:extLst>
                    <a:ext uri="{9D8B030D-6E8A-4147-A177-3AD203B41FA5}">
                      <a16:colId xmlns:a16="http://schemas.microsoft.com/office/drawing/2014/main" val="20009"/>
                    </a:ext>
                  </a:extLst>
                </a:gridCol>
                <a:gridCol w="1000767">
                  <a:extLst>
                    <a:ext uri="{9D8B030D-6E8A-4147-A177-3AD203B41FA5}">
                      <a16:colId xmlns:a16="http://schemas.microsoft.com/office/drawing/2014/main" val="20010"/>
                    </a:ext>
                  </a:extLst>
                </a:gridCol>
                <a:gridCol w="359133">
                  <a:extLst>
                    <a:ext uri="{9D8B030D-6E8A-4147-A177-3AD203B41FA5}">
                      <a16:colId xmlns:a16="http://schemas.microsoft.com/office/drawing/2014/main" val="20011"/>
                    </a:ext>
                  </a:extLst>
                </a:gridCol>
                <a:gridCol w="551067">
                  <a:extLst>
                    <a:ext uri="{9D8B030D-6E8A-4147-A177-3AD203B41FA5}">
                      <a16:colId xmlns:a16="http://schemas.microsoft.com/office/drawing/2014/main" val="20012"/>
                    </a:ext>
                  </a:extLst>
                </a:gridCol>
                <a:gridCol w="427067">
                  <a:extLst>
                    <a:ext uri="{9D8B030D-6E8A-4147-A177-3AD203B41FA5}">
                      <a16:colId xmlns:a16="http://schemas.microsoft.com/office/drawing/2014/main" val="20013"/>
                    </a:ext>
                  </a:extLst>
                </a:gridCol>
                <a:gridCol w="457900">
                  <a:extLst>
                    <a:ext uri="{9D8B030D-6E8A-4147-A177-3AD203B41FA5}">
                      <a16:colId xmlns:a16="http://schemas.microsoft.com/office/drawing/2014/main" val="20014"/>
                    </a:ext>
                  </a:extLst>
                </a:gridCol>
                <a:gridCol w="570133">
                  <a:extLst>
                    <a:ext uri="{9D8B030D-6E8A-4147-A177-3AD203B41FA5}">
                      <a16:colId xmlns:a16="http://schemas.microsoft.com/office/drawing/2014/main" val="20015"/>
                    </a:ext>
                  </a:extLst>
                </a:gridCol>
              </a:tblGrid>
              <a:tr h="2721800">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10">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p>
                      <a:pPr marL="0" marR="0" lvl="0" indent="0" algn="ctr" rtl="0">
                        <a:lnSpc>
                          <a:spcPct val="100000"/>
                        </a:lnSpc>
                        <a:spcBef>
                          <a:spcPts val="300"/>
                        </a:spcBef>
                        <a:spcAft>
                          <a:spcPts val="0"/>
                        </a:spcAft>
                        <a:buNone/>
                      </a:pPr>
                      <a:endParaRPr sz="500" u="none" strike="noStrike" cap="none" dirty="0">
                        <a:latin typeface="Arial"/>
                        <a:ea typeface="Arial"/>
                        <a:cs typeface="Arial"/>
                        <a:sym typeface="Arial"/>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88" name="Google Shape;188;p27"/>
          <p:cNvPicPr preferRelativeResize="0"/>
          <p:nvPr/>
        </p:nvPicPr>
        <p:blipFill>
          <a:blip r:embed="rId3">
            <a:alphaModFix/>
          </a:blip>
          <a:stretch>
            <a:fillRect/>
          </a:stretch>
        </p:blipFill>
        <p:spPr>
          <a:xfrm>
            <a:off x="4797734" y="3783600"/>
            <a:ext cx="2596533" cy="2477000"/>
          </a:xfrm>
          <a:prstGeom prst="rect">
            <a:avLst/>
          </a:prstGeom>
          <a:noFill/>
          <a:ln>
            <a:noFill/>
          </a:ln>
        </p:spPr>
      </p:pic>
      <p:sp>
        <p:nvSpPr>
          <p:cNvPr id="189" name="Google Shape;189;p27"/>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5</a:t>
            </a:r>
            <a:endParaRPr sz="1067" dirty="0">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aphicFrame>
        <p:nvGraphicFramePr>
          <p:cNvPr id="194" name="Google Shape;194;p28"/>
          <p:cNvGraphicFramePr/>
          <p:nvPr/>
        </p:nvGraphicFramePr>
        <p:xfrm>
          <a:off x="652987" y="1335873"/>
          <a:ext cx="10754668" cy="4424213"/>
        </p:xfrm>
        <a:graphic>
          <a:graphicData uri="http://schemas.openxmlformats.org/drawingml/2006/table">
            <a:tbl>
              <a:tblPr firstRow="1" bandRow="1">
                <a:noFill/>
              </a:tblPr>
              <a:tblGrid>
                <a:gridCol w="596500">
                  <a:extLst>
                    <a:ext uri="{9D8B030D-6E8A-4147-A177-3AD203B41FA5}">
                      <a16:colId xmlns:a16="http://schemas.microsoft.com/office/drawing/2014/main" val="20000"/>
                    </a:ext>
                  </a:extLst>
                </a:gridCol>
                <a:gridCol w="510467">
                  <a:extLst>
                    <a:ext uri="{9D8B030D-6E8A-4147-A177-3AD203B41FA5}">
                      <a16:colId xmlns:a16="http://schemas.microsoft.com/office/drawing/2014/main" val="20001"/>
                    </a:ext>
                  </a:extLst>
                </a:gridCol>
                <a:gridCol w="1488500">
                  <a:extLst>
                    <a:ext uri="{9D8B030D-6E8A-4147-A177-3AD203B41FA5}">
                      <a16:colId xmlns:a16="http://schemas.microsoft.com/office/drawing/2014/main" val="20002"/>
                    </a:ext>
                  </a:extLst>
                </a:gridCol>
                <a:gridCol w="840300">
                  <a:extLst>
                    <a:ext uri="{9D8B030D-6E8A-4147-A177-3AD203B41FA5}">
                      <a16:colId xmlns:a16="http://schemas.microsoft.com/office/drawing/2014/main" val="20003"/>
                    </a:ext>
                  </a:extLst>
                </a:gridCol>
                <a:gridCol w="607133">
                  <a:extLst>
                    <a:ext uri="{9D8B030D-6E8A-4147-A177-3AD203B41FA5}">
                      <a16:colId xmlns:a16="http://schemas.microsoft.com/office/drawing/2014/main" val="20004"/>
                    </a:ext>
                  </a:extLst>
                </a:gridCol>
                <a:gridCol w="594533">
                  <a:extLst>
                    <a:ext uri="{9D8B030D-6E8A-4147-A177-3AD203B41FA5}">
                      <a16:colId xmlns:a16="http://schemas.microsoft.com/office/drawing/2014/main" val="20005"/>
                    </a:ext>
                  </a:extLst>
                </a:gridCol>
                <a:gridCol w="668067">
                  <a:extLst>
                    <a:ext uri="{9D8B030D-6E8A-4147-A177-3AD203B41FA5}">
                      <a16:colId xmlns:a16="http://schemas.microsoft.com/office/drawing/2014/main" val="20006"/>
                    </a:ext>
                  </a:extLst>
                </a:gridCol>
                <a:gridCol w="784700">
                  <a:extLst>
                    <a:ext uri="{9D8B030D-6E8A-4147-A177-3AD203B41FA5}">
                      <a16:colId xmlns:a16="http://schemas.microsoft.com/office/drawing/2014/main" val="20007"/>
                    </a:ext>
                  </a:extLst>
                </a:gridCol>
                <a:gridCol w="680700">
                  <a:extLst>
                    <a:ext uri="{9D8B030D-6E8A-4147-A177-3AD203B41FA5}">
                      <a16:colId xmlns:a16="http://schemas.microsoft.com/office/drawing/2014/main" val="20008"/>
                    </a:ext>
                  </a:extLst>
                </a:gridCol>
                <a:gridCol w="777867">
                  <a:extLst>
                    <a:ext uri="{9D8B030D-6E8A-4147-A177-3AD203B41FA5}">
                      <a16:colId xmlns:a16="http://schemas.microsoft.com/office/drawing/2014/main" val="20009"/>
                    </a:ext>
                  </a:extLst>
                </a:gridCol>
                <a:gridCol w="510900">
                  <a:extLst>
                    <a:ext uri="{9D8B030D-6E8A-4147-A177-3AD203B41FA5}">
                      <a16:colId xmlns:a16="http://schemas.microsoft.com/office/drawing/2014/main" val="20010"/>
                    </a:ext>
                  </a:extLst>
                </a:gridCol>
                <a:gridCol w="588867">
                  <a:extLst>
                    <a:ext uri="{9D8B030D-6E8A-4147-A177-3AD203B41FA5}">
                      <a16:colId xmlns:a16="http://schemas.microsoft.com/office/drawing/2014/main" val="20011"/>
                    </a:ext>
                  </a:extLst>
                </a:gridCol>
                <a:gridCol w="510467">
                  <a:extLst>
                    <a:ext uri="{9D8B030D-6E8A-4147-A177-3AD203B41FA5}">
                      <a16:colId xmlns:a16="http://schemas.microsoft.com/office/drawing/2014/main" val="20012"/>
                    </a:ext>
                  </a:extLst>
                </a:gridCol>
                <a:gridCol w="510467">
                  <a:extLst>
                    <a:ext uri="{9D8B030D-6E8A-4147-A177-3AD203B41FA5}">
                      <a16:colId xmlns:a16="http://schemas.microsoft.com/office/drawing/2014/main" val="20013"/>
                    </a:ext>
                  </a:extLst>
                </a:gridCol>
                <a:gridCol w="554567">
                  <a:extLst>
                    <a:ext uri="{9D8B030D-6E8A-4147-A177-3AD203B41FA5}">
                      <a16:colId xmlns:a16="http://schemas.microsoft.com/office/drawing/2014/main" val="20014"/>
                    </a:ext>
                  </a:extLst>
                </a:gridCol>
                <a:gridCol w="530633">
                  <a:extLst>
                    <a:ext uri="{9D8B030D-6E8A-4147-A177-3AD203B41FA5}">
                      <a16:colId xmlns:a16="http://schemas.microsoft.com/office/drawing/2014/main" val="20015"/>
                    </a:ext>
                  </a:extLst>
                </a:gridCol>
              </a:tblGrid>
              <a:tr h="1655301">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5b</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10">
                  <a:txBody>
                    <a:bodyPr/>
                    <a:lstStyle/>
                    <a:p>
                      <a:pPr marL="0" marR="127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Site A and Site B are two sites located at a distance 20km and 30km  respectively from a city.  </a:t>
                      </a:r>
                      <a:endParaRPr sz="1500" u="none" strike="noStrike" cap="none" dirty="0">
                        <a:latin typeface="Times New Roman"/>
                        <a:ea typeface="Times New Roman"/>
                        <a:cs typeface="Times New Roman"/>
                        <a:sym typeface="Times New Roman"/>
                      </a:endParaRPr>
                    </a:p>
                    <a:p>
                      <a:pPr marL="0" marR="127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Below table</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gives the details for both sites.</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(i)   </a:t>
                      </a:r>
                      <a:r>
                        <a:rPr lang="en" sz="1500" u="none" strike="noStrike" cap="none">
                          <a:latin typeface="Times New Roman"/>
                          <a:ea typeface="Times New Roman"/>
                          <a:cs typeface="Times New Roman"/>
                          <a:sym typeface="Times New Roman"/>
                        </a:rPr>
                        <a:t>What criterions to be considered while selecting a landfill site?</a:t>
                      </a:r>
                      <a:r>
                        <a:rPr lang="en" sz="1500">
                          <a:latin typeface="Times New Roman"/>
                          <a:ea typeface="Times New Roman"/>
                          <a:cs typeface="Times New Roman"/>
                          <a:sym typeface="Times New Roman"/>
                        </a:rPr>
                        <a:t>              </a:t>
                      </a:r>
                      <a:endParaRPr sz="1500"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(ii)   </a:t>
                      </a:r>
                      <a:r>
                        <a:rPr lang="en" sz="1500" u="none" strike="noStrike" cap="none">
                          <a:latin typeface="Times New Roman"/>
                          <a:ea typeface="Times New Roman"/>
                          <a:cs typeface="Times New Roman"/>
                          <a:sym typeface="Times New Roman"/>
                        </a:rPr>
                        <a:t>Compare the score of both sites and suggest which site is best  suited for constructing</a:t>
                      </a: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 a landfill.</a:t>
                      </a:r>
                      <a:endParaRPr sz="1500" u="none" strike="noStrike" cap="none" dirty="0">
                        <a:latin typeface="Times New Roman"/>
                        <a:ea typeface="Times New Roman"/>
                        <a:cs typeface="Times New Roman"/>
                        <a:sym typeface="Times New Roman"/>
                      </a:endParaRPr>
                    </a:p>
                  </a:txBody>
                  <a:tcPr marL="0" marR="0" marT="19033"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CO7</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L4</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7">
                  <a:txBody>
                    <a:bodyPr/>
                    <a:lstStyle/>
                    <a:p>
                      <a:pPr marL="25400" marR="0" lvl="0" indent="0" algn="l"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2.1.2</a:t>
                      </a:r>
                      <a:endParaRPr sz="1500" u="none" strike="noStrike" cap="none" dirty="0">
                        <a:latin typeface="Times New Roman"/>
                        <a:ea typeface="Times New Roman"/>
                        <a:cs typeface="Times New Roman"/>
                        <a:sym typeface="Times New Roman"/>
                      </a:endParaRPr>
                    </a:p>
                  </a:txBody>
                  <a:tcPr marL="0" marR="0" marT="2720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95148">
                <a:tc vMerge="1">
                  <a:txBody>
                    <a:bodyPr/>
                    <a:lstStyle/>
                    <a:p>
                      <a:endParaRPr lang="en-US"/>
                    </a:p>
                  </a:txBody>
                  <a:tcPr/>
                </a:tc>
                <a:tc rowSpan="6">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1905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Parameters</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weightage</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4">
                  <a:txBody>
                    <a:bodyPr/>
                    <a:lstStyle/>
                    <a:p>
                      <a:pPr marL="1397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Sensitivity indices</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SiteA</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254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Site B</a:t>
                      </a:r>
                      <a:endParaRPr sz="1500" u="none" strike="noStrike" cap="none" dirty="0">
                        <a:latin typeface="Times New Roman"/>
                        <a:ea typeface="Times New Roman"/>
                        <a:cs typeface="Times New Roman"/>
                        <a:sym typeface="Times New Roman"/>
                      </a:endParaRPr>
                    </a:p>
                  </a:txBody>
                  <a:tcPr marL="0" marR="0" marT="398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6">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B w="19050"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951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0.25</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0.50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0.75</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18200">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Distance</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(km)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631095">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Population</a:t>
                      </a:r>
                      <a:endParaRPr sz="1500" u="none" strike="noStrike" cap="none" dirty="0">
                        <a:latin typeface="Times New Roman"/>
                        <a:ea typeface="Times New Roman"/>
                        <a:cs typeface="Times New Roman"/>
                        <a:sym typeface="Times New Roman"/>
                      </a:endParaRPr>
                    </a:p>
                    <a:p>
                      <a:pPr marL="0" marR="8890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within 500m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800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381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600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667"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r h="419833">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Depth to</a:t>
                      </a: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GW (m)</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30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10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40</a:t>
                      </a:r>
                      <a:endParaRPr sz="1500" u="none" strike="noStrike" cap="none" dirty="0">
                        <a:latin typeface="Times New Roman"/>
                        <a:ea typeface="Times New Roman"/>
                        <a:cs typeface="Times New Roman"/>
                        <a:sym typeface="Times New Roman"/>
                      </a:endParaRPr>
                    </a:p>
                  </a:txBody>
                  <a:tcPr marL="0" marR="0" marT="381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95148">
                <a:tc vMerge="1">
                  <a:txBody>
                    <a:bodyPr/>
                    <a:lstStyle/>
                    <a:p>
                      <a:endParaRPr lang="en-US"/>
                    </a:p>
                  </a:txBody>
                  <a:tcPr/>
                </a:tc>
                <a:tc vMerge="1">
                  <a:txBody>
                    <a:bodyPr/>
                    <a:lstStyle/>
                    <a:p>
                      <a:endParaRPr lang="en-US"/>
                    </a:p>
                  </a:txBody>
                  <a:tcPr/>
                </a:tc>
                <a:tc>
                  <a:txBody>
                    <a:bodyPr/>
                    <a:lstStyle/>
                    <a:p>
                      <a:pPr marL="0" marR="0" lvl="0" indent="0" algn="l" rtl="0">
                        <a:lnSpc>
                          <a:spcPct val="150000"/>
                        </a:lnSpc>
                        <a:spcBef>
                          <a:spcPts val="0"/>
                        </a:spcBef>
                        <a:spcAft>
                          <a:spcPts val="0"/>
                        </a:spcAft>
                        <a:buNone/>
                      </a:pPr>
                      <a:r>
                        <a:rPr lang="en" sz="1500">
                          <a:latin typeface="Times New Roman"/>
                          <a:ea typeface="Times New Roman"/>
                          <a:cs typeface="Times New Roman"/>
                          <a:sym typeface="Times New Roman"/>
                        </a:rPr>
                        <a:t> </a:t>
                      </a:r>
                      <a:r>
                        <a:rPr lang="en" sz="1500" u="none" strike="noStrike" cap="none">
                          <a:latin typeface="Times New Roman"/>
                          <a:ea typeface="Times New Roman"/>
                          <a:cs typeface="Times New Roman"/>
                          <a:sym typeface="Times New Roman"/>
                        </a:rPr>
                        <a:t>Soil type</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8890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200</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Clay</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Silt</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Sand</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Gravel</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5080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Silt</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r>
                        <a:rPr lang="en" sz="1500" u="none" strike="noStrike" cap="none">
                          <a:latin typeface="Times New Roman"/>
                          <a:ea typeface="Times New Roman"/>
                          <a:cs typeface="Times New Roman"/>
                          <a:sym typeface="Times New Roman"/>
                        </a:rPr>
                        <a:t>gravel</a:t>
                      </a:r>
                      <a:endParaRPr sz="1500" u="none" strike="noStrike" cap="none" dirty="0">
                        <a:latin typeface="Times New Roman"/>
                        <a:ea typeface="Times New Roman"/>
                        <a:cs typeface="Times New Roman"/>
                        <a:sym typeface="Times New Roman"/>
                      </a:endParaRPr>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6"/>
                  </a:ext>
                </a:extLst>
              </a:tr>
            </a:tbl>
          </a:graphicData>
        </a:graphic>
      </p:graphicFrame>
      <p:sp>
        <p:nvSpPr>
          <p:cNvPr id="195" name="Google Shape;195;p28"/>
          <p:cNvSpPr txBox="1"/>
          <p:nvPr/>
        </p:nvSpPr>
        <p:spPr>
          <a:xfrm>
            <a:off x="70132" y="93305"/>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196" name="Google Shape;196;p28"/>
          <p:cNvSpPr txBox="1"/>
          <p:nvPr/>
        </p:nvSpPr>
        <p:spPr>
          <a:xfrm>
            <a:off x="11016903" y="93305"/>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
        <p:nvSpPr>
          <p:cNvPr id="197" name="Google Shape;197;p28"/>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6</a:t>
            </a:r>
            <a:endParaRPr sz="1067" dirty="0">
              <a:latin typeface="Arial"/>
              <a:ea typeface="Arial"/>
              <a:cs typeface="Arial"/>
              <a:sym typeface="Arial"/>
            </a:endParaRPr>
          </a:p>
        </p:txBody>
      </p:sp>
      <p:sp>
        <p:nvSpPr>
          <p:cNvPr id="198" name="Google Shape;198;p28"/>
          <p:cNvSpPr txBox="1"/>
          <p:nvPr/>
        </p:nvSpPr>
        <p:spPr>
          <a:xfrm>
            <a:off x="101600" y="6645393"/>
            <a:ext cx="1190400" cy="17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txBox="1"/>
          <p:nvPr/>
        </p:nvSpPr>
        <p:spPr>
          <a:xfrm>
            <a:off x="1494800" y="4534267"/>
            <a:ext cx="9202400" cy="1649600"/>
          </a:xfrm>
          <a:prstGeom prst="rect">
            <a:avLst/>
          </a:prstGeom>
          <a:noFill/>
          <a:ln>
            <a:noFill/>
          </a:ln>
        </p:spPr>
        <p:txBody>
          <a:bodyPr spcFirstLastPara="1" wrap="square" lIns="0" tIns="34700" rIns="0" bIns="0" anchor="t" anchorCtr="0">
            <a:noAutofit/>
          </a:bodyPr>
          <a:lstStyle/>
          <a:p>
            <a:pPr marL="16933">
              <a:lnSpc>
                <a:spcPct val="115000"/>
              </a:lnSpc>
            </a:pPr>
            <a:r>
              <a:rPr lang="en" sz="1733" b="1">
                <a:latin typeface="Times New Roman"/>
                <a:ea typeface="Times New Roman"/>
                <a:cs typeface="Times New Roman"/>
                <a:sym typeface="Times New Roman"/>
              </a:rPr>
              <a:t>BL – Bloom’s Taxonomy Levels (1- Remembering, 2- Understanding, 3 – Applying, 4 – Analysing, </a:t>
            </a:r>
            <a:endParaRPr sz="1733" b="1" dirty="0">
              <a:latin typeface="Times New Roman"/>
              <a:ea typeface="Times New Roman"/>
              <a:cs typeface="Times New Roman"/>
              <a:sym typeface="Times New Roman"/>
            </a:endParaRPr>
          </a:p>
          <a:p>
            <a:pPr marL="16933">
              <a:lnSpc>
                <a:spcPct val="115000"/>
              </a:lnSpc>
            </a:pPr>
            <a:r>
              <a:rPr lang="en" sz="1733" b="1">
                <a:latin typeface="Times New Roman"/>
                <a:ea typeface="Times New Roman"/>
                <a:cs typeface="Times New Roman"/>
                <a:sym typeface="Times New Roman"/>
              </a:rPr>
              <a:t>5 –Evaluating, 6 - Creating) </a:t>
            </a:r>
            <a:endParaRPr sz="1733" b="1" dirty="0">
              <a:latin typeface="Times New Roman"/>
              <a:ea typeface="Times New Roman"/>
              <a:cs typeface="Times New Roman"/>
              <a:sym typeface="Times New Roman"/>
            </a:endParaRPr>
          </a:p>
          <a:p>
            <a:pPr marL="16933">
              <a:lnSpc>
                <a:spcPct val="115000"/>
              </a:lnSpc>
            </a:pPr>
            <a:r>
              <a:rPr lang="en" sz="1733" b="1">
                <a:latin typeface="Times New Roman"/>
                <a:ea typeface="Times New Roman"/>
                <a:cs typeface="Times New Roman"/>
                <a:sym typeface="Times New Roman"/>
              </a:rPr>
              <a:t>CO – Course Outcomes</a:t>
            </a:r>
            <a:endParaRPr sz="1733" dirty="0">
              <a:latin typeface="Times New Roman"/>
              <a:ea typeface="Times New Roman"/>
              <a:cs typeface="Times New Roman"/>
              <a:sym typeface="Times New Roman"/>
            </a:endParaRPr>
          </a:p>
          <a:p>
            <a:pPr marL="16933">
              <a:lnSpc>
                <a:spcPct val="115000"/>
              </a:lnSpc>
              <a:spcBef>
                <a:spcPts val="147"/>
              </a:spcBef>
            </a:pPr>
            <a:r>
              <a:rPr lang="en" sz="1733" b="1">
                <a:latin typeface="Times New Roman"/>
                <a:ea typeface="Times New Roman"/>
                <a:cs typeface="Times New Roman"/>
                <a:sym typeface="Times New Roman"/>
              </a:rPr>
              <a:t>PO – Program Outcomes; PI Code – Performance Indicator Code</a:t>
            </a:r>
            <a:endParaRPr sz="1733" dirty="0">
              <a:latin typeface="Times New Roman"/>
              <a:ea typeface="Times New Roman"/>
              <a:cs typeface="Times New Roman"/>
              <a:sym typeface="Times New Roman"/>
            </a:endParaRPr>
          </a:p>
        </p:txBody>
      </p:sp>
      <p:sp>
        <p:nvSpPr>
          <p:cNvPr id="204" name="Google Shape;204;p29"/>
          <p:cNvSpPr txBox="1"/>
          <p:nvPr/>
        </p:nvSpPr>
        <p:spPr>
          <a:xfrm>
            <a:off x="50117" y="6686413"/>
            <a:ext cx="1432400" cy="2116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Civil Engineering</a:t>
            </a:r>
            <a:endParaRPr sz="800" dirty="0">
              <a:latin typeface="Arial"/>
              <a:ea typeface="Arial"/>
              <a:cs typeface="Arial"/>
              <a:sym typeface="Arial"/>
            </a:endParaRPr>
          </a:p>
        </p:txBody>
      </p:sp>
      <p:pic>
        <p:nvPicPr>
          <p:cNvPr id="205" name="Google Shape;205;p29"/>
          <p:cNvPicPr preferRelativeResize="0"/>
          <p:nvPr/>
        </p:nvPicPr>
        <p:blipFill>
          <a:blip r:embed="rId3">
            <a:alphaModFix/>
          </a:blip>
          <a:stretch>
            <a:fillRect/>
          </a:stretch>
        </p:blipFill>
        <p:spPr>
          <a:xfrm>
            <a:off x="2527300" y="741600"/>
            <a:ext cx="7137400" cy="3302000"/>
          </a:xfrm>
          <a:prstGeom prst="rect">
            <a:avLst/>
          </a:prstGeom>
          <a:noFill/>
          <a:ln>
            <a:noFill/>
          </a:ln>
        </p:spPr>
      </p:pic>
      <p:sp>
        <p:nvSpPr>
          <p:cNvPr id="206" name="Google Shape;206;p29"/>
          <p:cNvSpPr txBox="1"/>
          <p:nvPr/>
        </p:nvSpPr>
        <p:spPr>
          <a:xfrm>
            <a:off x="11725309" y="6623407"/>
            <a:ext cx="350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CE</a:t>
            </a:r>
            <a:r>
              <a:rPr lang="en" sz="1067"/>
              <a:t>7</a:t>
            </a:r>
            <a:endParaRPr sz="1067" dirty="0">
              <a:latin typeface="Arial"/>
              <a:ea typeface="Arial"/>
              <a:cs typeface="Arial"/>
              <a:sym typeface="Arial"/>
            </a:endParaRPr>
          </a:p>
        </p:txBody>
      </p:sp>
      <p:sp>
        <p:nvSpPr>
          <p:cNvPr id="207" name="Google Shape;207;p29"/>
          <p:cNvSpPr txBox="1"/>
          <p:nvPr/>
        </p:nvSpPr>
        <p:spPr>
          <a:xfrm>
            <a:off x="70132" y="93305"/>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
        <p:nvSpPr>
          <p:cNvPr id="208" name="Google Shape;208;p29"/>
          <p:cNvSpPr txBox="1"/>
          <p:nvPr/>
        </p:nvSpPr>
        <p:spPr>
          <a:xfrm>
            <a:off x="11016903" y="93305"/>
            <a:ext cx="16264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Model Question Paper</a:t>
            </a:r>
            <a:endParaRPr sz="800" dirty="0">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12E3-0276-4D4F-A91D-7E4FB15675E4}"/>
              </a:ext>
            </a:extLst>
          </p:cNvPr>
          <p:cNvSpPr>
            <a:spLocks noGrp="1"/>
          </p:cNvSpPr>
          <p:nvPr>
            <p:ph type="title"/>
          </p:nvPr>
        </p:nvSpPr>
        <p:spPr>
          <a:xfrm>
            <a:off x="838200" y="365125"/>
            <a:ext cx="10515600" cy="425097"/>
          </a:xfrm>
        </p:spPr>
        <p:txBody>
          <a:bodyPr>
            <a:normAutofit fontScale="90000"/>
          </a:bodyPr>
          <a:lstStyle/>
          <a:p>
            <a:r>
              <a:rPr lang="en-US" dirty="0"/>
              <a:t>		Recap – take away</a:t>
            </a:r>
            <a:endParaRPr lang="en-IN" dirty="0"/>
          </a:p>
        </p:txBody>
      </p:sp>
      <p:sp>
        <p:nvSpPr>
          <p:cNvPr id="3" name="Content Placeholder 2">
            <a:extLst>
              <a:ext uri="{FF2B5EF4-FFF2-40B4-BE49-F238E27FC236}">
                <a16:creationId xmlns:a16="http://schemas.microsoft.com/office/drawing/2014/main" id="{2DBDCBDE-911D-4D59-8170-4F7321B89A8C}"/>
              </a:ext>
            </a:extLst>
          </p:cNvPr>
          <p:cNvSpPr>
            <a:spLocks noGrp="1"/>
          </p:cNvSpPr>
          <p:nvPr>
            <p:ph idx="1"/>
          </p:nvPr>
        </p:nvSpPr>
        <p:spPr>
          <a:xfrm>
            <a:off x="838200" y="869244"/>
            <a:ext cx="10515600" cy="5623631"/>
          </a:xfrm>
        </p:spPr>
        <p:txBody>
          <a:bodyPr>
            <a:normAutofit/>
          </a:bodyPr>
          <a:lstStyle/>
          <a:p>
            <a:pPr marL="0" indent="0">
              <a:buNone/>
            </a:pPr>
            <a:r>
              <a:rPr lang="en-US" dirty="0"/>
              <a:t>We have seen</a:t>
            </a:r>
          </a:p>
          <a:p>
            <a:pPr marL="0" indent="0">
              <a:buNone/>
            </a:pPr>
            <a:r>
              <a:rPr lang="en-US" dirty="0"/>
              <a:t>What is CO and PO in NBA-OBE?</a:t>
            </a:r>
          </a:p>
          <a:p>
            <a:pPr marL="0" indent="0">
              <a:buNone/>
            </a:pPr>
            <a:r>
              <a:rPr lang="en-US" dirty="0"/>
              <a:t>What is CO-PO mapping?</a:t>
            </a:r>
          </a:p>
          <a:p>
            <a:pPr marL="0" indent="0">
              <a:buNone/>
            </a:pPr>
            <a:r>
              <a:rPr lang="en-US" dirty="0"/>
              <a:t>Blooms taxonomy levels.</a:t>
            </a:r>
          </a:p>
          <a:p>
            <a:pPr marL="0" indent="0">
              <a:buNone/>
            </a:pPr>
            <a:r>
              <a:rPr lang="en-US" dirty="0"/>
              <a:t>Competencies and Performance Indicators as detailing POs &amp; COs to facilitate CO-PO mapping.</a:t>
            </a:r>
          </a:p>
          <a:p>
            <a:pPr marL="0" indent="0">
              <a:buNone/>
            </a:pPr>
            <a:r>
              <a:rPr lang="en-US" dirty="0"/>
              <a:t>How to calculate CO attainment? </a:t>
            </a:r>
          </a:p>
          <a:p>
            <a:pPr marL="0" indent="0">
              <a:buNone/>
            </a:pPr>
            <a:r>
              <a:rPr lang="en-US" dirty="0"/>
              <a:t>How to calculate PO attainment?</a:t>
            </a:r>
          </a:p>
          <a:p>
            <a:pPr marL="0" indent="0">
              <a:buNone/>
            </a:pPr>
            <a:r>
              <a:rPr lang="en-US" dirty="0"/>
              <a:t>Closing the loop – continuous improvement.</a:t>
            </a:r>
          </a:p>
          <a:p>
            <a:pPr marL="0" indent="0">
              <a:buNone/>
            </a:pPr>
            <a:r>
              <a:rPr lang="en-US" u="sng" dirty="0"/>
              <a:t>Outcomes drive teaching-learning and assessment of students</a:t>
            </a:r>
          </a:p>
          <a:p>
            <a:pPr marL="0" indent="0">
              <a:buNone/>
            </a:pPr>
            <a:endParaRPr lang="en-US" sz="3200" dirty="0"/>
          </a:p>
          <a:p>
            <a:pPr marL="0" indent="0">
              <a:buNone/>
            </a:pPr>
            <a:endParaRPr lang="en-IN" dirty="0"/>
          </a:p>
        </p:txBody>
      </p:sp>
      <p:sp>
        <p:nvSpPr>
          <p:cNvPr id="4" name="Slide Number Placeholder 3">
            <a:extLst>
              <a:ext uri="{FF2B5EF4-FFF2-40B4-BE49-F238E27FC236}">
                <a16:creationId xmlns:a16="http://schemas.microsoft.com/office/drawing/2014/main" id="{1E5CCDE1-82E9-4B0F-B709-E94542B619FB}"/>
              </a:ext>
            </a:extLst>
          </p:cNvPr>
          <p:cNvSpPr>
            <a:spLocks noGrp="1"/>
          </p:cNvSpPr>
          <p:nvPr>
            <p:ph type="sldNum" sz="quarter" idx="12"/>
          </p:nvPr>
        </p:nvSpPr>
        <p:spPr/>
        <p:txBody>
          <a:bodyPr/>
          <a:lstStyle/>
          <a:p>
            <a:fld id="{71EC9CE2-5AEF-428F-9B76-4FE97200EC74}" type="slidenum">
              <a:rPr lang="en-IN" smtClean="0"/>
              <a:t>108</a:t>
            </a:fld>
            <a:endParaRPr lang="en-IN" dirty="0"/>
          </a:p>
        </p:txBody>
      </p:sp>
    </p:spTree>
    <p:extLst>
      <p:ext uri="{BB962C8B-B14F-4D97-AF65-F5344CB8AC3E}">
        <p14:creationId xmlns:p14="http://schemas.microsoft.com/office/powerpoint/2010/main" val="38484611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1546-A00E-ECC8-E3F9-F292C260B40A}"/>
              </a:ext>
            </a:extLst>
          </p:cNvPr>
          <p:cNvSpPr>
            <a:spLocks noGrp="1"/>
          </p:cNvSpPr>
          <p:nvPr>
            <p:ph type="ctrTitle"/>
          </p:nvPr>
        </p:nvSpPr>
        <p:spPr>
          <a:xfrm>
            <a:off x="2056737" y="254443"/>
            <a:ext cx="9144000" cy="397565"/>
          </a:xfrm>
        </p:spPr>
        <p:txBody>
          <a:bodyPr>
            <a:noAutofit/>
          </a:bodyPr>
          <a:lstStyle/>
          <a:p>
            <a:r>
              <a:rPr lang="en-IN" sz="2400" dirty="0">
                <a:latin typeface="+mn-lt"/>
              </a:rPr>
              <a:t>FAQ on OBE</a:t>
            </a:r>
          </a:p>
        </p:txBody>
      </p:sp>
      <p:sp>
        <p:nvSpPr>
          <p:cNvPr id="3" name="Subtitle 2">
            <a:extLst>
              <a:ext uri="{FF2B5EF4-FFF2-40B4-BE49-F238E27FC236}">
                <a16:creationId xmlns:a16="http://schemas.microsoft.com/office/drawing/2014/main" id="{8C6CF5DC-FB1B-5245-B67A-C6D0F6D45E71}"/>
              </a:ext>
            </a:extLst>
          </p:cNvPr>
          <p:cNvSpPr>
            <a:spLocks noGrp="1"/>
          </p:cNvSpPr>
          <p:nvPr>
            <p:ph type="subTitle" idx="1"/>
          </p:nvPr>
        </p:nvSpPr>
        <p:spPr>
          <a:xfrm>
            <a:off x="1524000" y="652009"/>
            <a:ext cx="9144000" cy="6098648"/>
          </a:xfrm>
        </p:spPr>
        <p:txBody>
          <a:bodyPr>
            <a:normAutofit/>
          </a:bodyPr>
          <a:lstStyle/>
          <a:p>
            <a:pPr marL="457200" indent="-457200" algn="l">
              <a:buFont typeface="+mj-lt"/>
              <a:buAutoNum type="arabicPeriod"/>
            </a:pPr>
            <a:r>
              <a:rPr lang="en-IN" dirty="0"/>
              <a:t>	How many COs per course?</a:t>
            </a:r>
          </a:p>
          <a:p>
            <a:pPr marL="457200" indent="-457200" algn="l">
              <a:buFont typeface="+mj-lt"/>
              <a:buAutoNum type="arabicPeriod"/>
            </a:pPr>
            <a:r>
              <a:rPr lang="en-IN" dirty="0"/>
              <a:t>	COs for Lab course? Lab-Integrated courses?</a:t>
            </a:r>
          </a:p>
          <a:p>
            <a:pPr marL="457200" indent="-457200" algn="l">
              <a:buFont typeface="+mj-lt"/>
              <a:buAutoNum type="arabicPeriod"/>
            </a:pPr>
            <a:r>
              <a:rPr lang="en-IN" dirty="0"/>
              <a:t>	Meaning of  CO-&gt; PO mapping and, how to use them in T-L-P?</a:t>
            </a:r>
          </a:p>
          <a:p>
            <a:pPr marL="457200" indent="-457200" algn="l">
              <a:buFont typeface="+mj-lt"/>
              <a:buAutoNum type="arabicPeriod"/>
            </a:pPr>
            <a:r>
              <a:rPr lang="en-IN" dirty="0"/>
              <a:t>	Logic  in CO-&gt; PO mapping? Content connect or T-L-P connect?</a:t>
            </a:r>
          </a:p>
          <a:p>
            <a:pPr marL="457200" indent="-457200" algn="l">
              <a:buFont typeface="+mj-lt"/>
              <a:buAutoNum type="arabicPeriod"/>
            </a:pPr>
            <a:r>
              <a:rPr lang="en-IN" i="1" dirty="0"/>
              <a:t>	Partial PO assessment – why and how used?</a:t>
            </a:r>
          </a:p>
          <a:p>
            <a:pPr marL="457200" indent="-457200" algn="l">
              <a:buFont typeface="+mj-lt"/>
              <a:buAutoNum type="arabicPeriod"/>
            </a:pPr>
            <a:r>
              <a:rPr lang="en-IN" i="1" dirty="0"/>
              <a:t>       Electives, internship, VAC, mini/capstone project in OBE.</a:t>
            </a:r>
          </a:p>
          <a:p>
            <a:pPr marL="457200" indent="-457200" algn="l">
              <a:buFont typeface="+mj-lt"/>
              <a:buAutoNum type="arabicPeriod"/>
            </a:pPr>
            <a:r>
              <a:rPr lang="en-IN" dirty="0"/>
              <a:t>	PO attainments close to 3 – what it may mean and what to do?</a:t>
            </a:r>
          </a:p>
          <a:p>
            <a:pPr marL="457200" indent="-457200" algn="l">
              <a:buFont typeface="+mj-lt"/>
              <a:buAutoNum type="arabicPeriod"/>
            </a:pPr>
            <a:r>
              <a:rPr lang="en-IN" dirty="0"/>
              <a:t>	CO attainment – </a:t>
            </a:r>
            <a:r>
              <a:rPr lang="en-IN"/>
              <a:t>backward analysis and CI</a:t>
            </a:r>
            <a:endParaRPr lang="en-IN" dirty="0"/>
          </a:p>
          <a:p>
            <a:pPr marL="457200" indent="-457200" algn="l">
              <a:buFont typeface="+mj-lt"/>
              <a:buAutoNum type="arabicPeriod"/>
            </a:pPr>
            <a:r>
              <a:rPr lang="en-IN" dirty="0"/>
              <a:t>	Thresholds for CO, PO attainments –target setting- how?</a:t>
            </a:r>
          </a:p>
          <a:p>
            <a:pPr marL="457200" indent="-457200" algn="l">
              <a:buFont typeface="+mj-lt"/>
              <a:buAutoNum type="arabicPeriod"/>
            </a:pPr>
            <a:r>
              <a:rPr lang="en-IN" dirty="0"/>
              <a:t>	Indirect method of assessment – useful  - always? weightage?</a:t>
            </a:r>
          </a:p>
          <a:p>
            <a:pPr marL="457200" indent="-457200" algn="l">
              <a:buFont typeface="+mj-lt"/>
              <a:buAutoNum type="arabicPeriod"/>
            </a:pPr>
            <a:r>
              <a:rPr lang="en-IN" dirty="0"/>
              <a:t>	PEOs – how assessed? At what frequency?</a:t>
            </a:r>
          </a:p>
          <a:p>
            <a:pPr marL="457200" indent="-457200" algn="l">
              <a:buFont typeface="+mj-lt"/>
              <a:buAutoNum type="arabicPeriod"/>
            </a:pPr>
            <a:r>
              <a:rPr lang="en-IN" dirty="0"/>
              <a:t>	Feedback-based vs Outcome-attainment based improvements</a:t>
            </a:r>
          </a:p>
          <a:p>
            <a:pPr marL="457200" indent="-457200" algn="l">
              <a:buFont typeface="+mj-lt"/>
              <a:buAutoNum type="arabicPeriod"/>
            </a:pPr>
            <a:r>
              <a:rPr lang="en-IN" dirty="0"/>
              <a:t>	OBE use for design, evaluation of curriculum.</a:t>
            </a:r>
          </a:p>
          <a:p>
            <a:pPr algn="l"/>
            <a:endParaRPr lang="en-IN" dirty="0"/>
          </a:p>
          <a:p>
            <a:endParaRPr lang="en-IN" dirty="0"/>
          </a:p>
        </p:txBody>
      </p:sp>
    </p:spTree>
    <p:extLst>
      <p:ext uri="{BB962C8B-B14F-4D97-AF65-F5344CB8AC3E}">
        <p14:creationId xmlns:p14="http://schemas.microsoft.com/office/powerpoint/2010/main" val="170903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6FF4-AAD9-4463-99AA-D774AC80A35E}"/>
              </a:ext>
            </a:extLst>
          </p:cNvPr>
          <p:cNvSpPr>
            <a:spLocks noGrp="1"/>
          </p:cNvSpPr>
          <p:nvPr>
            <p:ph type="title"/>
          </p:nvPr>
        </p:nvSpPr>
        <p:spPr>
          <a:xfrm>
            <a:off x="917222" y="468488"/>
            <a:ext cx="10515600" cy="425097"/>
          </a:xfrm>
        </p:spPr>
        <p:txBody>
          <a:bodyPr>
            <a:normAutofit fontScale="90000"/>
          </a:bodyPr>
          <a:lstStyle/>
          <a:p>
            <a:r>
              <a:rPr lang="en-US" dirty="0"/>
              <a:t>	</a:t>
            </a:r>
            <a:r>
              <a:rPr lang="en-US" sz="4000" b="1" dirty="0">
                <a:latin typeface="+mn-lt"/>
              </a:rPr>
              <a:t>PEO Example – Aeronautical Engineering</a:t>
            </a:r>
            <a:endParaRPr lang="en-IN" b="1" dirty="0">
              <a:latin typeface="+mn-lt"/>
            </a:endParaRPr>
          </a:p>
        </p:txBody>
      </p:sp>
      <p:sp>
        <p:nvSpPr>
          <p:cNvPr id="3" name="Content Placeholder 2">
            <a:extLst>
              <a:ext uri="{FF2B5EF4-FFF2-40B4-BE49-F238E27FC236}">
                <a16:creationId xmlns:a16="http://schemas.microsoft.com/office/drawing/2014/main" id="{3E3AA2EF-16C3-473E-B7D7-E623B7795EB5}"/>
              </a:ext>
            </a:extLst>
          </p:cNvPr>
          <p:cNvSpPr>
            <a:spLocks noGrp="1"/>
          </p:cNvSpPr>
          <p:nvPr>
            <p:ph idx="1"/>
          </p:nvPr>
        </p:nvSpPr>
        <p:spPr>
          <a:xfrm>
            <a:off x="838200" y="893585"/>
            <a:ext cx="10515600" cy="5827890"/>
          </a:xfrm>
        </p:spPr>
        <p:txBody>
          <a:bodyPr/>
          <a:lstStyle/>
          <a:p>
            <a:pPr algn="just">
              <a:spcAft>
                <a:spcPts val="750"/>
              </a:spcAft>
            </a:pPr>
            <a:endParaRPr lang="en-IN" sz="1800" b="1" dirty="0">
              <a:solidFill>
                <a:srgbClr val="444444"/>
              </a:solidFill>
              <a:effectLst/>
              <a:latin typeface="gotham_ligh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PEO1.  Our graduates will have successful professional careers in industry, government, academia and military as innovative engineers.</a:t>
            </a:r>
            <a:endParaRPr lang="en-IN" sz="2400" b="1" dirty="0">
              <a:effectLs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PEO2.  Our graduates will be successful in solving engineering problems associated with the lifecycle of aircraft systems</a:t>
            </a:r>
            <a:endParaRPr lang="en-IN" sz="2400" b="1" dirty="0">
              <a:effectLs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PEO3. Our graduates will continue to learn and advance their careers through activities such as participation in professional organizations, attainment of professional certification and seeking higher education.</a:t>
            </a:r>
            <a:endParaRPr lang="en-IN" sz="2400" b="1" dirty="0">
              <a:effectLst/>
              <a:ea typeface="Times New Roman" panose="02020603050405020304" pitchFamily="18" charset="0"/>
            </a:endParaRPr>
          </a:p>
          <a:p>
            <a:pPr marL="0" indent="0" algn="just">
              <a:spcAft>
                <a:spcPts val="750"/>
              </a:spcAft>
              <a:buNone/>
            </a:pPr>
            <a:r>
              <a:rPr lang="en-IN" sz="2400" b="1" dirty="0">
                <a:solidFill>
                  <a:srgbClr val="444444"/>
                </a:solidFill>
                <a:effectLst/>
                <a:ea typeface="Times New Roman" panose="02020603050405020304" pitchFamily="18" charset="0"/>
              </a:rPr>
              <a:t>PEO4. Our graduates will be active members ready to serve the society locally and internationally​</a:t>
            </a:r>
          </a:p>
          <a:p>
            <a:pPr marL="0" indent="0" algn="just">
              <a:spcAft>
                <a:spcPts val="750"/>
              </a:spcAft>
              <a:buNone/>
            </a:pPr>
            <a:r>
              <a:rPr lang="en-IN" sz="2400" b="1" u="sng" dirty="0">
                <a:solidFill>
                  <a:srgbClr val="444444"/>
                </a:solidFill>
                <a:ea typeface="Times New Roman" panose="02020603050405020304" pitchFamily="18" charset="0"/>
              </a:rPr>
              <a:t>Note that PEOs are about what graduates may do after they graduate</a:t>
            </a:r>
            <a:endParaRPr lang="en-IN" sz="2400" b="1" u="sng" dirty="0">
              <a:effectLst/>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B5BA40D9-79CE-4236-93C2-14CFC60DB7F6}"/>
              </a:ext>
            </a:extLst>
          </p:cNvPr>
          <p:cNvSpPr>
            <a:spLocks noGrp="1"/>
          </p:cNvSpPr>
          <p:nvPr>
            <p:ph type="sldNum" sz="quarter" idx="12"/>
          </p:nvPr>
        </p:nvSpPr>
        <p:spPr/>
        <p:txBody>
          <a:bodyPr/>
          <a:lstStyle/>
          <a:p>
            <a:fld id="{71EC9CE2-5AEF-428F-9B76-4FE97200EC74}" type="slidenum">
              <a:rPr lang="en-IN" smtClean="0"/>
              <a:t>11</a:t>
            </a:fld>
            <a:endParaRPr lang="en-IN" dirty="0"/>
          </a:p>
        </p:txBody>
      </p:sp>
      <p:sp>
        <p:nvSpPr>
          <p:cNvPr id="5" name="Rectangle 4">
            <a:extLst>
              <a:ext uri="{FF2B5EF4-FFF2-40B4-BE49-F238E27FC236}">
                <a16:creationId xmlns:a16="http://schemas.microsoft.com/office/drawing/2014/main" id="{236A32AC-178A-12C1-3473-C419DAB04C2D}"/>
              </a:ext>
            </a:extLst>
          </p:cNvPr>
          <p:cNvSpPr/>
          <p:nvPr/>
        </p:nvSpPr>
        <p:spPr>
          <a:xfrm>
            <a:off x="755374" y="365760"/>
            <a:ext cx="11131826" cy="5827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338764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44D2-350A-4627-8E01-866C9E51EF4C}"/>
              </a:ext>
            </a:extLst>
          </p:cNvPr>
          <p:cNvSpPr>
            <a:spLocks noGrp="1"/>
          </p:cNvSpPr>
          <p:nvPr>
            <p:ph type="title"/>
          </p:nvPr>
        </p:nvSpPr>
        <p:spPr>
          <a:xfrm>
            <a:off x="838200" y="365126"/>
            <a:ext cx="10515600" cy="481542"/>
          </a:xfrm>
        </p:spPr>
        <p:txBody>
          <a:bodyPr>
            <a:normAutofit fontScale="90000"/>
          </a:bodyPr>
          <a:lstStyle/>
          <a:p>
            <a:r>
              <a:rPr lang="en-US" dirty="0"/>
              <a:t>			PRACTICE OF OBE</a:t>
            </a:r>
            <a:endParaRPr lang="en-IN" dirty="0"/>
          </a:p>
        </p:txBody>
      </p:sp>
      <p:sp>
        <p:nvSpPr>
          <p:cNvPr id="3" name="Content Placeholder 2">
            <a:extLst>
              <a:ext uri="{FF2B5EF4-FFF2-40B4-BE49-F238E27FC236}">
                <a16:creationId xmlns:a16="http://schemas.microsoft.com/office/drawing/2014/main" id="{678C4DB0-7EF9-42D9-9FD0-CCBF799F0CD2}"/>
              </a:ext>
            </a:extLst>
          </p:cNvPr>
          <p:cNvSpPr>
            <a:spLocks noGrp="1"/>
          </p:cNvSpPr>
          <p:nvPr>
            <p:ph idx="1"/>
          </p:nvPr>
        </p:nvSpPr>
        <p:spPr>
          <a:xfrm>
            <a:off x="838200" y="846668"/>
            <a:ext cx="10515600" cy="5646206"/>
          </a:xfrm>
        </p:spPr>
        <p:txBody>
          <a:bodyPr/>
          <a:lstStyle/>
          <a:p>
            <a:pPr marL="0" indent="0">
              <a:buNone/>
            </a:pPr>
            <a:r>
              <a:rPr lang="en-US" dirty="0"/>
              <a:t>				OVERVIEW</a:t>
            </a:r>
          </a:p>
          <a:p>
            <a:pPr marL="514350" indent="-514350">
              <a:buFont typeface="+mj-lt"/>
              <a:buAutoNum type="arabicPeriod"/>
            </a:pPr>
            <a:r>
              <a:rPr lang="en-US" dirty="0"/>
              <a:t>AS-IS:  some observations on how we are doing it at present</a:t>
            </a:r>
          </a:p>
          <a:p>
            <a:pPr marL="514350" indent="-514350">
              <a:buFont typeface="+mj-lt"/>
              <a:buAutoNum type="arabicPeriod"/>
            </a:pPr>
            <a:endParaRPr lang="en-US" dirty="0"/>
          </a:p>
          <a:p>
            <a:pPr marL="514350" indent="-514350">
              <a:buFont typeface="+mj-lt"/>
              <a:buAutoNum type="arabicPeriod"/>
            </a:pPr>
            <a:r>
              <a:rPr lang="en-US" dirty="0"/>
              <a:t>SAR STRUCTURE:  criteria and Marks</a:t>
            </a:r>
          </a:p>
          <a:p>
            <a:pPr marL="514350" indent="-514350">
              <a:buFont typeface="+mj-lt"/>
              <a:buAutoNum type="arabicPeriod"/>
            </a:pPr>
            <a:endParaRPr lang="en-US" dirty="0"/>
          </a:p>
          <a:p>
            <a:pPr marL="514350" indent="-514350">
              <a:buFont typeface="+mj-lt"/>
              <a:buAutoNum type="arabicPeriod"/>
            </a:pPr>
            <a:r>
              <a:rPr lang="en-US" dirty="0"/>
              <a:t>SAR CONTENTS:  Data and its use, process description and application, Continuous Improvement (CI)</a:t>
            </a:r>
          </a:p>
          <a:p>
            <a:pPr marL="514350" indent="-514350">
              <a:buFont typeface="+mj-lt"/>
              <a:buAutoNum type="arabicPeriod"/>
            </a:pPr>
            <a:endParaRPr lang="en-US" dirty="0"/>
          </a:p>
          <a:p>
            <a:pPr marL="514350" indent="-514350">
              <a:buFont typeface="+mj-lt"/>
              <a:buAutoNum type="arabicPeriod"/>
            </a:pPr>
            <a:r>
              <a:rPr lang="en-US" dirty="0"/>
              <a:t>TO-BE  some guidelines for making SAR and for the visit </a:t>
            </a:r>
            <a:endParaRPr lang="en-IN" dirty="0"/>
          </a:p>
        </p:txBody>
      </p:sp>
      <p:sp>
        <p:nvSpPr>
          <p:cNvPr id="4" name="Slide Number Placeholder 3">
            <a:extLst>
              <a:ext uri="{FF2B5EF4-FFF2-40B4-BE49-F238E27FC236}">
                <a16:creationId xmlns:a16="http://schemas.microsoft.com/office/drawing/2014/main" id="{BBA81DED-EE5C-4BCA-9CD7-4CA84B098E91}"/>
              </a:ext>
            </a:extLst>
          </p:cNvPr>
          <p:cNvSpPr>
            <a:spLocks noGrp="1"/>
          </p:cNvSpPr>
          <p:nvPr>
            <p:ph type="sldNum" sz="quarter" idx="12"/>
          </p:nvPr>
        </p:nvSpPr>
        <p:spPr/>
        <p:txBody>
          <a:bodyPr/>
          <a:lstStyle/>
          <a:p>
            <a:fld id="{71EC9CE2-5AEF-428F-9B76-4FE97200EC74}" type="slidenum">
              <a:rPr lang="en-IN" smtClean="0"/>
              <a:t>110</a:t>
            </a:fld>
            <a:endParaRPr lang="en-IN" dirty="0"/>
          </a:p>
        </p:txBody>
      </p:sp>
      <p:sp>
        <p:nvSpPr>
          <p:cNvPr id="5" name="Rectangle 4">
            <a:extLst>
              <a:ext uri="{FF2B5EF4-FFF2-40B4-BE49-F238E27FC236}">
                <a16:creationId xmlns:a16="http://schemas.microsoft.com/office/drawing/2014/main" id="{204E6192-4D2E-E8B6-F928-2534DF3A006A}"/>
              </a:ext>
            </a:extLst>
          </p:cNvPr>
          <p:cNvSpPr/>
          <p:nvPr/>
        </p:nvSpPr>
        <p:spPr>
          <a:xfrm>
            <a:off x="779228" y="365126"/>
            <a:ext cx="9644932" cy="5646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312591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7C7F-A7C8-4E96-9CB0-A85D6C71E16E}"/>
              </a:ext>
            </a:extLst>
          </p:cNvPr>
          <p:cNvSpPr>
            <a:spLocks noGrp="1"/>
          </p:cNvSpPr>
          <p:nvPr>
            <p:ph type="title"/>
          </p:nvPr>
        </p:nvSpPr>
        <p:spPr>
          <a:xfrm>
            <a:off x="838200" y="365125"/>
            <a:ext cx="10515600" cy="402519"/>
          </a:xfrm>
        </p:spPr>
        <p:txBody>
          <a:bodyPr>
            <a:normAutofit fontScale="90000"/>
          </a:bodyPr>
          <a:lstStyle/>
          <a:p>
            <a:r>
              <a:rPr lang="en-US" dirty="0"/>
              <a:t>		OBE PRACTICE: AS-IS</a:t>
            </a:r>
            <a:endParaRPr lang="en-IN" dirty="0"/>
          </a:p>
        </p:txBody>
      </p:sp>
      <p:sp>
        <p:nvSpPr>
          <p:cNvPr id="3" name="Content Placeholder 2">
            <a:extLst>
              <a:ext uri="{FF2B5EF4-FFF2-40B4-BE49-F238E27FC236}">
                <a16:creationId xmlns:a16="http://schemas.microsoft.com/office/drawing/2014/main" id="{4E6D6671-CA01-4D8C-A891-6A3CE5D019EF}"/>
              </a:ext>
            </a:extLst>
          </p:cNvPr>
          <p:cNvSpPr>
            <a:spLocks noGrp="1"/>
          </p:cNvSpPr>
          <p:nvPr>
            <p:ph idx="1"/>
          </p:nvPr>
        </p:nvSpPr>
        <p:spPr>
          <a:xfrm>
            <a:off x="1018822" y="922513"/>
            <a:ext cx="10515600" cy="5570361"/>
          </a:xfrm>
        </p:spPr>
        <p:txBody>
          <a:bodyPr>
            <a:normAutofit/>
          </a:bodyPr>
          <a:lstStyle/>
          <a:p>
            <a:pPr marL="0" indent="0">
              <a:lnSpc>
                <a:spcPct val="107000"/>
              </a:lnSpc>
              <a:spcAft>
                <a:spcPts val="800"/>
              </a:spcAft>
              <a:buNone/>
            </a:pP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IN" sz="1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Working in spurts</a:t>
            </a:r>
          </a:p>
          <a:p>
            <a:pPr>
              <a:lnSpc>
                <a:spcPct val="107000"/>
              </a:lnSpc>
              <a:spcAft>
                <a:spcPts val="800"/>
              </a:spcAft>
            </a:pPr>
            <a:r>
              <a:rPr lang="en-IN" sz="2400" b="1" dirty="0">
                <a:latin typeface="Calibri Light" panose="020F0302020204030204" pitchFamily="34" charset="0"/>
                <a:ea typeface="Calibri" panose="020F0502020204030204" pitchFamily="34" charset="0"/>
                <a:cs typeface="Calibri Light" panose="020F0302020204030204" pitchFamily="34" charset="0"/>
              </a:rPr>
              <a:t>	l</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ack of </a:t>
            </a:r>
            <a:r>
              <a:rPr lang="en-IN" sz="2400" b="1" dirty="0">
                <a:latin typeface="Calibri Light" panose="020F0302020204030204" pitchFamily="34" charset="0"/>
                <a:ea typeface="Calibri" panose="020F0502020204030204" pitchFamily="34" charset="0"/>
                <a:cs typeface="Calibri Light" panose="020F0302020204030204" pitchFamily="34" charset="0"/>
              </a:rPr>
              <a:t>being systematic in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data discipline</a:t>
            </a:r>
          </a:p>
          <a:p>
            <a:pPr>
              <a:lnSpc>
                <a:spcPct val="107000"/>
              </a:lnSpc>
              <a:spcAft>
                <a:spcPts val="800"/>
              </a:spcAft>
            </a:pPr>
            <a:r>
              <a:rPr lang="en-IN" sz="2400" b="1" dirty="0">
                <a:latin typeface="Calibri Light" panose="020F0302020204030204" pitchFamily="34" charset="0"/>
                <a:ea typeface="Calibri" panose="020F0502020204030204" pitchFamily="34" charset="0"/>
                <a:cs typeface="Calibri Light" panose="020F0302020204030204" pitchFamily="34" charset="0"/>
              </a:rPr>
              <a:t>	l</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ack of cohesion in team work</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Few do and that too in parts, only prior to submission</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Everyone does not go through SAR</a:t>
            </a:r>
          </a:p>
          <a:p>
            <a:r>
              <a:rPr lang="en-IN" sz="2400" b="1" dirty="0">
                <a:effectLst/>
                <a:latin typeface="Calibri Light" panose="020F0302020204030204" pitchFamily="34" charset="0"/>
                <a:ea typeface="Calibri" panose="020F0502020204030204" pitchFamily="34" charset="0"/>
                <a:cs typeface="Calibri Light" panose="020F0302020204030204" pitchFamily="34" charset="0"/>
              </a:rPr>
              <a:t>	Too much printing prior to the NBA team visit</a:t>
            </a:r>
          </a:p>
          <a:p>
            <a:r>
              <a:rPr lang="en-IN" sz="2400" b="1" dirty="0">
                <a:latin typeface="Calibri Light" panose="020F0302020204030204" pitchFamily="34" charset="0"/>
                <a:cs typeface="Calibri Light" panose="020F0302020204030204" pitchFamily="34" charset="0"/>
              </a:rPr>
              <a:t>	In brief, OBE is not fully integrated into the Academic System</a:t>
            </a:r>
            <a:endParaRPr lang="en-IN" sz="3600"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51D7B848-B939-45AE-B0E4-BC7372968D4F}"/>
              </a:ext>
            </a:extLst>
          </p:cNvPr>
          <p:cNvSpPr>
            <a:spLocks noGrp="1"/>
          </p:cNvSpPr>
          <p:nvPr>
            <p:ph type="sldNum" sz="quarter" idx="12"/>
          </p:nvPr>
        </p:nvSpPr>
        <p:spPr/>
        <p:txBody>
          <a:bodyPr/>
          <a:lstStyle/>
          <a:p>
            <a:fld id="{71EC9CE2-5AEF-428F-9B76-4FE97200EC74}" type="slidenum">
              <a:rPr lang="en-IN" smtClean="0"/>
              <a:t>111</a:t>
            </a:fld>
            <a:endParaRPr lang="en-IN" dirty="0"/>
          </a:p>
        </p:txBody>
      </p:sp>
      <p:sp>
        <p:nvSpPr>
          <p:cNvPr id="5" name="Rectangle 4">
            <a:extLst>
              <a:ext uri="{FF2B5EF4-FFF2-40B4-BE49-F238E27FC236}">
                <a16:creationId xmlns:a16="http://schemas.microsoft.com/office/drawing/2014/main" id="{D596A042-88EC-E151-56E9-D2B0543252EC}"/>
              </a:ext>
            </a:extLst>
          </p:cNvPr>
          <p:cNvSpPr/>
          <p:nvPr/>
        </p:nvSpPr>
        <p:spPr>
          <a:xfrm>
            <a:off x="500932" y="165626"/>
            <a:ext cx="9708543" cy="6190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6298204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BD3C-6331-43C8-821E-94FCD0F677E7}"/>
              </a:ext>
            </a:extLst>
          </p:cNvPr>
          <p:cNvSpPr>
            <a:spLocks noGrp="1"/>
          </p:cNvSpPr>
          <p:nvPr>
            <p:ph type="title"/>
          </p:nvPr>
        </p:nvSpPr>
        <p:spPr>
          <a:xfrm>
            <a:off x="838200" y="365125"/>
            <a:ext cx="10515600" cy="402519"/>
          </a:xfrm>
        </p:spPr>
        <p:txBody>
          <a:bodyPr>
            <a:normAutofit fontScale="90000"/>
          </a:bodyPr>
          <a:lstStyle/>
          <a:p>
            <a:r>
              <a:rPr lang="en-US" dirty="0"/>
              <a:t>		  SAR Structure</a:t>
            </a:r>
            <a:endParaRPr lang="en-IN" dirty="0"/>
          </a:p>
        </p:txBody>
      </p:sp>
      <p:sp>
        <p:nvSpPr>
          <p:cNvPr id="3" name="Content Placeholder 2">
            <a:extLst>
              <a:ext uri="{FF2B5EF4-FFF2-40B4-BE49-F238E27FC236}">
                <a16:creationId xmlns:a16="http://schemas.microsoft.com/office/drawing/2014/main" id="{156E4540-A3B9-4A13-9925-B64EB8F7F86D}"/>
              </a:ext>
            </a:extLst>
          </p:cNvPr>
          <p:cNvSpPr>
            <a:spLocks noGrp="1"/>
          </p:cNvSpPr>
          <p:nvPr>
            <p:ph idx="1"/>
          </p:nvPr>
        </p:nvSpPr>
        <p:spPr>
          <a:xfrm>
            <a:off x="838200" y="767644"/>
            <a:ext cx="10515600" cy="5409319"/>
          </a:xfrm>
        </p:spPr>
        <p:txBody>
          <a:bodyPr>
            <a:normAutofit/>
          </a:bodyPr>
          <a:lstStyle/>
          <a:p>
            <a:pPr marL="0" indent="0">
              <a:lnSpc>
                <a:spcPct val="107000"/>
              </a:lnSpc>
              <a:spcAft>
                <a:spcPts val="800"/>
              </a:spcAft>
              <a:buNone/>
            </a:pPr>
            <a:endParaRPr lang="en-IN" sz="2900" b="1" dirty="0">
              <a:latin typeface="Corbel Light" panose="020B0303020204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PART-A (Institutional Information) and</a:t>
            </a:r>
          </a:p>
          <a:p>
            <a:pPr marL="0" indent="0">
              <a:lnSpc>
                <a:spcPct val="107000"/>
              </a:lnSpc>
              <a:spcAft>
                <a:spcPts val="800"/>
              </a:spcAft>
              <a:buNone/>
            </a:pPr>
            <a:r>
              <a:rPr lang="en-IN" sz="2900" b="1" dirty="0">
                <a:latin typeface="Corbel Light" panose="020B0303020204020204" pitchFamily="34" charset="0"/>
                <a:ea typeface="Calibri" panose="020F0502020204030204" pitchFamily="34" charset="0"/>
                <a:cs typeface="Times New Roman" panose="02020603050405020304" pitchFamily="18" charset="0"/>
              </a:rPr>
              <a:t>PART-B (Program Specific Information)</a:t>
            </a:r>
            <a:endParaRPr lang="en-IN" sz="2900" b="1" dirty="0">
              <a:effectLst/>
              <a:latin typeface="Corbel Light" panose="020B0303020204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10 criteria with total of 1000 marks.</a:t>
            </a: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Criteria have sub and sub-sub criteria</a:t>
            </a:r>
          </a:p>
          <a:p>
            <a:pPr marL="0" indent="0">
              <a:lnSpc>
                <a:spcPct val="107000"/>
              </a:lnSpc>
              <a:spcAft>
                <a:spcPts val="800"/>
              </a:spcAft>
              <a:buNone/>
            </a:pPr>
            <a:r>
              <a:rPr lang="en-IN" sz="2900" b="1" dirty="0">
                <a:latin typeface="Corbel Light" panose="020B0303020204020204" pitchFamily="34" charset="0"/>
                <a:ea typeface="Calibri" panose="020F0502020204030204" pitchFamily="34" charset="0"/>
                <a:cs typeface="Times New Roman" panose="02020603050405020304" pitchFamily="18" charset="0"/>
              </a:rPr>
              <a:t>CAY, CAYm1, CAYm2, CAYm3</a:t>
            </a:r>
          </a:p>
          <a:p>
            <a:pPr marL="0" indent="0">
              <a:lnSpc>
                <a:spcPct val="107000"/>
              </a:lnSpc>
              <a:spcAft>
                <a:spcPts val="800"/>
              </a:spcAft>
              <a:buNone/>
            </a:pPr>
            <a:r>
              <a:rPr lang="en-IN" sz="2900" b="1" dirty="0">
                <a:effectLst/>
                <a:latin typeface="Corbel Light" panose="020B0303020204020204" pitchFamily="34" charset="0"/>
                <a:ea typeface="Calibri" panose="020F0502020204030204" pitchFamily="34" charset="0"/>
                <a:cs typeface="Times New Roman" panose="02020603050405020304" pitchFamily="18" charset="0"/>
              </a:rPr>
              <a:t>Process description, data, process  progress snapshots</a:t>
            </a:r>
          </a:p>
          <a:p>
            <a:endParaRPr lang="en-IN" dirty="0"/>
          </a:p>
        </p:txBody>
      </p:sp>
      <p:sp>
        <p:nvSpPr>
          <p:cNvPr id="4" name="Slide Number Placeholder 3">
            <a:extLst>
              <a:ext uri="{FF2B5EF4-FFF2-40B4-BE49-F238E27FC236}">
                <a16:creationId xmlns:a16="http://schemas.microsoft.com/office/drawing/2014/main" id="{12B1E162-BEAB-485D-9FCD-EA47889E0352}"/>
              </a:ext>
            </a:extLst>
          </p:cNvPr>
          <p:cNvSpPr>
            <a:spLocks noGrp="1"/>
          </p:cNvSpPr>
          <p:nvPr>
            <p:ph type="sldNum" sz="quarter" idx="12"/>
          </p:nvPr>
        </p:nvSpPr>
        <p:spPr/>
        <p:txBody>
          <a:bodyPr/>
          <a:lstStyle/>
          <a:p>
            <a:fld id="{71EC9CE2-5AEF-428F-9B76-4FE97200EC74}" type="slidenum">
              <a:rPr lang="en-IN" smtClean="0"/>
              <a:t>112</a:t>
            </a:fld>
            <a:endParaRPr lang="en-IN" dirty="0"/>
          </a:p>
        </p:txBody>
      </p:sp>
      <p:sp>
        <p:nvSpPr>
          <p:cNvPr id="5" name="Rectangle 4">
            <a:extLst>
              <a:ext uri="{FF2B5EF4-FFF2-40B4-BE49-F238E27FC236}">
                <a16:creationId xmlns:a16="http://schemas.microsoft.com/office/drawing/2014/main" id="{596DB327-11D8-E96D-6F8B-66853DA5AD03}"/>
              </a:ext>
            </a:extLst>
          </p:cNvPr>
          <p:cNvSpPr/>
          <p:nvPr/>
        </p:nvSpPr>
        <p:spPr>
          <a:xfrm>
            <a:off x="310101" y="365125"/>
            <a:ext cx="9310977" cy="5725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2044881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19536" y="188640"/>
            <a:ext cx="8208912" cy="923330"/>
          </a:xfrm>
          <a:prstGeom prst="rect">
            <a:avLst/>
          </a:prstGeom>
        </p:spPr>
        <p:txBody>
          <a:bodyPr wrap="square">
            <a:spAutoFit/>
          </a:bodyPr>
          <a:lstStyle/>
          <a:p>
            <a:pPr algn="ctr"/>
            <a:r>
              <a:rPr lang="en-US" b="1" dirty="0"/>
              <a:t>Criteria Summary </a:t>
            </a:r>
            <a:endParaRPr lang="en-IN" dirty="0"/>
          </a:p>
          <a:p>
            <a:pPr algn="ctr"/>
            <a:r>
              <a:rPr lang="en-US" b="1" dirty="0"/>
              <a:t> </a:t>
            </a:r>
            <a:endParaRPr lang="en-IN" dirty="0"/>
          </a:p>
          <a:p>
            <a:r>
              <a:rPr lang="en-IN" b="1" dirty="0"/>
              <a:t>Name of the program _______________________________________</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015279538"/>
              </p:ext>
            </p:extLst>
          </p:nvPr>
        </p:nvGraphicFramePr>
        <p:xfrm>
          <a:off x="2279576" y="1268760"/>
          <a:ext cx="7848872" cy="4869102"/>
        </p:xfrm>
        <a:graphic>
          <a:graphicData uri="http://schemas.openxmlformats.org/drawingml/2006/table">
            <a:tbl>
              <a:tblPr firstRow="1" firstCol="1" bandRow="1">
                <a:tableStyleId>{5C22544A-7EE6-4342-B048-85BDC9FD1C3A}</a:tableStyleId>
              </a:tblPr>
              <a:tblGrid>
                <a:gridCol w="1191458">
                  <a:extLst>
                    <a:ext uri="{9D8B030D-6E8A-4147-A177-3AD203B41FA5}">
                      <a16:colId xmlns:a16="http://schemas.microsoft.com/office/drawing/2014/main" val="20000"/>
                    </a:ext>
                  </a:extLst>
                </a:gridCol>
                <a:gridCol w="5120605">
                  <a:extLst>
                    <a:ext uri="{9D8B030D-6E8A-4147-A177-3AD203B41FA5}">
                      <a16:colId xmlns:a16="http://schemas.microsoft.com/office/drawing/2014/main" val="20001"/>
                    </a:ext>
                  </a:extLst>
                </a:gridCol>
                <a:gridCol w="1536809">
                  <a:extLst>
                    <a:ext uri="{9D8B030D-6E8A-4147-A177-3AD203B41FA5}">
                      <a16:colId xmlns:a16="http://schemas.microsoft.com/office/drawing/2014/main" val="20002"/>
                    </a:ext>
                  </a:extLst>
                </a:gridCol>
              </a:tblGrid>
              <a:tr h="466803">
                <a:tc>
                  <a:txBody>
                    <a:bodyPr/>
                    <a:lstStyle/>
                    <a:p>
                      <a:pPr algn="ctr">
                        <a:lnSpc>
                          <a:spcPct val="150000"/>
                        </a:lnSpc>
                        <a:spcAft>
                          <a:spcPts val="0"/>
                        </a:spcAft>
                      </a:pPr>
                      <a:r>
                        <a:rPr lang="en-US" sz="1400" dirty="0">
                          <a:solidFill>
                            <a:schemeClr val="tx1"/>
                          </a:solidFill>
                          <a:effectLst/>
                        </a:rPr>
                        <a:t>Criteria No.</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dirty="0">
                          <a:solidFill>
                            <a:schemeClr val="tx1"/>
                          </a:solidFill>
                          <a:effectLst/>
                        </a:rPr>
                        <a:t>Criteria</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dirty="0">
                          <a:solidFill>
                            <a:schemeClr val="tx1"/>
                          </a:solidFill>
                          <a:effectLst/>
                        </a:rPr>
                        <a:t>Mark/Weightage</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9457">
                <a:tc gridSpan="3">
                  <a:txBody>
                    <a:bodyPr/>
                    <a:lstStyle/>
                    <a:p>
                      <a:pPr marL="99060" algn="ctr">
                        <a:lnSpc>
                          <a:spcPct val="150000"/>
                        </a:lnSpc>
                        <a:spcAft>
                          <a:spcPts val="0"/>
                        </a:spcAft>
                      </a:pPr>
                      <a:r>
                        <a:rPr lang="en-US" sz="1400" dirty="0">
                          <a:solidFill>
                            <a:schemeClr val="tx1"/>
                          </a:solidFill>
                          <a:effectLst/>
                        </a:rPr>
                        <a:t>Program Level  Criteria</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1"/>
                  </a:ext>
                </a:extLst>
              </a:tr>
              <a:tr h="279457">
                <a:tc>
                  <a:txBody>
                    <a:bodyPr/>
                    <a:lstStyle/>
                    <a:p>
                      <a:pPr algn="ctr">
                        <a:lnSpc>
                          <a:spcPct val="150000"/>
                        </a:lnSpc>
                        <a:spcAft>
                          <a:spcPts val="0"/>
                        </a:spcAft>
                      </a:pPr>
                      <a:r>
                        <a:rPr lang="en-US" sz="1400" dirty="0">
                          <a:solidFill>
                            <a:schemeClr val="tx1"/>
                          </a:solidFill>
                          <a:effectLst/>
                        </a:rPr>
                        <a:t>1.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Vision, Mission and Program Educational Objectives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60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9457">
                <a:tc>
                  <a:txBody>
                    <a:bodyPr/>
                    <a:lstStyle/>
                    <a:p>
                      <a:pPr algn="ctr">
                        <a:lnSpc>
                          <a:spcPct val="150000"/>
                        </a:lnSpc>
                        <a:spcAft>
                          <a:spcPts val="0"/>
                        </a:spcAft>
                      </a:pPr>
                      <a:r>
                        <a:rPr lang="en-US" sz="1400" dirty="0">
                          <a:solidFill>
                            <a:schemeClr val="tx1"/>
                          </a:solidFill>
                          <a:effectLst/>
                        </a:rPr>
                        <a:t>2.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Program Curriculum and Teaching –Learning Processes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120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9457">
                <a:tc>
                  <a:txBody>
                    <a:bodyPr/>
                    <a:lstStyle/>
                    <a:p>
                      <a:pPr algn="ctr">
                        <a:lnSpc>
                          <a:spcPct val="150000"/>
                        </a:lnSpc>
                        <a:spcAft>
                          <a:spcPts val="0"/>
                        </a:spcAft>
                      </a:pPr>
                      <a:r>
                        <a:rPr lang="en-US" sz="1400" dirty="0">
                          <a:solidFill>
                            <a:schemeClr val="tx1"/>
                          </a:solidFill>
                          <a:effectLst/>
                        </a:rPr>
                        <a:t>3.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Course Outcomes and Program Outcomes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120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9457">
                <a:tc>
                  <a:txBody>
                    <a:bodyPr/>
                    <a:lstStyle/>
                    <a:p>
                      <a:pPr algn="ctr">
                        <a:lnSpc>
                          <a:spcPct val="150000"/>
                        </a:lnSpc>
                        <a:spcAft>
                          <a:spcPts val="0"/>
                        </a:spcAft>
                      </a:pPr>
                      <a:r>
                        <a:rPr lang="en-US" sz="1400" dirty="0">
                          <a:solidFill>
                            <a:schemeClr val="tx1"/>
                          </a:solidFill>
                          <a:effectLst/>
                        </a:rPr>
                        <a:t>4.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Students’ Performance</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9457">
                <a:tc>
                  <a:txBody>
                    <a:bodyPr/>
                    <a:lstStyle/>
                    <a:p>
                      <a:pPr algn="ctr">
                        <a:lnSpc>
                          <a:spcPct val="150000"/>
                        </a:lnSpc>
                        <a:spcAft>
                          <a:spcPts val="0"/>
                        </a:spcAft>
                      </a:pPr>
                      <a:r>
                        <a:rPr lang="en-US" sz="1400" dirty="0">
                          <a:solidFill>
                            <a:schemeClr val="tx1"/>
                          </a:solidFill>
                          <a:effectLst/>
                        </a:rPr>
                        <a:t>5.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Faculty Information and Contributions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200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9457">
                <a:tc>
                  <a:txBody>
                    <a:bodyPr/>
                    <a:lstStyle/>
                    <a:p>
                      <a:pPr algn="ctr">
                        <a:lnSpc>
                          <a:spcPct val="150000"/>
                        </a:lnSpc>
                        <a:spcAft>
                          <a:spcPts val="0"/>
                        </a:spcAft>
                      </a:pPr>
                      <a:r>
                        <a:rPr lang="en-US" sz="1400" dirty="0">
                          <a:solidFill>
                            <a:schemeClr val="tx1"/>
                          </a:solidFill>
                          <a:effectLst/>
                        </a:rPr>
                        <a:t>6.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Facilities and Technical Support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80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2609">
                <a:tc>
                  <a:txBody>
                    <a:bodyPr/>
                    <a:lstStyle/>
                    <a:p>
                      <a:pPr algn="ctr">
                        <a:lnSpc>
                          <a:spcPct val="150000"/>
                        </a:lnSpc>
                        <a:spcAft>
                          <a:spcPts val="0"/>
                        </a:spcAft>
                      </a:pPr>
                      <a:r>
                        <a:rPr lang="en-US" sz="1400" dirty="0">
                          <a:solidFill>
                            <a:schemeClr val="tx1"/>
                          </a:solidFill>
                          <a:effectLst/>
                        </a:rPr>
                        <a:t>7.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Continuous Improvement  </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6545">
                <a:tc gridSpan="3">
                  <a:txBody>
                    <a:bodyPr/>
                    <a:lstStyle/>
                    <a:p>
                      <a:pPr marL="99060" algn="ctr">
                        <a:lnSpc>
                          <a:spcPct val="150000"/>
                        </a:lnSpc>
                        <a:spcAft>
                          <a:spcPts val="0"/>
                        </a:spcAft>
                      </a:pPr>
                      <a:r>
                        <a:rPr lang="en-US" sz="1400" b="1" dirty="0">
                          <a:solidFill>
                            <a:schemeClr val="tx1"/>
                          </a:solidFill>
                          <a:effectLst/>
                        </a:rPr>
                        <a:t>Institute Level Criteria</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9"/>
                  </a:ext>
                </a:extLst>
              </a:tr>
              <a:tr h="441567">
                <a:tc>
                  <a:txBody>
                    <a:bodyPr/>
                    <a:lstStyle/>
                    <a:p>
                      <a:pPr algn="ctr">
                        <a:lnSpc>
                          <a:spcPct val="150000"/>
                        </a:lnSpc>
                        <a:spcAft>
                          <a:spcPts val="0"/>
                        </a:spcAft>
                      </a:pPr>
                      <a:r>
                        <a:rPr lang="en-US" sz="1400" dirty="0">
                          <a:solidFill>
                            <a:schemeClr val="tx1"/>
                          </a:solidFill>
                          <a:effectLst/>
                        </a:rPr>
                        <a:t>8.</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 First Year Academics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9457">
                <a:tc>
                  <a:txBody>
                    <a:bodyPr/>
                    <a:lstStyle/>
                    <a:p>
                      <a:pPr algn="ctr">
                        <a:lnSpc>
                          <a:spcPct val="150000"/>
                        </a:lnSpc>
                        <a:spcAft>
                          <a:spcPts val="0"/>
                        </a:spcAft>
                      </a:pPr>
                      <a:r>
                        <a:rPr lang="en-US" sz="1400" dirty="0">
                          <a:solidFill>
                            <a:schemeClr val="tx1"/>
                          </a:solidFill>
                          <a:effectLst/>
                        </a:rPr>
                        <a:t>9.</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Student Support Systems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50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466803">
                <a:tc>
                  <a:txBody>
                    <a:bodyPr/>
                    <a:lstStyle/>
                    <a:p>
                      <a:pPr algn="ctr">
                        <a:lnSpc>
                          <a:spcPct val="150000"/>
                        </a:lnSpc>
                        <a:spcAft>
                          <a:spcPts val="0"/>
                        </a:spcAft>
                      </a:pPr>
                      <a:r>
                        <a:rPr lang="en-US" sz="1400" dirty="0">
                          <a:solidFill>
                            <a:schemeClr val="tx1"/>
                          </a:solidFill>
                          <a:effectLst/>
                        </a:rPr>
                        <a:t>10.</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en-US" sz="1400" b="1" dirty="0">
                          <a:solidFill>
                            <a:schemeClr val="tx1"/>
                          </a:solidFill>
                          <a:effectLst/>
                        </a:rPr>
                        <a:t>Governance, Institutional Support and Financial Resources</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120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9457">
                <a:tc>
                  <a:txBody>
                    <a:bodyPr/>
                    <a:lstStyle/>
                    <a:p>
                      <a:pPr algn="ctr">
                        <a:lnSpc>
                          <a:spcPct val="150000"/>
                        </a:lnSpc>
                        <a:spcAft>
                          <a:spcPts val="0"/>
                        </a:spcAft>
                      </a:pPr>
                      <a:r>
                        <a:rPr lang="en-US" sz="1400" dirty="0">
                          <a:solidFill>
                            <a:schemeClr val="tx1"/>
                          </a:solidFill>
                          <a:effectLst/>
                        </a:rPr>
                        <a:t> </a:t>
                      </a:r>
                      <a:endParaRPr lang="en-IN" sz="1400"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1400" b="1" dirty="0">
                          <a:solidFill>
                            <a:schemeClr val="tx1"/>
                          </a:solidFill>
                          <a:effectLst/>
                        </a:rPr>
                        <a:t>Total</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9060" algn="ctr">
                        <a:lnSpc>
                          <a:spcPct val="150000"/>
                        </a:lnSpc>
                        <a:spcAft>
                          <a:spcPts val="0"/>
                        </a:spcAft>
                      </a:pPr>
                      <a:r>
                        <a:rPr lang="en-US" sz="1400" b="1" dirty="0">
                          <a:solidFill>
                            <a:schemeClr val="tx1"/>
                          </a:solidFill>
                          <a:effectLst/>
                        </a:rPr>
                        <a:t>1000</a:t>
                      </a:r>
                      <a:endParaRPr lang="en-IN" sz="1400" b="1" dirty="0">
                        <a:solidFill>
                          <a:schemeClr val="tx1"/>
                        </a:solidFill>
                        <a:effectLst/>
                        <a:latin typeface="Times New Roman"/>
                        <a:ea typeface="Times New Roman"/>
                      </a:endParaRPr>
                    </a:p>
                  </a:txBody>
                  <a:tcPr marL="13159" marR="13159" marT="13159" marB="131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sp>
        <p:nvSpPr>
          <p:cNvPr id="3" name="Slide Number Placeholder 2">
            <a:extLst>
              <a:ext uri="{FF2B5EF4-FFF2-40B4-BE49-F238E27FC236}">
                <a16:creationId xmlns:a16="http://schemas.microsoft.com/office/drawing/2014/main" id="{964A0835-E2E7-4A8B-B801-DF6B607F1589}"/>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23346940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07569" y="260649"/>
          <a:ext cx="7776863" cy="432047"/>
        </p:xfrm>
        <a:graphic>
          <a:graphicData uri="http://schemas.openxmlformats.org/drawingml/2006/table">
            <a:tbl>
              <a:tblPr firstRow="1" firstCol="1" bandRow="1">
                <a:tableStyleId>{5C22544A-7EE6-4342-B048-85BDC9FD1C3A}</a:tableStyleId>
              </a:tblPr>
              <a:tblGrid>
                <a:gridCol w="1454340">
                  <a:extLst>
                    <a:ext uri="{9D8B030D-6E8A-4147-A177-3AD203B41FA5}">
                      <a16:colId xmlns:a16="http://schemas.microsoft.com/office/drawing/2014/main" val="20000"/>
                    </a:ext>
                  </a:extLst>
                </a:gridCol>
                <a:gridCol w="5242404">
                  <a:extLst>
                    <a:ext uri="{9D8B030D-6E8A-4147-A177-3AD203B41FA5}">
                      <a16:colId xmlns:a16="http://schemas.microsoft.com/office/drawing/2014/main" val="20001"/>
                    </a:ext>
                  </a:extLst>
                </a:gridCol>
                <a:gridCol w="1080119">
                  <a:extLst>
                    <a:ext uri="{9D8B030D-6E8A-4147-A177-3AD203B41FA5}">
                      <a16:colId xmlns:a16="http://schemas.microsoft.com/office/drawing/2014/main" val="20002"/>
                    </a:ext>
                  </a:extLst>
                </a:gridCol>
              </a:tblGrid>
              <a:tr h="432047">
                <a:tc>
                  <a:txBody>
                    <a:bodyPr/>
                    <a:lstStyle/>
                    <a:p>
                      <a:pPr algn="ctr">
                        <a:lnSpc>
                          <a:spcPct val="150000"/>
                        </a:lnSpc>
                        <a:spcBef>
                          <a:spcPts val="600"/>
                        </a:spcBef>
                        <a:spcAft>
                          <a:spcPts val="0"/>
                        </a:spcAft>
                      </a:pPr>
                      <a:r>
                        <a:rPr lang="en-US" sz="1800" dirty="0">
                          <a:solidFill>
                            <a:schemeClr val="tx1"/>
                          </a:solidFill>
                          <a:effectLst/>
                        </a:rPr>
                        <a:t>CRITERION 3</a:t>
                      </a:r>
                      <a:endParaRPr lang="en-IN" sz="1800" dirty="0">
                        <a:solidFill>
                          <a:schemeClr val="tx1"/>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800" b="1" kern="1200" dirty="0">
                          <a:solidFill>
                            <a:schemeClr val="tx1"/>
                          </a:solidFill>
                          <a:effectLst/>
                          <a:latin typeface="+mn-lt"/>
                          <a:ea typeface="+mn-ea"/>
                          <a:cs typeface="+mn-cs"/>
                        </a:rPr>
                        <a:t>Course Outcomes and Program Outcomes </a:t>
                      </a:r>
                      <a:endParaRPr lang="en-IN" sz="1800" dirty="0">
                        <a:solidFill>
                          <a:schemeClr val="tx1"/>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US" sz="1800" dirty="0">
                          <a:solidFill>
                            <a:schemeClr val="tx1"/>
                          </a:solidFill>
                          <a:effectLst/>
                        </a:rPr>
                        <a:t>120</a:t>
                      </a:r>
                      <a:endParaRPr lang="en-IN" sz="1800" dirty="0">
                        <a:solidFill>
                          <a:schemeClr val="tx1"/>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 name="Rectangle 2"/>
          <p:cNvSpPr/>
          <p:nvPr/>
        </p:nvSpPr>
        <p:spPr>
          <a:xfrm>
            <a:off x="2135560" y="908720"/>
            <a:ext cx="8280919" cy="3231654"/>
          </a:xfrm>
          <a:prstGeom prst="rect">
            <a:avLst/>
          </a:prstGeom>
        </p:spPr>
        <p:txBody>
          <a:bodyPr wrap="square">
            <a:spAutoFit/>
          </a:bodyPr>
          <a:lstStyle/>
          <a:p>
            <a:pPr marL="360363" indent="-360363"/>
            <a:r>
              <a:rPr lang="en-US" b="1" dirty="0"/>
              <a:t>3.1. Establish the correlation between the courses and the Program Outcomes (POs) &amp; Program Specific Outcomes (20)</a:t>
            </a:r>
            <a:endParaRPr lang="en-IN" dirty="0"/>
          </a:p>
          <a:p>
            <a:pPr marL="285750" indent="-285750">
              <a:buFont typeface="Arial" panose="020B0604020202020204" pitchFamily="34" charset="0"/>
              <a:buChar char="•"/>
            </a:pPr>
            <a:endParaRPr lang="en-US" sz="1200" dirty="0"/>
          </a:p>
          <a:p>
            <a:pPr marL="449263"/>
            <a:r>
              <a:rPr lang="en-US" sz="1400" dirty="0"/>
              <a:t>(Program Outcomes as mentioned in Annexure I and Program Specific Outcomes as defined by the Program) </a:t>
            </a:r>
          </a:p>
          <a:p>
            <a:pPr marL="449263"/>
            <a:endParaRPr lang="en-US" sz="1400" dirty="0"/>
          </a:p>
          <a:p>
            <a:pPr marL="989013" indent="-628650"/>
            <a:r>
              <a:rPr lang="en-US" b="1" dirty="0"/>
              <a:t>3.1.1. Course Outcomes (COs) (SAR should include course outcomes of one course from each semester of study, however, should be prepared for all courses and made available as evidence, if asked) (05)</a:t>
            </a:r>
            <a:endParaRPr lang="en-IN" b="1" dirty="0"/>
          </a:p>
          <a:p>
            <a:pPr marL="989013"/>
            <a:endParaRPr lang="en-US" sz="1400" b="1" dirty="0"/>
          </a:p>
          <a:p>
            <a:pPr marL="989013"/>
            <a:r>
              <a:rPr lang="en-US" sz="1400" b="1" dirty="0"/>
              <a:t>Note:</a:t>
            </a:r>
            <a:r>
              <a:rPr lang="en-US" sz="1400" dirty="0"/>
              <a:t> Number of Outcomes for a Course is expected to be around  6.</a:t>
            </a:r>
            <a:endParaRPr lang="en-IN" sz="1400" dirty="0"/>
          </a:p>
          <a:p>
            <a:endParaRPr lang="en-US" sz="1400" b="1" dirty="0"/>
          </a:p>
          <a:p>
            <a:r>
              <a:rPr lang="en-US" b="1" dirty="0"/>
              <a:t>Course Name: Ciii Year of Study: YYYY – YY; for ex. C202 Year of study 2013-14</a:t>
            </a:r>
            <a:endParaRPr lang="en-IN" dirty="0"/>
          </a:p>
        </p:txBody>
      </p:sp>
      <p:graphicFrame>
        <p:nvGraphicFramePr>
          <p:cNvPr id="5" name="Table 4"/>
          <p:cNvGraphicFramePr>
            <a:graphicFrameLocks noGrp="1"/>
          </p:cNvGraphicFramePr>
          <p:nvPr/>
        </p:nvGraphicFramePr>
        <p:xfrm>
          <a:off x="2279576" y="4221089"/>
          <a:ext cx="7776864" cy="1656186"/>
        </p:xfrm>
        <a:graphic>
          <a:graphicData uri="http://schemas.openxmlformats.org/drawingml/2006/table">
            <a:tbl>
              <a:tblPr firstRow="1" firstCol="1" bandRow="1">
                <a:tableStyleId>{5C22544A-7EE6-4342-B048-85BDC9FD1C3A}</a:tableStyleId>
              </a:tblPr>
              <a:tblGrid>
                <a:gridCol w="875572">
                  <a:extLst>
                    <a:ext uri="{9D8B030D-6E8A-4147-A177-3AD203B41FA5}">
                      <a16:colId xmlns:a16="http://schemas.microsoft.com/office/drawing/2014/main" val="20000"/>
                    </a:ext>
                  </a:extLst>
                </a:gridCol>
                <a:gridCol w="6901292">
                  <a:extLst>
                    <a:ext uri="{9D8B030D-6E8A-4147-A177-3AD203B41FA5}">
                      <a16:colId xmlns:a16="http://schemas.microsoft.com/office/drawing/2014/main" val="20001"/>
                    </a:ext>
                  </a:extLst>
                </a:gridCol>
              </a:tblGrid>
              <a:tr h="339730">
                <a:tc>
                  <a:txBody>
                    <a:bodyPr/>
                    <a:lstStyle/>
                    <a:p>
                      <a:pPr algn="ctr">
                        <a:lnSpc>
                          <a:spcPct val="115000"/>
                        </a:lnSpc>
                        <a:spcBef>
                          <a:spcPts val="600"/>
                        </a:spcBef>
                        <a:spcAft>
                          <a:spcPts val="0"/>
                        </a:spcAft>
                      </a:pPr>
                      <a:r>
                        <a:rPr lang="en-US" sz="1200" dirty="0">
                          <a:solidFill>
                            <a:sysClr val="windowText" lastClr="000000"/>
                          </a:solidFill>
                          <a:effectLst/>
                        </a:rPr>
                        <a:t>C202.1</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9114">
                <a:tc>
                  <a:txBody>
                    <a:bodyPr/>
                    <a:lstStyle/>
                    <a:p>
                      <a:pPr algn="ctr">
                        <a:lnSpc>
                          <a:spcPct val="115000"/>
                        </a:lnSpc>
                        <a:spcBef>
                          <a:spcPts val="600"/>
                        </a:spcBef>
                        <a:spcAft>
                          <a:spcPts val="0"/>
                        </a:spcAft>
                      </a:pPr>
                      <a:r>
                        <a:rPr lang="en-US" sz="1200" dirty="0">
                          <a:solidFill>
                            <a:sysClr val="windowText" lastClr="000000"/>
                          </a:solidFill>
                          <a:effectLst/>
                        </a:rPr>
                        <a:t>C202.2</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9114">
                <a:tc>
                  <a:txBody>
                    <a:bodyPr/>
                    <a:lstStyle/>
                    <a:p>
                      <a:pPr algn="ctr">
                        <a:lnSpc>
                          <a:spcPct val="115000"/>
                        </a:lnSpc>
                        <a:spcBef>
                          <a:spcPts val="600"/>
                        </a:spcBef>
                        <a:spcAft>
                          <a:spcPts val="0"/>
                        </a:spcAft>
                      </a:pPr>
                      <a:r>
                        <a:rPr lang="en-US" sz="1200" dirty="0">
                          <a:solidFill>
                            <a:sysClr val="windowText" lastClr="000000"/>
                          </a:solidFill>
                          <a:effectLst/>
                        </a:rPr>
                        <a:t>C202.3</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9114">
                <a:tc>
                  <a:txBody>
                    <a:bodyPr/>
                    <a:lstStyle/>
                    <a:p>
                      <a:pPr algn="ctr">
                        <a:lnSpc>
                          <a:spcPct val="150000"/>
                        </a:lnSpc>
                        <a:spcBef>
                          <a:spcPts val="600"/>
                        </a:spcBef>
                        <a:spcAft>
                          <a:spcPts val="0"/>
                        </a:spcAft>
                      </a:pPr>
                      <a:r>
                        <a:rPr lang="en-US" sz="1200" dirty="0">
                          <a:solidFill>
                            <a:sysClr val="windowText" lastClr="000000"/>
                          </a:solidFill>
                          <a:effectLst/>
                        </a:rPr>
                        <a:t>…</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9114">
                <a:tc>
                  <a:txBody>
                    <a:bodyPr/>
                    <a:lstStyle/>
                    <a:p>
                      <a:pPr algn="ctr">
                        <a:lnSpc>
                          <a:spcPct val="115000"/>
                        </a:lnSpc>
                        <a:spcBef>
                          <a:spcPts val="600"/>
                        </a:spcBef>
                        <a:spcAft>
                          <a:spcPts val="0"/>
                        </a:spcAft>
                      </a:pPr>
                      <a:r>
                        <a:rPr lang="en-US" sz="1200" dirty="0">
                          <a:solidFill>
                            <a:sysClr val="windowText" lastClr="000000"/>
                          </a:solidFill>
                          <a:effectLst/>
                        </a:rPr>
                        <a:t>C202.N</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200" dirty="0">
                          <a:solidFill>
                            <a:sysClr val="windowText" lastClr="000000"/>
                          </a:solidFill>
                          <a:effectLst/>
                        </a:rPr>
                        <a:t>&lt;Statement&gt;</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Rectangle 5"/>
          <p:cNvSpPr/>
          <p:nvPr/>
        </p:nvSpPr>
        <p:spPr>
          <a:xfrm>
            <a:off x="2162138" y="6040625"/>
            <a:ext cx="8398358" cy="369332"/>
          </a:xfrm>
          <a:prstGeom prst="rect">
            <a:avLst/>
          </a:prstGeom>
        </p:spPr>
        <p:txBody>
          <a:bodyPr wrap="square">
            <a:spAutoFit/>
          </a:bodyPr>
          <a:lstStyle/>
          <a:p>
            <a:r>
              <a:rPr lang="en-US" dirty="0"/>
              <a:t>C202 is the second course in second year and ‘.1’ to ‘.6’ are the outcomes of this course</a:t>
            </a:r>
            <a:endParaRPr lang="en-IN" dirty="0"/>
          </a:p>
        </p:txBody>
      </p:sp>
      <p:sp>
        <p:nvSpPr>
          <p:cNvPr id="7" name="Slide Number Placeholder 6">
            <a:extLst>
              <a:ext uri="{FF2B5EF4-FFF2-40B4-BE49-F238E27FC236}">
                <a16:creationId xmlns:a16="http://schemas.microsoft.com/office/drawing/2014/main" id="{F28E16BC-73A6-436D-9376-B85B8C20C086}"/>
              </a:ext>
            </a:extLst>
          </p:cNvPr>
          <p:cNvSpPr>
            <a:spLocks noGrp="1"/>
          </p:cNvSpPr>
          <p:nvPr>
            <p:ph type="sldNum" sz="quarter" idx="12"/>
          </p:nvPr>
        </p:nvSpPr>
        <p:spPr/>
        <p:txBody>
          <a:bodyPr/>
          <a:lstStyle/>
          <a:p>
            <a:fld id="{422658B8-A02A-475D-9AE9-842168B0879B}" type="slidenum">
              <a:rPr lang="en-IN" smtClean="0"/>
              <a:t>114</a:t>
            </a:fld>
            <a:endParaRPr lang="en-IN" dirty="0"/>
          </a:p>
        </p:txBody>
      </p:sp>
    </p:spTree>
    <p:extLst>
      <p:ext uri="{BB962C8B-B14F-4D97-AF65-F5344CB8AC3E}">
        <p14:creationId xmlns:p14="http://schemas.microsoft.com/office/powerpoint/2010/main" val="33675275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3552" y="260649"/>
            <a:ext cx="8136904" cy="646331"/>
          </a:xfrm>
          <a:prstGeom prst="rect">
            <a:avLst/>
          </a:prstGeom>
        </p:spPr>
        <p:txBody>
          <a:bodyPr wrap="square">
            <a:spAutoFit/>
          </a:bodyPr>
          <a:lstStyle/>
          <a:p>
            <a:pPr marL="989013" indent="-628650"/>
            <a:r>
              <a:rPr lang="en-US" b="1" dirty="0"/>
              <a:t>3.1.2. CO-PO matrices of courses selected in 3.1.1 (six matrices to be mentioned; one per semester from 3</a:t>
            </a:r>
            <a:r>
              <a:rPr lang="en-US" b="1" baseline="30000" dirty="0"/>
              <a:t>rd</a:t>
            </a:r>
            <a:r>
              <a:rPr lang="en-US" b="1" dirty="0"/>
              <a:t> to 8</a:t>
            </a:r>
            <a:r>
              <a:rPr lang="en-US" b="1" baseline="30000" dirty="0"/>
              <a:t>th</a:t>
            </a:r>
            <a:r>
              <a:rPr lang="en-US" b="1" dirty="0"/>
              <a:t> semester) (05)</a:t>
            </a:r>
            <a:endParaRPr lang="en-IN" dirty="0"/>
          </a:p>
        </p:txBody>
      </p:sp>
      <p:graphicFrame>
        <p:nvGraphicFramePr>
          <p:cNvPr id="6" name="Table 5"/>
          <p:cNvGraphicFramePr>
            <a:graphicFrameLocks noGrp="1"/>
          </p:cNvGraphicFramePr>
          <p:nvPr/>
        </p:nvGraphicFramePr>
        <p:xfrm>
          <a:off x="2711625" y="1079896"/>
          <a:ext cx="7200803" cy="1989064"/>
        </p:xfrm>
        <a:graphic>
          <a:graphicData uri="http://schemas.openxmlformats.org/drawingml/2006/table">
            <a:tbl>
              <a:tblPr firstRow="1" firstCol="1" bandRow="1">
                <a:tableStyleId>{5C22544A-7EE6-4342-B048-85BDC9FD1C3A}</a:tableStyleId>
              </a:tblPr>
              <a:tblGrid>
                <a:gridCol w="636788">
                  <a:extLst>
                    <a:ext uri="{9D8B030D-6E8A-4147-A177-3AD203B41FA5}">
                      <a16:colId xmlns:a16="http://schemas.microsoft.com/office/drawing/2014/main" val="20000"/>
                    </a:ext>
                  </a:extLst>
                </a:gridCol>
                <a:gridCol w="545940">
                  <a:extLst>
                    <a:ext uri="{9D8B030D-6E8A-4147-A177-3AD203B41FA5}">
                      <a16:colId xmlns:a16="http://schemas.microsoft.com/office/drawing/2014/main" val="20001"/>
                    </a:ext>
                  </a:extLst>
                </a:gridCol>
                <a:gridCol w="545940">
                  <a:extLst>
                    <a:ext uri="{9D8B030D-6E8A-4147-A177-3AD203B41FA5}">
                      <a16:colId xmlns:a16="http://schemas.microsoft.com/office/drawing/2014/main" val="20002"/>
                    </a:ext>
                  </a:extLst>
                </a:gridCol>
                <a:gridCol w="545940">
                  <a:extLst>
                    <a:ext uri="{9D8B030D-6E8A-4147-A177-3AD203B41FA5}">
                      <a16:colId xmlns:a16="http://schemas.microsoft.com/office/drawing/2014/main" val="20003"/>
                    </a:ext>
                  </a:extLst>
                </a:gridCol>
                <a:gridCol w="546789">
                  <a:extLst>
                    <a:ext uri="{9D8B030D-6E8A-4147-A177-3AD203B41FA5}">
                      <a16:colId xmlns:a16="http://schemas.microsoft.com/office/drawing/2014/main" val="20004"/>
                    </a:ext>
                  </a:extLst>
                </a:gridCol>
                <a:gridCol w="546789">
                  <a:extLst>
                    <a:ext uri="{9D8B030D-6E8A-4147-A177-3AD203B41FA5}">
                      <a16:colId xmlns:a16="http://schemas.microsoft.com/office/drawing/2014/main" val="20005"/>
                    </a:ext>
                  </a:extLst>
                </a:gridCol>
                <a:gridCol w="546789">
                  <a:extLst>
                    <a:ext uri="{9D8B030D-6E8A-4147-A177-3AD203B41FA5}">
                      <a16:colId xmlns:a16="http://schemas.microsoft.com/office/drawing/2014/main" val="20006"/>
                    </a:ext>
                  </a:extLst>
                </a:gridCol>
                <a:gridCol w="546789">
                  <a:extLst>
                    <a:ext uri="{9D8B030D-6E8A-4147-A177-3AD203B41FA5}">
                      <a16:colId xmlns:a16="http://schemas.microsoft.com/office/drawing/2014/main" val="20007"/>
                    </a:ext>
                  </a:extLst>
                </a:gridCol>
                <a:gridCol w="546789">
                  <a:extLst>
                    <a:ext uri="{9D8B030D-6E8A-4147-A177-3AD203B41FA5}">
                      <a16:colId xmlns:a16="http://schemas.microsoft.com/office/drawing/2014/main" val="20008"/>
                    </a:ext>
                  </a:extLst>
                </a:gridCol>
                <a:gridCol w="546789">
                  <a:extLst>
                    <a:ext uri="{9D8B030D-6E8A-4147-A177-3AD203B41FA5}">
                      <a16:colId xmlns:a16="http://schemas.microsoft.com/office/drawing/2014/main" val="20009"/>
                    </a:ext>
                  </a:extLst>
                </a:gridCol>
                <a:gridCol w="548487">
                  <a:extLst>
                    <a:ext uri="{9D8B030D-6E8A-4147-A177-3AD203B41FA5}">
                      <a16:colId xmlns:a16="http://schemas.microsoft.com/office/drawing/2014/main" val="20010"/>
                    </a:ext>
                  </a:extLst>
                </a:gridCol>
                <a:gridCol w="548487">
                  <a:extLst>
                    <a:ext uri="{9D8B030D-6E8A-4147-A177-3AD203B41FA5}">
                      <a16:colId xmlns:a16="http://schemas.microsoft.com/office/drawing/2014/main" val="20011"/>
                    </a:ext>
                  </a:extLst>
                </a:gridCol>
                <a:gridCol w="548487">
                  <a:extLst>
                    <a:ext uri="{9D8B030D-6E8A-4147-A177-3AD203B41FA5}">
                      <a16:colId xmlns:a16="http://schemas.microsoft.com/office/drawing/2014/main" val="20012"/>
                    </a:ext>
                  </a:extLst>
                </a:gridCol>
              </a:tblGrid>
              <a:tr h="284152">
                <a:tc>
                  <a:txBody>
                    <a:bodyPr/>
                    <a:lstStyle/>
                    <a:p>
                      <a:pPr algn="ctr">
                        <a:lnSpc>
                          <a:spcPct val="115000"/>
                        </a:lnSpc>
                        <a:spcBef>
                          <a:spcPts val="600"/>
                        </a:spcBef>
                        <a:spcAft>
                          <a:spcPts val="0"/>
                        </a:spcAft>
                      </a:pPr>
                      <a:r>
                        <a:rPr lang="en-US" sz="1100" dirty="0">
                          <a:solidFill>
                            <a:sysClr val="windowText" lastClr="000000"/>
                          </a:solidFill>
                          <a:effectLst/>
                        </a:rPr>
                        <a:t>CO</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PO3</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PO4</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PO5</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PO6</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PO7</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PO8</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PO9</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PO10</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PO11</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PO12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C202.1</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C202.3</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C202.N</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4152">
                <a:tc>
                  <a:txBody>
                    <a:bodyPr/>
                    <a:lstStyle/>
                    <a:p>
                      <a:pPr algn="ctr">
                        <a:lnSpc>
                          <a:spcPct val="115000"/>
                        </a:lnSpc>
                        <a:spcBef>
                          <a:spcPts val="600"/>
                        </a:spcBef>
                        <a:spcAft>
                          <a:spcPts val="0"/>
                        </a:spcAft>
                      </a:pPr>
                      <a:r>
                        <a:rPr lang="en-US" sz="1100" dirty="0">
                          <a:solidFill>
                            <a:sysClr val="windowText" lastClr="000000"/>
                          </a:solidFill>
                          <a:effectLst/>
                        </a:rPr>
                        <a:t>C202</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Bef>
                          <a:spcPts val="600"/>
                        </a:spcBef>
                        <a:spcAft>
                          <a:spcPts val="0"/>
                        </a:spcAft>
                      </a:pPr>
                      <a:r>
                        <a:rPr lang="en-US" sz="1100" dirty="0">
                          <a:solidFill>
                            <a:sysClr val="windowText" lastClr="000000"/>
                          </a:solidFill>
                          <a:effectLst/>
                        </a:rPr>
                        <a:t> </a:t>
                      </a:r>
                      <a:endParaRPr lang="en-IN" sz="11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Rectangle 6"/>
          <p:cNvSpPr/>
          <p:nvPr/>
        </p:nvSpPr>
        <p:spPr>
          <a:xfrm>
            <a:off x="2689138" y="3258850"/>
            <a:ext cx="7511318" cy="1754326"/>
          </a:xfrm>
          <a:prstGeom prst="rect">
            <a:avLst/>
          </a:prstGeom>
        </p:spPr>
        <p:txBody>
          <a:bodyPr wrap="square">
            <a:spAutoFit/>
          </a:bodyPr>
          <a:lstStyle/>
          <a:p>
            <a:r>
              <a:rPr lang="en-US" b="1" i="1" dirty="0"/>
              <a:t>Note:</a:t>
            </a:r>
            <a:endParaRPr lang="en-IN" dirty="0"/>
          </a:p>
          <a:p>
            <a:pPr lvl="0"/>
            <a:r>
              <a:rPr lang="en-US" dirty="0"/>
              <a:t>Enter correlation levels 1, 2 or 3 as defined below:</a:t>
            </a:r>
            <a:endParaRPr lang="en-IN" dirty="0"/>
          </a:p>
          <a:p>
            <a:r>
              <a:rPr lang="en-US" dirty="0"/>
              <a:t>1: Slight (Low)	2: Moderate (Medium)	3: Substantial (High)</a:t>
            </a:r>
            <a:endParaRPr lang="en-IN" dirty="0"/>
          </a:p>
          <a:p>
            <a:r>
              <a:rPr lang="en-US" i="1" dirty="0"/>
              <a:t>It there is no correlation, put “-”</a:t>
            </a:r>
          </a:p>
          <a:p>
            <a:endParaRPr lang="en-IN" dirty="0"/>
          </a:p>
          <a:p>
            <a:r>
              <a:rPr lang="en-US" b="1" i="1" dirty="0"/>
              <a:t>2.  Similar table is to be prepared for PSOs</a:t>
            </a:r>
            <a:endParaRPr lang="en-IN" dirty="0"/>
          </a:p>
        </p:txBody>
      </p:sp>
      <p:sp>
        <p:nvSpPr>
          <p:cNvPr id="3" name="Slide Number Placeholder 2">
            <a:extLst>
              <a:ext uri="{FF2B5EF4-FFF2-40B4-BE49-F238E27FC236}">
                <a16:creationId xmlns:a16="http://schemas.microsoft.com/office/drawing/2014/main" id="{57E029CD-67E2-41F6-9060-4D7C09E106CE}"/>
              </a:ext>
            </a:extLst>
          </p:cNvPr>
          <p:cNvSpPr>
            <a:spLocks noGrp="1"/>
          </p:cNvSpPr>
          <p:nvPr>
            <p:ph type="sldNum" sz="quarter" idx="12"/>
          </p:nvPr>
        </p:nvSpPr>
        <p:spPr/>
        <p:txBody>
          <a:bodyPr/>
          <a:lstStyle/>
          <a:p>
            <a:fld id="{422658B8-A02A-475D-9AE9-842168B0879B}" type="slidenum">
              <a:rPr lang="en-IN" smtClean="0"/>
              <a:t>115</a:t>
            </a:fld>
            <a:endParaRPr lang="en-IN" dirty="0"/>
          </a:p>
        </p:txBody>
      </p:sp>
    </p:spTree>
    <p:extLst>
      <p:ext uri="{BB962C8B-B14F-4D97-AF65-F5344CB8AC3E}">
        <p14:creationId xmlns:p14="http://schemas.microsoft.com/office/powerpoint/2010/main" val="15530284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560" y="260649"/>
            <a:ext cx="8064896" cy="646331"/>
          </a:xfrm>
          <a:prstGeom prst="rect">
            <a:avLst/>
          </a:prstGeom>
        </p:spPr>
        <p:txBody>
          <a:bodyPr wrap="square">
            <a:spAutoFit/>
          </a:bodyPr>
          <a:lstStyle/>
          <a:p>
            <a:pPr marL="1079500" indent="-630238"/>
            <a:r>
              <a:rPr lang="en-US" b="1" dirty="0"/>
              <a:t>3.1.3. Program level Course-PO matrix of all courses INCLUDING first year courses (10)</a:t>
            </a:r>
            <a:endParaRPr lang="en-IN" dirty="0"/>
          </a:p>
        </p:txBody>
      </p:sp>
      <p:graphicFrame>
        <p:nvGraphicFramePr>
          <p:cNvPr id="5" name="Table 4"/>
          <p:cNvGraphicFramePr>
            <a:graphicFrameLocks noGrp="1"/>
          </p:cNvGraphicFramePr>
          <p:nvPr/>
        </p:nvGraphicFramePr>
        <p:xfrm>
          <a:off x="3215680" y="908721"/>
          <a:ext cx="6768749" cy="3672407"/>
        </p:xfrm>
        <a:graphic>
          <a:graphicData uri="http://schemas.openxmlformats.org/drawingml/2006/table">
            <a:tbl>
              <a:tblPr firstRow="1" firstCol="1" bandRow="1">
                <a:tableStyleId>{5C22544A-7EE6-4342-B048-85BDC9FD1C3A}</a:tableStyleId>
              </a:tblPr>
              <a:tblGrid>
                <a:gridCol w="610679">
                  <a:extLst>
                    <a:ext uri="{9D8B030D-6E8A-4147-A177-3AD203B41FA5}">
                      <a16:colId xmlns:a16="http://schemas.microsoft.com/office/drawing/2014/main" val="20000"/>
                    </a:ext>
                  </a:extLst>
                </a:gridCol>
                <a:gridCol w="503375">
                  <a:extLst>
                    <a:ext uri="{9D8B030D-6E8A-4147-A177-3AD203B41FA5}">
                      <a16:colId xmlns:a16="http://schemas.microsoft.com/office/drawing/2014/main" val="20001"/>
                    </a:ext>
                  </a:extLst>
                </a:gridCol>
                <a:gridCol w="518367">
                  <a:extLst>
                    <a:ext uri="{9D8B030D-6E8A-4147-A177-3AD203B41FA5}">
                      <a16:colId xmlns:a16="http://schemas.microsoft.com/office/drawing/2014/main" val="20002"/>
                    </a:ext>
                  </a:extLst>
                </a:gridCol>
                <a:gridCol w="536513">
                  <a:extLst>
                    <a:ext uri="{9D8B030D-6E8A-4147-A177-3AD203B41FA5}">
                      <a16:colId xmlns:a16="http://schemas.microsoft.com/office/drawing/2014/main" val="20003"/>
                    </a:ext>
                  </a:extLst>
                </a:gridCol>
                <a:gridCol w="444202">
                  <a:extLst>
                    <a:ext uri="{9D8B030D-6E8A-4147-A177-3AD203B41FA5}">
                      <a16:colId xmlns:a16="http://schemas.microsoft.com/office/drawing/2014/main" val="20004"/>
                    </a:ext>
                  </a:extLst>
                </a:gridCol>
                <a:gridCol w="568073">
                  <a:extLst>
                    <a:ext uri="{9D8B030D-6E8A-4147-A177-3AD203B41FA5}">
                      <a16:colId xmlns:a16="http://schemas.microsoft.com/office/drawing/2014/main" val="20005"/>
                    </a:ext>
                  </a:extLst>
                </a:gridCol>
                <a:gridCol w="505743">
                  <a:extLst>
                    <a:ext uri="{9D8B030D-6E8A-4147-A177-3AD203B41FA5}">
                      <a16:colId xmlns:a16="http://schemas.microsoft.com/office/drawing/2014/main" val="20006"/>
                    </a:ext>
                  </a:extLst>
                </a:gridCol>
                <a:gridCol w="505743">
                  <a:extLst>
                    <a:ext uri="{9D8B030D-6E8A-4147-A177-3AD203B41FA5}">
                      <a16:colId xmlns:a16="http://schemas.microsoft.com/office/drawing/2014/main" val="20007"/>
                    </a:ext>
                  </a:extLst>
                </a:gridCol>
                <a:gridCol w="433156">
                  <a:extLst>
                    <a:ext uri="{9D8B030D-6E8A-4147-A177-3AD203B41FA5}">
                      <a16:colId xmlns:a16="http://schemas.microsoft.com/office/drawing/2014/main" val="20008"/>
                    </a:ext>
                  </a:extLst>
                </a:gridCol>
                <a:gridCol w="503375">
                  <a:extLst>
                    <a:ext uri="{9D8B030D-6E8A-4147-A177-3AD203B41FA5}">
                      <a16:colId xmlns:a16="http://schemas.microsoft.com/office/drawing/2014/main" val="20009"/>
                    </a:ext>
                  </a:extLst>
                </a:gridCol>
                <a:gridCol w="480496">
                  <a:extLst>
                    <a:ext uri="{9D8B030D-6E8A-4147-A177-3AD203B41FA5}">
                      <a16:colId xmlns:a16="http://schemas.microsoft.com/office/drawing/2014/main" val="20010"/>
                    </a:ext>
                  </a:extLst>
                </a:gridCol>
                <a:gridCol w="505743">
                  <a:extLst>
                    <a:ext uri="{9D8B030D-6E8A-4147-A177-3AD203B41FA5}">
                      <a16:colId xmlns:a16="http://schemas.microsoft.com/office/drawing/2014/main" val="20011"/>
                    </a:ext>
                  </a:extLst>
                </a:gridCol>
                <a:gridCol w="653284">
                  <a:extLst>
                    <a:ext uri="{9D8B030D-6E8A-4147-A177-3AD203B41FA5}">
                      <a16:colId xmlns:a16="http://schemas.microsoft.com/office/drawing/2014/main" val="20012"/>
                    </a:ext>
                  </a:extLst>
                </a:gridCol>
              </a:tblGrid>
              <a:tr h="539069">
                <a:tc>
                  <a:txBody>
                    <a:bodyPr/>
                    <a:lstStyle/>
                    <a:p>
                      <a:pPr algn="ctr">
                        <a:lnSpc>
                          <a:spcPct val="150000"/>
                        </a:lnSpc>
                        <a:spcBef>
                          <a:spcPts val="600"/>
                        </a:spcBef>
                        <a:spcAft>
                          <a:spcPts val="0"/>
                        </a:spcAft>
                      </a:pPr>
                      <a:r>
                        <a:rPr lang="en-US" sz="1200" dirty="0">
                          <a:solidFill>
                            <a:sysClr val="windowText" lastClr="000000"/>
                          </a:solidFill>
                          <a:effectLst/>
                        </a:rPr>
                        <a:t>Course</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PO2</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PO3</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PO4</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PO5</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PO6</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PO7</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PO8</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PO9</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PO10</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PO11</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PO12</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22223">
                <a:tc>
                  <a:txBody>
                    <a:bodyPr/>
                    <a:lstStyle/>
                    <a:p>
                      <a:pPr>
                        <a:lnSpc>
                          <a:spcPct val="150000"/>
                        </a:lnSpc>
                        <a:spcBef>
                          <a:spcPts val="600"/>
                        </a:spcBef>
                        <a:spcAft>
                          <a:spcPts val="0"/>
                        </a:spcAft>
                      </a:pPr>
                      <a:r>
                        <a:rPr lang="en-US" sz="1200" dirty="0">
                          <a:solidFill>
                            <a:sysClr val="windowText" lastClr="000000"/>
                          </a:solidFill>
                          <a:effectLst/>
                        </a:rPr>
                        <a:t>C101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2223">
                <a:tc>
                  <a:txBody>
                    <a:bodyPr/>
                    <a:lstStyle/>
                    <a:p>
                      <a:pPr>
                        <a:lnSpc>
                          <a:spcPct val="150000"/>
                        </a:lnSpc>
                        <a:spcBef>
                          <a:spcPts val="600"/>
                        </a:spcBef>
                        <a:spcAft>
                          <a:spcPts val="0"/>
                        </a:spcAft>
                      </a:pPr>
                      <a:r>
                        <a:rPr lang="en-US" sz="1200" dirty="0">
                          <a:solidFill>
                            <a:sysClr val="windowText" lastClr="000000"/>
                          </a:solidFill>
                          <a:effectLst/>
                        </a:rPr>
                        <a:t>C202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2223">
                <a:tc>
                  <a:txBody>
                    <a:bodyPr/>
                    <a:lstStyle/>
                    <a:p>
                      <a:pPr>
                        <a:lnSpc>
                          <a:spcPct val="150000"/>
                        </a:lnSpc>
                        <a:spcBef>
                          <a:spcPts val="600"/>
                        </a:spcBef>
                        <a:spcAft>
                          <a:spcPts val="0"/>
                        </a:spcAft>
                      </a:pPr>
                      <a:r>
                        <a:rPr lang="en-US" sz="1200" dirty="0">
                          <a:solidFill>
                            <a:sysClr val="windowText" lastClr="000000"/>
                          </a:solidFill>
                          <a:effectLst/>
                        </a:rPr>
                        <a:t>C303</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22223">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22223">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22223">
                <a:tc>
                  <a:txBody>
                    <a:bodyPr/>
                    <a:lstStyle/>
                    <a:p>
                      <a:pPr>
                        <a:lnSpc>
                          <a:spcPct val="150000"/>
                        </a:lnSpc>
                        <a:spcBef>
                          <a:spcPts val="600"/>
                        </a:spcBef>
                        <a:spcAft>
                          <a:spcPts val="0"/>
                        </a:spcAft>
                      </a:pPr>
                      <a:r>
                        <a:rPr lang="en-US" sz="1200" dirty="0">
                          <a:solidFill>
                            <a:sysClr val="windowText" lastClr="000000"/>
                          </a:solidFill>
                          <a:effectLst/>
                        </a:rPr>
                        <a:t>C4…</a:t>
                      </a:r>
                      <a:endParaRPr lang="en-IN" sz="1200" dirty="0">
                        <a:solidFill>
                          <a:sysClr val="windowText" lastClr="000000"/>
                        </a:solidFill>
                        <a:effectLst/>
                        <a:latin typeface="Times New Roman"/>
                        <a:ea typeface="Times New Roman"/>
                      </a:endParaRPr>
                    </a:p>
                  </a:txBody>
                  <a:tcPr marL="19050" marR="19050"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Bef>
                          <a:spcPts val="600"/>
                        </a:spcBef>
                        <a:spcAft>
                          <a:spcPts val="0"/>
                        </a:spcAft>
                      </a:pPr>
                      <a:r>
                        <a:rPr lang="en-US" sz="1200" dirty="0">
                          <a:solidFill>
                            <a:sysClr val="windowText" lastClr="000000"/>
                          </a:solidFill>
                          <a:effectLst/>
                        </a:rPr>
                        <a:t> </a:t>
                      </a:r>
                      <a:endParaRPr lang="en-IN" sz="1200" dirty="0">
                        <a:solidFill>
                          <a:sysClr val="windowText" lastClr="000000"/>
                        </a:solidFill>
                        <a:effectLst/>
                        <a:latin typeface="Times New Roman"/>
                        <a:ea typeface="Times New Roman"/>
                      </a:endParaRPr>
                    </a:p>
                  </a:txBody>
                  <a:tcPr marL="19050" marR="19050" marT="19050" marB="190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6" name="Rectangle 5"/>
          <p:cNvSpPr/>
          <p:nvPr/>
        </p:nvSpPr>
        <p:spPr>
          <a:xfrm>
            <a:off x="2938039" y="4725145"/>
            <a:ext cx="7550449" cy="2031325"/>
          </a:xfrm>
          <a:prstGeom prst="rect">
            <a:avLst/>
          </a:prstGeom>
        </p:spPr>
        <p:txBody>
          <a:bodyPr wrap="square">
            <a:spAutoFit/>
          </a:bodyPr>
          <a:lstStyle/>
          <a:p>
            <a:r>
              <a:rPr lang="en-US" b="1" dirty="0"/>
              <a:t>Note: </a:t>
            </a:r>
            <a:endParaRPr lang="en-IN" dirty="0"/>
          </a:p>
          <a:p>
            <a:pPr lvl="0"/>
            <a:r>
              <a:rPr lang="en-US" dirty="0"/>
              <a:t>Enter correlation levels 1, 2 or 3 as defined below:</a:t>
            </a:r>
            <a:endParaRPr lang="en-IN" dirty="0"/>
          </a:p>
          <a:p>
            <a:r>
              <a:rPr lang="en-US" dirty="0"/>
              <a:t>       1: Slight (Low)	2: Moderate (Medium)	3: Substantial (High)</a:t>
            </a:r>
            <a:endParaRPr lang="en-IN" dirty="0"/>
          </a:p>
          <a:p>
            <a:r>
              <a:rPr lang="en-US" i="1" dirty="0"/>
              <a:t>       It there is no correlation, put “-”</a:t>
            </a:r>
            <a:endParaRPr lang="en-IN" dirty="0"/>
          </a:p>
          <a:p>
            <a:r>
              <a:rPr lang="en-US" dirty="0">
                <a:sym typeface="Symbol"/>
              </a:rPr>
              <a:t></a:t>
            </a:r>
            <a:r>
              <a:rPr lang="en-US" dirty="0"/>
              <a:t> It may be noted that contents of Table 3.1.2 must be consistent with information  available in Table 3.1.3 for all the courses. </a:t>
            </a:r>
            <a:endParaRPr lang="en-IN" dirty="0"/>
          </a:p>
          <a:p>
            <a:r>
              <a:rPr lang="en-US" b="1" dirty="0"/>
              <a:t>2.  </a:t>
            </a:r>
            <a:r>
              <a:rPr lang="en-US" b="1" i="1" dirty="0"/>
              <a:t>Similar table is to be prepared for PSOs</a:t>
            </a:r>
            <a:endParaRPr lang="en-IN" dirty="0"/>
          </a:p>
        </p:txBody>
      </p:sp>
      <p:sp>
        <p:nvSpPr>
          <p:cNvPr id="3" name="Slide Number Placeholder 2">
            <a:extLst>
              <a:ext uri="{FF2B5EF4-FFF2-40B4-BE49-F238E27FC236}">
                <a16:creationId xmlns:a16="http://schemas.microsoft.com/office/drawing/2014/main" id="{DBE96618-D660-4DBB-BF5D-99D62D02D98E}"/>
              </a:ext>
            </a:extLst>
          </p:cNvPr>
          <p:cNvSpPr>
            <a:spLocks noGrp="1"/>
          </p:cNvSpPr>
          <p:nvPr>
            <p:ph type="sldNum" sz="quarter" idx="12"/>
          </p:nvPr>
        </p:nvSpPr>
        <p:spPr/>
        <p:txBody>
          <a:bodyPr/>
          <a:lstStyle/>
          <a:p>
            <a:fld id="{422658B8-A02A-475D-9AE9-842168B0879B}" type="slidenum">
              <a:rPr lang="en-IN" smtClean="0"/>
              <a:t>116</a:t>
            </a:fld>
            <a:endParaRPr lang="en-IN" dirty="0"/>
          </a:p>
        </p:txBody>
      </p:sp>
    </p:spTree>
    <p:extLst>
      <p:ext uri="{BB962C8B-B14F-4D97-AF65-F5344CB8AC3E}">
        <p14:creationId xmlns:p14="http://schemas.microsoft.com/office/powerpoint/2010/main" val="5698746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5560" y="188641"/>
            <a:ext cx="8136904" cy="5262979"/>
          </a:xfrm>
          <a:prstGeom prst="rect">
            <a:avLst/>
          </a:prstGeom>
        </p:spPr>
        <p:txBody>
          <a:bodyPr wrap="square">
            <a:spAutoFit/>
          </a:bodyPr>
          <a:lstStyle/>
          <a:p>
            <a:r>
              <a:rPr lang="en-US" b="1" dirty="0"/>
              <a:t>3.2. Attainment of Course Outcomes (50)  </a:t>
            </a:r>
            <a:endParaRPr lang="en-IN" dirty="0"/>
          </a:p>
          <a:p>
            <a:pPr marL="1079500" indent="-630238"/>
            <a:r>
              <a:rPr lang="en-US" b="1" dirty="0"/>
              <a:t>3.2.1. Describe the assessment processes used to gather the data upon which the evaluation of Course Outcome is based (10) </a:t>
            </a:r>
            <a:endParaRPr lang="en-IN" dirty="0"/>
          </a:p>
          <a:p>
            <a:pPr marL="1169988"/>
            <a:r>
              <a:rPr lang="en-US" sz="1200" i="1" dirty="0"/>
              <a:t>(Examples of data collection processes may include, but are not limited to, specific exam/tutorial questions, assignments, laboratory tests, project evaluation, student portfolios (A portfolio is a collection of artifacts that demonstrate skills, personal characteristics and accomplishments created by the student during study period), internally developed assessment exams, project presentations, oral exams etc.) </a:t>
            </a:r>
            <a:endParaRPr lang="en-IN" sz="1200" dirty="0"/>
          </a:p>
          <a:p>
            <a:r>
              <a:rPr lang="en-US" dirty="0"/>
              <a:t>  </a:t>
            </a:r>
            <a:endParaRPr lang="en-IN" dirty="0"/>
          </a:p>
          <a:p>
            <a:pPr marL="1079500" indent="-719138"/>
            <a:r>
              <a:rPr lang="en-US" b="1" dirty="0"/>
              <a:t>3.2.2. Record the attainment of Course Outcomes of all courses with respect to set attainment levels (40) </a:t>
            </a:r>
            <a:endParaRPr lang="en-IN" dirty="0"/>
          </a:p>
          <a:p>
            <a:pPr marL="1079500"/>
            <a:r>
              <a:rPr lang="en-US" sz="1200" i="1" dirty="0"/>
              <a:t>Program shall have set Course Outcome attainment levels for all courses. </a:t>
            </a:r>
            <a:endParaRPr lang="en-IN" sz="1200" dirty="0"/>
          </a:p>
          <a:p>
            <a:pPr marL="1079500"/>
            <a:r>
              <a:rPr lang="en-US" sz="1200" i="1" dirty="0"/>
              <a:t>(The attainment levels shall be set considering average performance levels in the university examination or any higher value set as target for the assessment years.  Attainment level is to be measured in terms of student performance in internal assessments with respect to the Course Outcomes of a course in addition to the performance in the University examination</a:t>
            </a:r>
            <a:r>
              <a:rPr lang="en-US" sz="1200" dirty="0"/>
              <a:t>) </a:t>
            </a:r>
            <a:endParaRPr lang="en-IN" sz="1200" dirty="0"/>
          </a:p>
          <a:p>
            <a:endParaRPr lang="en-US" b="1" i="1" dirty="0"/>
          </a:p>
          <a:p>
            <a:r>
              <a:rPr lang="en-US" b="1" i="1" dirty="0"/>
              <a:t>	Measuring Course Outcomes attained through University Examinations </a:t>
            </a:r>
            <a:endParaRPr lang="en-IN" dirty="0"/>
          </a:p>
          <a:p>
            <a:pPr lvl="2"/>
            <a:r>
              <a:rPr lang="en-US" sz="1200" i="1" dirty="0"/>
              <a:t>Target may be stated in terms of percentage of students getting more than the university average marks or more as selected by the Program in the final examination. For cases where the university does not provide useful indicators like average or median marks etc., the program may choose an attainment level on its own with justification.</a:t>
            </a:r>
          </a:p>
          <a:p>
            <a:pPr lvl="2"/>
            <a:endParaRPr lang="en-US" sz="1200" i="1" dirty="0"/>
          </a:p>
          <a:p>
            <a:pPr lvl="2"/>
            <a:r>
              <a:rPr lang="en-US" sz="1200" b="1" i="1" dirty="0"/>
              <a:t>For Example related to attainment levels Vs. targets: (The examples indicated are for reference only.  Program may appropriately define levels), Please refer SAR</a:t>
            </a:r>
            <a:endParaRPr lang="en-IN" sz="1200" b="1" dirty="0"/>
          </a:p>
        </p:txBody>
      </p:sp>
      <p:sp>
        <p:nvSpPr>
          <p:cNvPr id="4" name="Slide Number Placeholder 3">
            <a:extLst>
              <a:ext uri="{FF2B5EF4-FFF2-40B4-BE49-F238E27FC236}">
                <a16:creationId xmlns:a16="http://schemas.microsoft.com/office/drawing/2014/main" id="{BB6A88FD-46D7-4D59-A893-BA7D5A40C15D}"/>
              </a:ext>
            </a:extLst>
          </p:cNvPr>
          <p:cNvSpPr>
            <a:spLocks noGrp="1"/>
          </p:cNvSpPr>
          <p:nvPr>
            <p:ph type="sldNum" sz="quarter" idx="12"/>
          </p:nvPr>
        </p:nvSpPr>
        <p:spPr/>
        <p:txBody>
          <a:bodyPr/>
          <a:lstStyle/>
          <a:p>
            <a:fld id="{422658B8-A02A-475D-9AE9-842168B0879B}" type="slidenum">
              <a:rPr lang="en-IN" smtClean="0"/>
              <a:t>117</a:t>
            </a:fld>
            <a:endParaRPr lang="en-IN" dirty="0"/>
          </a:p>
        </p:txBody>
      </p:sp>
    </p:spTree>
    <p:extLst>
      <p:ext uri="{BB962C8B-B14F-4D97-AF65-F5344CB8AC3E}">
        <p14:creationId xmlns:p14="http://schemas.microsoft.com/office/powerpoint/2010/main" val="17426859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178763"/>
            <a:ext cx="8496944" cy="2954655"/>
          </a:xfrm>
          <a:prstGeom prst="rect">
            <a:avLst/>
          </a:prstGeom>
        </p:spPr>
        <p:txBody>
          <a:bodyPr wrap="square">
            <a:spAutoFit/>
          </a:bodyPr>
          <a:lstStyle/>
          <a:p>
            <a:r>
              <a:rPr lang="en-US" b="1" dirty="0"/>
              <a:t>3.3. Attainment of Program Outcomes and Program Specific Outcomes (50)</a:t>
            </a:r>
            <a:endParaRPr lang="en-IN" dirty="0"/>
          </a:p>
          <a:p>
            <a:pPr marL="1079500" indent="-630238"/>
            <a:r>
              <a:rPr lang="en-US" b="1" dirty="0"/>
              <a:t>3.3.1. Describe assessment tools and processes used for measuring the attainment of each Program Outcome and Program Specific Outcomes (10)</a:t>
            </a:r>
            <a:endParaRPr lang="en-IN" dirty="0"/>
          </a:p>
          <a:p>
            <a:pPr marL="1079500"/>
            <a:r>
              <a:rPr lang="en-US" sz="1200" i="1" dirty="0"/>
              <a:t>(Describe the assessment tools and processes used to gather the data upon which the evaluation of each of the Program Outcomes and Program Specific Outcomes is based indicating the frequency with which these processes are carried out. Describe the assessment processes that demonstrate the degree to which the Program Outcomes and Program Specific Outcomes are attained and document the attainment levels) </a:t>
            </a:r>
          </a:p>
          <a:p>
            <a:pPr marL="1079500"/>
            <a:endParaRPr lang="en-IN" sz="1200" dirty="0"/>
          </a:p>
          <a:p>
            <a:pPr marL="449263"/>
            <a:r>
              <a:rPr lang="en-US" b="1" dirty="0"/>
              <a:t> 3.3.2. Provide results of evaluation of each PO &amp; PSO (40)</a:t>
            </a:r>
            <a:endParaRPr lang="en-IN" b="1" dirty="0"/>
          </a:p>
          <a:p>
            <a:pPr marL="1079500"/>
            <a:r>
              <a:rPr lang="en-US" sz="1200" dirty="0"/>
              <a:t>(The attainment levels by direct (student performance) and indirect (surveys) are to be presented through Program level Course-PO&amp;PSO matrices as indicated).</a:t>
            </a:r>
          </a:p>
          <a:p>
            <a:pPr marL="1079500"/>
            <a:endParaRPr lang="en-IN" sz="1200" dirty="0"/>
          </a:p>
          <a:p>
            <a:r>
              <a:rPr lang="en-US" b="1" dirty="0"/>
              <a:t>          PO Attainment </a:t>
            </a:r>
            <a:endParaRPr lang="en-IN" dirty="0"/>
          </a:p>
        </p:txBody>
      </p:sp>
      <p:graphicFrame>
        <p:nvGraphicFramePr>
          <p:cNvPr id="3" name="Table 2"/>
          <p:cNvGraphicFramePr>
            <a:graphicFrameLocks noGrp="1"/>
          </p:cNvGraphicFramePr>
          <p:nvPr/>
        </p:nvGraphicFramePr>
        <p:xfrm>
          <a:off x="2567609" y="3225846"/>
          <a:ext cx="7776863" cy="1578877"/>
        </p:xfrm>
        <a:graphic>
          <a:graphicData uri="http://schemas.openxmlformats.org/drawingml/2006/table">
            <a:tbl>
              <a:tblPr firstRow="1" firstCol="1" bandRow="1">
                <a:tableStyleId>{5C22544A-7EE6-4342-B048-85BDC9FD1C3A}</a:tableStyleId>
              </a:tblPr>
              <a:tblGrid>
                <a:gridCol w="1103783">
                  <a:extLst>
                    <a:ext uri="{9D8B030D-6E8A-4147-A177-3AD203B41FA5}">
                      <a16:colId xmlns:a16="http://schemas.microsoft.com/office/drawing/2014/main" val="20000"/>
                    </a:ext>
                  </a:extLst>
                </a:gridCol>
                <a:gridCol w="530898">
                  <a:extLst>
                    <a:ext uri="{9D8B030D-6E8A-4147-A177-3AD203B41FA5}">
                      <a16:colId xmlns:a16="http://schemas.microsoft.com/office/drawing/2014/main" val="20001"/>
                    </a:ext>
                  </a:extLst>
                </a:gridCol>
                <a:gridCol w="530898">
                  <a:extLst>
                    <a:ext uri="{9D8B030D-6E8A-4147-A177-3AD203B41FA5}">
                      <a16:colId xmlns:a16="http://schemas.microsoft.com/office/drawing/2014/main" val="20002"/>
                    </a:ext>
                  </a:extLst>
                </a:gridCol>
                <a:gridCol w="530898">
                  <a:extLst>
                    <a:ext uri="{9D8B030D-6E8A-4147-A177-3AD203B41FA5}">
                      <a16:colId xmlns:a16="http://schemas.microsoft.com/office/drawing/2014/main" val="20003"/>
                    </a:ext>
                  </a:extLst>
                </a:gridCol>
                <a:gridCol w="530898">
                  <a:extLst>
                    <a:ext uri="{9D8B030D-6E8A-4147-A177-3AD203B41FA5}">
                      <a16:colId xmlns:a16="http://schemas.microsoft.com/office/drawing/2014/main" val="20004"/>
                    </a:ext>
                  </a:extLst>
                </a:gridCol>
                <a:gridCol w="530898">
                  <a:extLst>
                    <a:ext uri="{9D8B030D-6E8A-4147-A177-3AD203B41FA5}">
                      <a16:colId xmlns:a16="http://schemas.microsoft.com/office/drawing/2014/main" val="20005"/>
                    </a:ext>
                  </a:extLst>
                </a:gridCol>
                <a:gridCol w="530898">
                  <a:extLst>
                    <a:ext uri="{9D8B030D-6E8A-4147-A177-3AD203B41FA5}">
                      <a16:colId xmlns:a16="http://schemas.microsoft.com/office/drawing/2014/main" val="20006"/>
                    </a:ext>
                  </a:extLst>
                </a:gridCol>
                <a:gridCol w="530898">
                  <a:extLst>
                    <a:ext uri="{9D8B030D-6E8A-4147-A177-3AD203B41FA5}">
                      <a16:colId xmlns:a16="http://schemas.microsoft.com/office/drawing/2014/main" val="20007"/>
                    </a:ext>
                  </a:extLst>
                </a:gridCol>
                <a:gridCol w="530898">
                  <a:extLst>
                    <a:ext uri="{9D8B030D-6E8A-4147-A177-3AD203B41FA5}">
                      <a16:colId xmlns:a16="http://schemas.microsoft.com/office/drawing/2014/main" val="20008"/>
                    </a:ext>
                  </a:extLst>
                </a:gridCol>
                <a:gridCol w="530898">
                  <a:extLst>
                    <a:ext uri="{9D8B030D-6E8A-4147-A177-3AD203B41FA5}">
                      <a16:colId xmlns:a16="http://schemas.microsoft.com/office/drawing/2014/main" val="20009"/>
                    </a:ext>
                  </a:extLst>
                </a:gridCol>
                <a:gridCol w="631666">
                  <a:extLst>
                    <a:ext uri="{9D8B030D-6E8A-4147-A177-3AD203B41FA5}">
                      <a16:colId xmlns:a16="http://schemas.microsoft.com/office/drawing/2014/main" val="20010"/>
                    </a:ext>
                  </a:extLst>
                </a:gridCol>
                <a:gridCol w="631666">
                  <a:extLst>
                    <a:ext uri="{9D8B030D-6E8A-4147-A177-3AD203B41FA5}">
                      <a16:colId xmlns:a16="http://schemas.microsoft.com/office/drawing/2014/main" val="20011"/>
                    </a:ext>
                  </a:extLst>
                </a:gridCol>
                <a:gridCol w="631666">
                  <a:extLst>
                    <a:ext uri="{9D8B030D-6E8A-4147-A177-3AD203B41FA5}">
                      <a16:colId xmlns:a16="http://schemas.microsoft.com/office/drawing/2014/main" val="20012"/>
                    </a:ext>
                  </a:extLst>
                </a:gridCol>
              </a:tblGrid>
              <a:tr h="190890">
                <a:tc>
                  <a:txBody>
                    <a:bodyPr/>
                    <a:lstStyle/>
                    <a:p>
                      <a:pPr>
                        <a:lnSpc>
                          <a:spcPct val="150000"/>
                        </a:lnSpc>
                        <a:spcBef>
                          <a:spcPts val="600"/>
                        </a:spcBef>
                        <a:spcAft>
                          <a:spcPts val="0"/>
                        </a:spcAft>
                      </a:pPr>
                      <a:r>
                        <a:rPr lang="en-US" sz="1000" dirty="0">
                          <a:solidFill>
                            <a:schemeClr val="tx1"/>
                          </a:solidFill>
                          <a:effectLst/>
                        </a:rPr>
                        <a:t>Course</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PO3</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PO4</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PO5</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PO6</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PO7</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PO8</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PO9</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PO10</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90890">
                <a:tc>
                  <a:txBody>
                    <a:bodyPr/>
                    <a:lstStyle/>
                    <a:p>
                      <a:pPr>
                        <a:lnSpc>
                          <a:spcPct val="150000"/>
                        </a:lnSpc>
                        <a:spcBef>
                          <a:spcPts val="600"/>
                        </a:spcBef>
                        <a:spcAft>
                          <a:spcPts val="0"/>
                        </a:spcAft>
                      </a:pPr>
                      <a:r>
                        <a:rPr lang="en-US" sz="1000" dirty="0">
                          <a:solidFill>
                            <a:schemeClr val="tx1"/>
                          </a:solidFill>
                          <a:effectLst/>
                        </a:rPr>
                        <a:t>C101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0890">
                <a:tc>
                  <a:txBody>
                    <a:bodyPr/>
                    <a:lstStyle/>
                    <a:p>
                      <a:pPr>
                        <a:lnSpc>
                          <a:spcPct val="150000"/>
                        </a:lnSpc>
                        <a:spcBef>
                          <a:spcPts val="600"/>
                        </a:spcBef>
                        <a:spcAft>
                          <a:spcPts val="0"/>
                        </a:spcAft>
                      </a:pPr>
                      <a:r>
                        <a:rPr lang="en-US" sz="1000" dirty="0">
                          <a:solidFill>
                            <a:schemeClr val="tx1"/>
                          </a:solidFill>
                          <a:effectLst/>
                        </a:rPr>
                        <a:t>C102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0890">
                <a:tc>
                  <a:txBody>
                    <a:bodyPr/>
                    <a:lstStyle/>
                    <a:p>
                      <a:pPr>
                        <a:lnSpc>
                          <a:spcPct val="150000"/>
                        </a:lnSpc>
                        <a:spcBef>
                          <a:spcPts val="600"/>
                        </a:spcBef>
                        <a:spcAft>
                          <a:spcPts val="0"/>
                        </a:spcAft>
                      </a:pPr>
                      <a:r>
                        <a:rPr lang="en-US" sz="1000" dirty="0">
                          <a:solidFill>
                            <a:schemeClr val="tx1"/>
                          </a:solidFill>
                          <a:effectLst/>
                        </a:rPr>
                        <a: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0890">
                <a:tc>
                  <a:txBody>
                    <a:bodyPr/>
                    <a:lstStyle/>
                    <a:p>
                      <a:pPr>
                        <a:lnSpc>
                          <a:spcPct val="150000"/>
                        </a:lnSpc>
                        <a:spcBef>
                          <a:spcPts val="600"/>
                        </a:spcBef>
                        <a:spcAft>
                          <a:spcPts val="0"/>
                        </a:spcAft>
                      </a:pPr>
                      <a:r>
                        <a:rPr lang="en-US" sz="1000" dirty="0">
                          <a:solidFill>
                            <a:schemeClr val="tx1"/>
                          </a:solidFill>
                          <a:effectLst/>
                        </a:rPr>
                        <a: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0890">
                <a:tc>
                  <a:txBody>
                    <a:bodyPr/>
                    <a:lstStyle/>
                    <a:p>
                      <a:pPr>
                        <a:lnSpc>
                          <a:spcPct val="150000"/>
                        </a:lnSpc>
                        <a:spcBef>
                          <a:spcPts val="600"/>
                        </a:spcBef>
                        <a:spcAft>
                          <a:spcPts val="0"/>
                        </a:spcAft>
                      </a:pPr>
                      <a:r>
                        <a:rPr lang="en-US" sz="1000" dirty="0">
                          <a:solidFill>
                            <a:schemeClr val="tx1"/>
                          </a:solidFill>
                          <a:effectLst/>
                        </a:rPr>
                        <a:t>C409</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53959">
                <a:tc>
                  <a:txBody>
                    <a:bodyPr/>
                    <a:lstStyle/>
                    <a:p>
                      <a:pPr>
                        <a:lnSpc>
                          <a:spcPct val="150000"/>
                        </a:lnSpc>
                        <a:spcBef>
                          <a:spcPts val="600"/>
                        </a:spcBef>
                        <a:spcAft>
                          <a:spcPts val="0"/>
                        </a:spcAft>
                      </a:pPr>
                      <a:r>
                        <a:rPr lang="en-US" sz="1000" dirty="0">
                          <a:solidFill>
                            <a:schemeClr val="tx1"/>
                          </a:solidFill>
                          <a:effectLst/>
                        </a:rPr>
                        <a:t>Direct Attainment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nvGraphicFramePr>
        <p:xfrm>
          <a:off x="2567610" y="4992744"/>
          <a:ext cx="7776863" cy="1440161"/>
        </p:xfrm>
        <a:graphic>
          <a:graphicData uri="http://schemas.openxmlformats.org/drawingml/2006/table">
            <a:tbl>
              <a:tblPr firstRow="1" firstCol="1" bandRow="1">
                <a:tableStyleId>{5C22544A-7EE6-4342-B048-85BDC9FD1C3A}</a:tableStyleId>
              </a:tblPr>
              <a:tblGrid>
                <a:gridCol w="1296144">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7387">
                  <a:extLst>
                    <a:ext uri="{9D8B030D-6E8A-4147-A177-3AD203B41FA5}">
                      <a16:colId xmlns:a16="http://schemas.microsoft.com/office/drawing/2014/main" val="20002"/>
                    </a:ext>
                  </a:extLst>
                </a:gridCol>
                <a:gridCol w="530898">
                  <a:extLst>
                    <a:ext uri="{9D8B030D-6E8A-4147-A177-3AD203B41FA5}">
                      <a16:colId xmlns:a16="http://schemas.microsoft.com/office/drawing/2014/main" val="20003"/>
                    </a:ext>
                  </a:extLst>
                </a:gridCol>
                <a:gridCol w="530898">
                  <a:extLst>
                    <a:ext uri="{9D8B030D-6E8A-4147-A177-3AD203B41FA5}">
                      <a16:colId xmlns:a16="http://schemas.microsoft.com/office/drawing/2014/main" val="20004"/>
                    </a:ext>
                  </a:extLst>
                </a:gridCol>
                <a:gridCol w="530898">
                  <a:extLst>
                    <a:ext uri="{9D8B030D-6E8A-4147-A177-3AD203B41FA5}">
                      <a16:colId xmlns:a16="http://schemas.microsoft.com/office/drawing/2014/main" val="20005"/>
                    </a:ext>
                  </a:extLst>
                </a:gridCol>
                <a:gridCol w="530898">
                  <a:extLst>
                    <a:ext uri="{9D8B030D-6E8A-4147-A177-3AD203B41FA5}">
                      <a16:colId xmlns:a16="http://schemas.microsoft.com/office/drawing/2014/main" val="20006"/>
                    </a:ext>
                  </a:extLst>
                </a:gridCol>
                <a:gridCol w="530898">
                  <a:extLst>
                    <a:ext uri="{9D8B030D-6E8A-4147-A177-3AD203B41FA5}">
                      <a16:colId xmlns:a16="http://schemas.microsoft.com/office/drawing/2014/main" val="20007"/>
                    </a:ext>
                  </a:extLst>
                </a:gridCol>
                <a:gridCol w="530898">
                  <a:extLst>
                    <a:ext uri="{9D8B030D-6E8A-4147-A177-3AD203B41FA5}">
                      <a16:colId xmlns:a16="http://schemas.microsoft.com/office/drawing/2014/main" val="20008"/>
                    </a:ext>
                  </a:extLst>
                </a:gridCol>
                <a:gridCol w="530898">
                  <a:extLst>
                    <a:ext uri="{9D8B030D-6E8A-4147-A177-3AD203B41FA5}">
                      <a16:colId xmlns:a16="http://schemas.microsoft.com/office/drawing/2014/main" val="20009"/>
                    </a:ext>
                  </a:extLst>
                </a:gridCol>
                <a:gridCol w="631666">
                  <a:extLst>
                    <a:ext uri="{9D8B030D-6E8A-4147-A177-3AD203B41FA5}">
                      <a16:colId xmlns:a16="http://schemas.microsoft.com/office/drawing/2014/main" val="20010"/>
                    </a:ext>
                  </a:extLst>
                </a:gridCol>
                <a:gridCol w="631666">
                  <a:extLst>
                    <a:ext uri="{9D8B030D-6E8A-4147-A177-3AD203B41FA5}">
                      <a16:colId xmlns:a16="http://schemas.microsoft.com/office/drawing/2014/main" val="20011"/>
                    </a:ext>
                  </a:extLst>
                </a:gridCol>
                <a:gridCol w="631666">
                  <a:extLst>
                    <a:ext uri="{9D8B030D-6E8A-4147-A177-3AD203B41FA5}">
                      <a16:colId xmlns:a16="http://schemas.microsoft.com/office/drawing/2014/main" val="20012"/>
                    </a:ext>
                  </a:extLst>
                </a:gridCol>
              </a:tblGrid>
              <a:tr h="210112">
                <a:tc>
                  <a:txBody>
                    <a:bodyPr/>
                    <a:lstStyle/>
                    <a:p>
                      <a:pPr>
                        <a:lnSpc>
                          <a:spcPct val="150000"/>
                        </a:lnSpc>
                        <a:spcBef>
                          <a:spcPts val="600"/>
                        </a:spcBef>
                        <a:spcAft>
                          <a:spcPts val="0"/>
                        </a:spcAft>
                      </a:pPr>
                      <a:r>
                        <a:rPr lang="en-US" sz="1000" dirty="0">
                          <a:solidFill>
                            <a:schemeClr val="tx1"/>
                          </a:solidFill>
                          <a:effectLst/>
                        </a:rPr>
                        <a:t>Survey</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PO3</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PO4</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PO5</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PO6</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PO7</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PO8</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PO9</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PO10</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PO12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0112">
                <a:tc>
                  <a:txBody>
                    <a:bodyPr/>
                    <a:lstStyle/>
                    <a:p>
                      <a:pPr>
                        <a:lnSpc>
                          <a:spcPct val="150000"/>
                        </a:lnSpc>
                        <a:spcBef>
                          <a:spcPts val="600"/>
                        </a:spcBef>
                        <a:spcAft>
                          <a:spcPts val="0"/>
                        </a:spcAft>
                      </a:pPr>
                      <a:r>
                        <a:rPr lang="en-US" sz="1000" dirty="0">
                          <a:solidFill>
                            <a:schemeClr val="tx1"/>
                          </a:solidFill>
                          <a:effectLst/>
                        </a:rPr>
                        <a:t>Survey 1</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0112">
                <a:tc>
                  <a:txBody>
                    <a:bodyPr/>
                    <a:lstStyle/>
                    <a:p>
                      <a:pPr>
                        <a:lnSpc>
                          <a:spcPct val="150000"/>
                        </a:lnSpc>
                        <a:spcBef>
                          <a:spcPts val="600"/>
                        </a:spcBef>
                        <a:spcAft>
                          <a:spcPts val="0"/>
                        </a:spcAft>
                      </a:pPr>
                      <a:r>
                        <a:rPr lang="en-US" sz="1000" dirty="0">
                          <a:solidFill>
                            <a:schemeClr val="tx1"/>
                          </a:solidFill>
                          <a:effectLst/>
                        </a:rPr>
                        <a:t>Survey 2</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0112">
                <a:tc>
                  <a:txBody>
                    <a:bodyPr/>
                    <a:lstStyle/>
                    <a:p>
                      <a:pPr>
                        <a:lnSpc>
                          <a:spcPct val="150000"/>
                        </a:lnSpc>
                        <a:spcBef>
                          <a:spcPts val="600"/>
                        </a:spcBef>
                        <a:spcAft>
                          <a:spcPts val="0"/>
                        </a:spcAft>
                      </a:pPr>
                      <a:r>
                        <a:rPr lang="en-US" sz="1000" dirty="0">
                          <a:solidFill>
                            <a:schemeClr val="tx1"/>
                          </a:solidFill>
                          <a:effectLst/>
                        </a:rPr>
                        <a:t>Survey 3</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0112">
                <a:tc>
                  <a:txBody>
                    <a:bodyPr/>
                    <a:lstStyle/>
                    <a:p>
                      <a:pPr>
                        <a:lnSpc>
                          <a:spcPct val="150000"/>
                        </a:lnSpc>
                        <a:spcBef>
                          <a:spcPts val="600"/>
                        </a:spcBef>
                        <a:spcAft>
                          <a:spcPts val="0"/>
                        </a:spcAft>
                      </a:pPr>
                      <a:r>
                        <a:rPr lang="en-US" sz="1000" dirty="0">
                          <a:solidFill>
                            <a:schemeClr val="tx1"/>
                          </a:solidFill>
                          <a:effectLst/>
                        </a:rPr>
                        <a: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89601">
                <a:tc>
                  <a:txBody>
                    <a:bodyPr/>
                    <a:lstStyle/>
                    <a:p>
                      <a:pPr>
                        <a:lnSpc>
                          <a:spcPct val="150000"/>
                        </a:lnSpc>
                        <a:spcBef>
                          <a:spcPts val="600"/>
                        </a:spcBef>
                        <a:spcAft>
                          <a:spcPts val="0"/>
                        </a:spcAft>
                      </a:pPr>
                      <a:r>
                        <a:rPr lang="en-US" sz="1000" dirty="0">
                          <a:solidFill>
                            <a:schemeClr val="tx1"/>
                          </a:solidFill>
                          <a:effectLst/>
                        </a:rPr>
                        <a:t>Indirect Attainment</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spcBef>
                          <a:spcPts val="600"/>
                        </a:spcBef>
                        <a:spcAft>
                          <a:spcPts val="0"/>
                        </a:spcAft>
                      </a:pPr>
                      <a:r>
                        <a:rPr lang="en-US" sz="1000" dirty="0">
                          <a:solidFill>
                            <a:schemeClr val="tx1"/>
                          </a:solidFill>
                          <a:effectLst/>
                        </a:rPr>
                        <a:t> </a:t>
                      </a:r>
                      <a:endParaRPr lang="en-IN" sz="100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Slide Number Placeholder 5">
            <a:extLst>
              <a:ext uri="{FF2B5EF4-FFF2-40B4-BE49-F238E27FC236}">
                <a16:creationId xmlns:a16="http://schemas.microsoft.com/office/drawing/2014/main" id="{1EA3BD4E-7B07-4EF5-8634-297A437D818F}"/>
              </a:ext>
            </a:extLst>
          </p:cNvPr>
          <p:cNvSpPr>
            <a:spLocks noGrp="1"/>
          </p:cNvSpPr>
          <p:nvPr>
            <p:ph type="sldNum" sz="quarter" idx="12"/>
          </p:nvPr>
        </p:nvSpPr>
        <p:spPr/>
        <p:txBody>
          <a:bodyPr/>
          <a:lstStyle/>
          <a:p>
            <a:fld id="{422658B8-A02A-475D-9AE9-842168B0879B}" type="slidenum">
              <a:rPr lang="en-IN" smtClean="0"/>
              <a:t>118</a:t>
            </a:fld>
            <a:endParaRPr lang="en-IN" dirty="0"/>
          </a:p>
        </p:txBody>
      </p:sp>
    </p:spTree>
    <p:extLst>
      <p:ext uri="{BB962C8B-B14F-4D97-AF65-F5344CB8AC3E}">
        <p14:creationId xmlns:p14="http://schemas.microsoft.com/office/powerpoint/2010/main" val="36817420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476673"/>
            <a:ext cx="8280920" cy="5078313"/>
          </a:xfrm>
          <a:prstGeom prst="rect">
            <a:avLst/>
          </a:prstGeom>
        </p:spPr>
        <p:txBody>
          <a:bodyPr wrap="square">
            <a:spAutoFit/>
          </a:bodyPr>
          <a:lstStyle/>
          <a:p>
            <a:r>
              <a:rPr lang="en-US" sz="1200" b="1" dirty="0"/>
              <a:t>Note: </a:t>
            </a:r>
            <a:r>
              <a:rPr lang="en-US" sz="1200" i="1" dirty="0"/>
              <a:t>Similar table is to be prepared for PSOs</a:t>
            </a:r>
            <a:endParaRPr lang="en-IN" sz="1200" dirty="0"/>
          </a:p>
          <a:p>
            <a:r>
              <a:rPr lang="en-US" sz="1200" dirty="0"/>
              <a:t>C101, C102 are indicative courses in the first year. Similarly, C409 is final year course. First numeric digit indicates year of study and remaining two digits indicate course nos. in the respective year of study.</a:t>
            </a:r>
            <a:endParaRPr lang="en-IN" sz="1200" dirty="0"/>
          </a:p>
          <a:p>
            <a:r>
              <a:rPr lang="en-US" sz="1200" dirty="0">
                <a:sym typeface="Symbol"/>
              </a:rPr>
              <a:t></a:t>
            </a:r>
            <a:r>
              <a:rPr lang="en-US" sz="1200" dirty="0"/>
              <a:t> Direct attainment level of a PO &amp; PSO is determined by taking average across all courses addressing that PO and/or PSO. Fractional numbers may be used for example 1.55. </a:t>
            </a:r>
            <a:endParaRPr lang="en-IN" sz="1200" dirty="0"/>
          </a:p>
          <a:p>
            <a:r>
              <a:rPr lang="en-US" sz="1200" dirty="0">
                <a:sym typeface="Symbol"/>
              </a:rPr>
              <a:t></a:t>
            </a:r>
            <a:r>
              <a:rPr lang="en-US" sz="1200" dirty="0"/>
              <a:t> Indirect attainment level of PO &amp; PSO is determined based on the student exit surveys, employer surveys, co-curricular activities, extracurricular activities etc.</a:t>
            </a:r>
            <a:endParaRPr lang="en-IN" sz="1200" dirty="0"/>
          </a:p>
          <a:p>
            <a:r>
              <a:rPr lang="en-US" sz="1200" b="1" dirty="0"/>
              <a:t>Example:</a:t>
            </a:r>
            <a:endParaRPr lang="en-IN" sz="1200" dirty="0"/>
          </a:p>
          <a:p>
            <a:pPr lvl="0"/>
            <a:r>
              <a:rPr lang="en-US" sz="1200" dirty="0"/>
              <a:t>It is assumed that a particular PO has been mapped to four courses C2O1, C3O2, C3O3 and C4O1</a:t>
            </a:r>
            <a:endParaRPr lang="en-IN" sz="1200" dirty="0"/>
          </a:p>
          <a:p>
            <a:pPr lvl="0"/>
            <a:r>
              <a:rPr lang="en-US" sz="1200" dirty="0"/>
              <a:t>The attainment level for each of the four courses will be as per the examples shown in 3.2.2</a:t>
            </a:r>
            <a:endParaRPr lang="en-IN" sz="1200" dirty="0"/>
          </a:p>
          <a:p>
            <a:pPr lvl="0"/>
            <a:r>
              <a:rPr lang="en-US" sz="1200" dirty="0"/>
              <a:t>PO attainment level will be based on attainment levels of direct assessment and indirect assessment </a:t>
            </a:r>
            <a:endParaRPr lang="en-IN" sz="1200" dirty="0"/>
          </a:p>
          <a:p>
            <a:pPr lvl="0"/>
            <a:r>
              <a:rPr lang="en-IN" sz="1200" dirty="0"/>
              <a:t>For affiliated, non-autonomous colleges</a:t>
            </a:r>
            <a:r>
              <a:rPr lang="en-US" sz="1200" dirty="0"/>
              <a:t>, it is assumed that while deciding on overall attainment level 80% weightage may be given to direct assessment and 20% weightage to indirect assessment through surveys from students(largely), employers (to some extent).  Program may have different weightages with appropriate justification.</a:t>
            </a:r>
            <a:endParaRPr lang="en-IN" sz="1200" dirty="0"/>
          </a:p>
          <a:p>
            <a:pPr lvl="0"/>
            <a:r>
              <a:rPr lang="en-US" sz="1200" dirty="0"/>
              <a:t>Assuming following actual attainment levels: </a:t>
            </a:r>
            <a:endParaRPr lang="en-IN" sz="1200" dirty="0"/>
          </a:p>
          <a:p>
            <a:r>
              <a:rPr lang="en-US" sz="1200" dirty="0"/>
              <a:t> </a:t>
            </a:r>
            <a:endParaRPr lang="en-IN" sz="1200" dirty="0"/>
          </a:p>
          <a:p>
            <a:r>
              <a:rPr lang="en-US" sz="1200" b="1" dirty="0"/>
              <a:t>Direct Assessment</a:t>
            </a:r>
            <a:endParaRPr lang="en-IN" sz="1200" dirty="0"/>
          </a:p>
          <a:p>
            <a:r>
              <a:rPr lang="en-US" sz="1200" dirty="0"/>
              <a:t>C201 –High (3)</a:t>
            </a:r>
            <a:endParaRPr lang="en-IN" sz="1200" dirty="0"/>
          </a:p>
          <a:p>
            <a:r>
              <a:rPr lang="en-US" sz="1200" dirty="0"/>
              <a:t>C302 – Medium (2)</a:t>
            </a:r>
            <a:endParaRPr lang="en-IN" sz="1200" dirty="0"/>
          </a:p>
          <a:p>
            <a:r>
              <a:rPr lang="en-US" sz="1200" dirty="0"/>
              <a:t>C303 – Low (1)</a:t>
            </a:r>
            <a:endParaRPr lang="en-IN" sz="1200" dirty="0"/>
          </a:p>
          <a:p>
            <a:r>
              <a:rPr lang="en-US" sz="1200" dirty="0"/>
              <a:t>C401 – High (3)</a:t>
            </a:r>
            <a:endParaRPr lang="en-IN" sz="1200" dirty="0"/>
          </a:p>
          <a:p>
            <a:r>
              <a:rPr lang="en-US" sz="1200" dirty="0"/>
              <a:t>Attainment level will be summation of levels divided by no. of courses 3+2+1+3/4= 9/4=2.25</a:t>
            </a:r>
            <a:endParaRPr lang="en-IN" sz="1200" dirty="0"/>
          </a:p>
          <a:p>
            <a:r>
              <a:rPr lang="en-US" sz="1200" b="1" dirty="0"/>
              <a:t>Indirect Assessment</a:t>
            </a:r>
            <a:endParaRPr lang="en-IN" sz="1200" dirty="0"/>
          </a:p>
          <a:p>
            <a:r>
              <a:rPr lang="en-US" sz="1200" dirty="0"/>
              <a:t>Surveys, Analysis, customized to an average value as per levels 1, 2 &amp; 3.</a:t>
            </a:r>
            <a:endParaRPr lang="en-IN" sz="1200" dirty="0"/>
          </a:p>
          <a:p>
            <a:r>
              <a:rPr lang="en-US" sz="1200" dirty="0"/>
              <a:t>Assumed level - 2</a:t>
            </a:r>
            <a:endParaRPr lang="en-IN" sz="1200" dirty="0"/>
          </a:p>
          <a:p>
            <a:pPr lvl="0"/>
            <a:r>
              <a:rPr lang="en-US" sz="1200" dirty="0"/>
              <a:t>PO Attainment level will be 80% of direct assessment + 20% of indirect assessment i.e. 1.8 + 0.4 = 2.2.</a:t>
            </a:r>
            <a:endParaRPr lang="en-IN" sz="1200" dirty="0"/>
          </a:p>
          <a:p>
            <a:r>
              <a:rPr lang="en-US" sz="1200" b="1" dirty="0"/>
              <a:t>Note: Similarly for PSOs</a:t>
            </a:r>
            <a:endParaRPr lang="en-IN" sz="1200" dirty="0"/>
          </a:p>
        </p:txBody>
      </p:sp>
      <p:sp>
        <p:nvSpPr>
          <p:cNvPr id="4" name="Slide Number Placeholder 3">
            <a:extLst>
              <a:ext uri="{FF2B5EF4-FFF2-40B4-BE49-F238E27FC236}">
                <a16:creationId xmlns:a16="http://schemas.microsoft.com/office/drawing/2014/main" id="{145BC846-A70F-477E-83D3-8D988E5DFA14}"/>
              </a:ext>
            </a:extLst>
          </p:cNvPr>
          <p:cNvSpPr>
            <a:spLocks noGrp="1"/>
          </p:cNvSpPr>
          <p:nvPr>
            <p:ph type="sldNum" sz="quarter" idx="12"/>
          </p:nvPr>
        </p:nvSpPr>
        <p:spPr/>
        <p:txBody>
          <a:bodyPr/>
          <a:lstStyle/>
          <a:p>
            <a:fld id="{422658B8-A02A-475D-9AE9-842168B0879B}" type="slidenum">
              <a:rPr lang="en-IN" smtClean="0"/>
              <a:t>119</a:t>
            </a:fld>
            <a:endParaRPr lang="en-IN" dirty="0"/>
          </a:p>
        </p:txBody>
      </p:sp>
    </p:spTree>
    <p:extLst>
      <p:ext uri="{BB962C8B-B14F-4D97-AF65-F5344CB8AC3E}">
        <p14:creationId xmlns:p14="http://schemas.microsoft.com/office/powerpoint/2010/main" val="2157378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2333-6660-45C8-8A40-30D7C2BC6453}"/>
              </a:ext>
            </a:extLst>
          </p:cNvPr>
          <p:cNvSpPr>
            <a:spLocks noGrp="1"/>
          </p:cNvSpPr>
          <p:nvPr>
            <p:ph type="title"/>
          </p:nvPr>
        </p:nvSpPr>
        <p:spPr>
          <a:xfrm>
            <a:off x="838200" y="365126"/>
            <a:ext cx="10515600" cy="413808"/>
          </a:xfrm>
        </p:spPr>
        <p:txBody>
          <a:bodyPr>
            <a:noAutofit/>
          </a:bodyPr>
          <a:lstStyle/>
          <a:p>
            <a:pPr algn="ctr"/>
            <a:r>
              <a:rPr lang="en-US" sz="3600" b="1" dirty="0">
                <a:latin typeface="+mn-lt"/>
              </a:rPr>
              <a:t>PEO EXAMPLE: CIVIL ENGINEERING</a:t>
            </a:r>
            <a:endParaRPr lang="en-IN" sz="3600" b="1" dirty="0">
              <a:latin typeface="+mn-lt"/>
            </a:endParaRPr>
          </a:p>
        </p:txBody>
      </p:sp>
      <p:sp>
        <p:nvSpPr>
          <p:cNvPr id="3" name="Content Placeholder 2">
            <a:extLst>
              <a:ext uri="{FF2B5EF4-FFF2-40B4-BE49-F238E27FC236}">
                <a16:creationId xmlns:a16="http://schemas.microsoft.com/office/drawing/2014/main" id="{E4841A11-F7B5-48C5-B546-F271BE902A5D}"/>
              </a:ext>
            </a:extLst>
          </p:cNvPr>
          <p:cNvSpPr>
            <a:spLocks noGrp="1"/>
          </p:cNvSpPr>
          <p:nvPr>
            <p:ph idx="1"/>
          </p:nvPr>
        </p:nvSpPr>
        <p:spPr>
          <a:xfrm>
            <a:off x="838200" y="970844"/>
            <a:ext cx="10515600" cy="5206119"/>
          </a:xfrm>
        </p:spPr>
        <p:txBody>
          <a:bodyPr/>
          <a:lstStyle/>
          <a:p>
            <a:pPr>
              <a:lnSpc>
                <a:spcPct val="107000"/>
              </a:lnSpc>
              <a:spcAft>
                <a:spcPts val="800"/>
              </a:spcAft>
            </a:pPr>
            <a:endParaRPr lang="en-IN" sz="2400" b="1"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2400" b="1" dirty="0">
                <a:effectLst/>
                <a:ea typeface="Calibri" panose="020F0502020204030204" pitchFamily="34" charset="0"/>
                <a:cs typeface="Times New Roman" panose="02020603050405020304" pitchFamily="18" charset="0"/>
              </a:rPr>
              <a:t>Our Graduates will demonstrate peer-recognized technical competency in the analysis, design and construction of Civil Engineering structures.</a:t>
            </a:r>
          </a:p>
          <a:p>
            <a:pPr>
              <a:lnSpc>
                <a:spcPct val="107000"/>
              </a:lnSpc>
              <a:spcAft>
                <a:spcPts val="800"/>
              </a:spcAft>
            </a:pPr>
            <a:r>
              <a:rPr lang="en-IN" sz="2400" b="1" dirty="0">
                <a:effectLst/>
                <a:ea typeface="Calibri" panose="020F0502020204030204" pitchFamily="34" charset="0"/>
                <a:cs typeface="Times New Roman" panose="02020603050405020304" pitchFamily="18" charset="0"/>
              </a:rPr>
              <a:t>Our Graduates will demonstrate leadership and initiative to advance professional and organizational goals with commitment to ethical standards of profession, teamwork and respect for diverse cultural background. </a:t>
            </a:r>
          </a:p>
          <a:p>
            <a:pPr>
              <a:lnSpc>
                <a:spcPct val="107000"/>
              </a:lnSpc>
              <a:spcAft>
                <a:spcPts val="800"/>
              </a:spcAft>
            </a:pPr>
            <a:r>
              <a:rPr lang="en-IN" sz="2400" b="1" dirty="0">
                <a:effectLst/>
                <a:ea typeface="Calibri" panose="020F0502020204030204" pitchFamily="34" charset="0"/>
                <a:cs typeface="Times New Roman" panose="02020603050405020304" pitchFamily="18" charset="0"/>
              </a:rPr>
              <a:t>Our Graduates will be engaged in ongoing learning and professional development through pursuance of higher education and self-study. Graduates will be committed to creative practice of engineering and other professions in a responsible manner contributing to the socio-economic development of the society</a:t>
            </a:r>
            <a:r>
              <a:rPr lang="en-IN" sz="1800" b="1" dirty="0">
                <a:effectLst/>
                <a:ea typeface="Calibri" panose="020F0502020204030204" pitchFamily="34" charset="0"/>
                <a:cs typeface="Times New Roman" panose="02020603050405020304" pitchFamily="18" charset="0"/>
              </a:rPr>
              <a:t>.</a:t>
            </a:r>
          </a:p>
          <a:p>
            <a:endParaRPr lang="en-IN" dirty="0"/>
          </a:p>
        </p:txBody>
      </p:sp>
      <p:sp>
        <p:nvSpPr>
          <p:cNvPr id="4" name="Rectangle 3">
            <a:extLst>
              <a:ext uri="{FF2B5EF4-FFF2-40B4-BE49-F238E27FC236}">
                <a16:creationId xmlns:a16="http://schemas.microsoft.com/office/drawing/2014/main" id="{17327F88-CA62-4BE8-9BEC-F2E4236D3D06}"/>
              </a:ext>
            </a:extLst>
          </p:cNvPr>
          <p:cNvSpPr/>
          <p:nvPr/>
        </p:nvSpPr>
        <p:spPr>
          <a:xfrm>
            <a:off x="516836" y="198784"/>
            <a:ext cx="11092068" cy="6162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94805138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83C7-4B99-4134-A729-CC0F1BEA3073}"/>
              </a:ext>
            </a:extLst>
          </p:cNvPr>
          <p:cNvSpPr>
            <a:spLocks noGrp="1"/>
          </p:cNvSpPr>
          <p:nvPr>
            <p:ph type="title"/>
          </p:nvPr>
        </p:nvSpPr>
        <p:spPr>
          <a:xfrm>
            <a:off x="838200" y="365125"/>
            <a:ext cx="10515600" cy="492831"/>
          </a:xfrm>
        </p:spPr>
        <p:txBody>
          <a:bodyPr>
            <a:normAutofit fontScale="90000"/>
          </a:bodyPr>
          <a:lstStyle/>
          <a:p>
            <a:r>
              <a:rPr lang="en-US" dirty="0"/>
              <a:t>	Capsule view of SAR contents</a:t>
            </a:r>
            <a:endParaRPr lang="en-IN" dirty="0"/>
          </a:p>
        </p:txBody>
      </p:sp>
      <p:sp>
        <p:nvSpPr>
          <p:cNvPr id="3" name="Content Placeholder 2">
            <a:extLst>
              <a:ext uri="{FF2B5EF4-FFF2-40B4-BE49-F238E27FC236}">
                <a16:creationId xmlns:a16="http://schemas.microsoft.com/office/drawing/2014/main" id="{C42BCFF6-4012-4E7C-A8BB-2FBB1735AB0F}"/>
              </a:ext>
            </a:extLst>
          </p:cNvPr>
          <p:cNvSpPr>
            <a:spLocks noGrp="1"/>
          </p:cNvSpPr>
          <p:nvPr>
            <p:ph idx="1"/>
          </p:nvPr>
        </p:nvSpPr>
        <p:spPr>
          <a:xfrm>
            <a:off x="838200" y="857956"/>
            <a:ext cx="10515600" cy="5892800"/>
          </a:xfrm>
        </p:spPr>
        <p:txBody>
          <a:bodyPr/>
          <a:lstStyle/>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SAR has data for 3 years (in a few places for 4 years)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e.g., list of equipment in labs, faculty information, faculty publications, </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student performance, placement.</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SAR describes processes (e.g. how Vision/Mission are made, stake holder</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involvement, how CO, PO attainment are calculated)</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SAR has calculations, e.g. SFR, FSFR, CO, PO attainment.</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calculation by peer visit committee provides scoring with justifications in writing - the scoring may differ from that of the institution/program</a:t>
            </a:r>
          </a:p>
          <a:p>
            <a:endParaRPr lang="en-IN" dirty="0"/>
          </a:p>
        </p:txBody>
      </p:sp>
      <p:sp>
        <p:nvSpPr>
          <p:cNvPr id="4" name="Slide Number Placeholder 3">
            <a:extLst>
              <a:ext uri="{FF2B5EF4-FFF2-40B4-BE49-F238E27FC236}">
                <a16:creationId xmlns:a16="http://schemas.microsoft.com/office/drawing/2014/main" id="{EA311F0D-1650-4D3A-ABB7-9756019E2E86}"/>
              </a:ext>
            </a:extLst>
          </p:cNvPr>
          <p:cNvSpPr>
            <a:spLocks noGrp="1"/>
          </p:cNvSpPr>
          <p:nvPr>
            <p:ph type="sldNum" sz="quarter" idx="12"/>
          </p:nvPr>
        </p:nvSpPr>
        <p:spPr/>
        <p:txBody>
          <a:bodyPr/>
          <a:lstStyle/>
          <a:p>
            <a:fld id="{71EC9CE2-5AEF-428F-9B76-4FE97200EC74}" type="slidenum">
              <a:rPr lang="en-IN" smtClean="0"/>
              <a:t>120</a:t>
            </a:fld>
            <a:endParaRPr lang="en-IN" dirty="0"/>
          </a:p>
        </p:txBody>
      </p:sp>
      <p:sp>
        <p:nvSpPr>
          <p:cNvPr id="5" name="Rectangle 4">
            <a:extLst>
              <a:ext uri="{FF2B5EF4-FFF2-40B4-BE49-F238E27FC236}">
                <a16:creationId xmlns:a16="http://schemas.microsoft.com/office/drawing/2014/main" id="{CD6ABD77-F58B-021F-3DBC-4312F4FAA54D}"/>
              </a:ext>
            </a:extLst>
          </p:cNvPr>
          <p:cNvSpPr/>
          <p:nvPr/>
        </p:nvSpPr>
        <p:spPr>
          <a:xfrm>
            <a:off x="838200" y="246490"/>
            <a:ext cx="10579873" cy="6170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0929173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88E1-3949-431E-838B-9A1D1688284E}"/>
              </a:ext>
            </a:extLst>
          </p:cNvPr>
          <p:cNvSpPr>
            <a:spLocks noGrp="1"/>
          </p:cNvSpPr>
          <p:nvPr>
            <p:ph type="title"/>
          </p:nvPr>
        </p:nvSpPr>
        <p:spPr>
          <a:xfrm>
            <a:off x="838200" y="365125"/>
            <a:ext cx="10515600" cy="402519"/>
          </a:xfrm>
        </p:spPr>
        <p:txBody>
          <a:bodyPr>
            <a:normAutofit fontScale="90000"/>
          </a:bodyPr>
          <a:lstStyle/>
          <a:p>
            <a:r>
              <a:rPr lang="en-US" dirty="0"/>
              <a:t>	Some hints for SAR prep and the visit (TO-BE)</a:t>
            </a:r>
            <a:endParaRPr lang="en-IN" dirty="0"/>
          </a:p>
        </p:txBody>
      </p:sp>
      <p:sp>
        <p:nvSpPr>
          <p:cNvPr id="3" name="Content Placeholder 2">
            <a:extLst>
              <a:ext uri="{FF2B5EF4-FFF2-40B4-BE49-F238E27FC236}">
                <a16:creationId xmlns:a16="http://schemas.microsoft.com/office/drawing/2014/main" id="{81DCE32E-2C20-404A-AD9C-F8F0F7DFD15A}"/>
              </a:ext>
            </a:extLst>
          </p:cNvPr>
          <p:cNvSpPr>
            <a:spLocks noGrp="1"/>
          </p:cNvSpPr>
          <p:nvPr>
            <p:ph idx="1"/>
          </p:nvPr>
        </p:nvSpPr>
        <p:spPr>
          <a:xfrm>
            <a:off x="838200" y="903110"/>
            <a:ext cx="10515600" cy="5954889"/>
          </a:xfrm>
        </p:spPr>
        <p:txBody>
          <a:bodyPr>
            <a:normAutofit fontScale="85000" lnSpcReduction="20000"/>
          </a:bodyPr>
          <a:lstStyle/>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Clean, good course files – must include question papers, Answer keys, result analysis.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Use of tools – spread sheets are helpful – saves time, can vary parameters and study</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Incrementally maintaining/updating – usually adding data at department/program/institution level on ongoing, continuous basis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Make conscientious effort toward complex problem solving (POs) and higher Bloom level</a:t>
            </a:r>
          </a:p>
          <a:p>
            <a:pPr marL="0" indent="0">
              <a:lnSpc>
                <a:spcPct val="107000"/>
              </a:lnSpc>
              <a:spcAft>
                <a:spcPts val="800"/>
              </a:spcAft>
              <a:buNone/>
            </a:pPr>
            <a:r>
              <a:rPr lang="en-IN" sz="2400" b="1" dirty="0">
                <a:latin typeface="Calibri Light" panose="020F0302020204030204" pitchFamily="34" charset="0"/>
                <a:ea typeface="Calibri" panose="020F0502020204030204" pitchFamily="34" charset="0"/>
                <a:cs typeface="Calibri Light" panose="020F0302020204030204" pitchFamily="34" charset="0"/>
              </a:rPr>
              <a:t>     Questions (HOTS) and manifest them</a:t>
            </a:r>
            <a:endParaRPr lang="en-IN" sz="2400" b="1"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Many, including First-year Faculty, must be thorough with SAR</a:t>
            </a:r>
          </a:p>
          <a:p>
            <a:pPr>
              <a:lnSpc>
                <a:spcPct val="107000"/>
              </a:lnSpc>
              <a:spcAft>
                <a:spcPts val="800"/>
              </a:spcAft>
            </a:pPr>
            <a:r>
              <a:rPr lang="en-IN" sz="2400" b="1" dirty="0">
                <a:latin typeface="Calibri Light" panose="020F0302020204030204" pitchFamily="34" charset="0"/>
                <a:ea typeface="Calibri" panose="020F0502020204030204" pitchFamily="34" charset="0"/>
                <a:cs typeface="Calibri Light" panose="020F0302020204030204" pitchFamily="34" charset="0"/>
              </a:rPr>
              <a:t>Adhere to timings and format for Institute and Department presentations</a:t>
            </a:r>
            <a:endParaRPr lang="en-IN" sz="2400" b="1"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Standards are useful and help very much. e.g. listing publications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Go digital, fully.  Most of SAR can be made with </a:t>
            </a:r>
            <a:r>
              <a:rPr lang="en-IN" sz="2400" b="1" u="sng" dirty="0">
                <a:effectLst/>
                <a:latin typeface="Calibri Light" panose="020F0302020204030204" pitchFamily="34" charset="0"/>
                <a:ea typeface="Calibri" panose="020F0502020204030204" pitchFamily="34" charset="0"/>
                <a:cs typeface="Calibri Light" panose="020F0302020204030204" pitchFamily="34" charset="0"/>
              </a:rPr>
              <a:t>selection, understand-cut-paste-edit</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Share good practices, especially, internally. </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Stick to what you are doing - Keep exaggeration to minimum, e.g., use of NPTEL, flipped class room … </a:t>
            </a:r>
          </a:p>
          <a:p>
            <a:endParaRPr lang="en-IN" dirty="0"/>
          </a:p>
        </p:txBody>
      </p:sp>
      <p:sp>
        <p:nvSpPr>
          <p:cNvPr id="4" name="Slide Number Placeholder 3">
            <a:extLst>
              <a:ext uri="{FF2B5EF4-FFF2-40B4-BE49-F238E27FC236}">
                <a16:creationId xmlns:a16="http://schemas.microsoft.com/office/drawing/2014/main" id="{A3ACB238-A38C-4153-BFDC-A66380138373}"/>
              </a:ext>
            </a:extLst>
          </p:cNvPr>
          <p:cNvSpPr>
            <a:spLocks noGrp="1"/>
          </p:cNvSpPr>
          <p:nvPr>
            <p:ph type="sldNum" sz="quarter" idx="12"/>
          </p:nvPr>
        </p:nvSpPr>
        <p:spPr/>
        <p:txBody>
          <a:bodyPr/>
          <a:lstStyle/>
          <a:p>
            <a:fld id="{71EC9CE2-5AEF-428F-9B76-4FE97200EC74}" type="slidenum">
              <a:rPr lang="en-IN" smtClean="0"/>
              <a:t>121</a:t>
            </a:fld>
            <a:endParaRPr lang="en-IN" dirty="0"/>
          </a:p>
        </p:txBody>
      </p:sp>
    </p:spTree>
    <p:extLst>
      <p:ext uri="{BB962C8B-B14F-4D97-AF65-F5344CB8AC3E}">
        <p14:creationId xmlns:p14="http://schemas.microsoft.com/office/powerpoint/2010/main" val="14236126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067B-6F94-459B-85DA-FCE2344EFC5A}"/>
              </a:ext>
            </a:extLst>
          </p:cNvPr>
          <p:cNvSpPr>
            <a:spLocks noGrp="1"/>
          </p:cNvSpPr>
          <p:nvPr>
            <p:ph type="title"/>
          </p:nvPr>
        </p:nvSpPr>
        <p:spPr>
          <a:xfrm>
            <a:off x="838200" y="365126"/>
            <a:ext cx="10515600" cy="537986"/>
          </a:xfrm>
        </p:spPr>
        <p:txBody>
          <a:bodyPr>
            <a:normAutofit fontScale="90000"/>
          </a:bodyPr>
          <a:lstStyle/>
          <a:p>
            <a:r>
              <a:rPr lang="en-US" dirty="0"/>
              <a:t>					Q &amp;A</a:t>
            </a:r>
            <a:endParaRPr lang="en-IN" dirty="0"/>
          </a:p>
        </p:txBody>
      </p:sp>
      <p:sp>
        <p:nvSpPr>
          <p:cNvPr id="3" name="Content Placeholder 2">
            <a:extLst>
              <a:ext uri="{FF2B5EF4-FFF2-40B4-BE49-F238E27FC236}">
                <a16:creationId xmlns:a16="http://schemas.microsoft.com/office/drawing/2014/main" id="{44E7A9CD-2333-46B5-8150-0824811B6E06}"/>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THANK YOU</a:t>
            </a:r>
          </a:p>
          <a:p>
            <a:pPr marL="0" indent="0" algn="ctr">
              <a:buNone/>
            </a:pPr>
            <a:r>
              <a:rPr lang="en-US" dirty="0"/>
              <a:t>ALL THE BEST</a:t>
            </a:r>
          </a:p>
          <a:p>
            <a:pPr marL="0" indent="0" algn="ctr">
              <a:buNone/>
            </a:pPr>
            <a:r>
              <a:rPr lang="en-US" dirty="0"/>
              <a:t>WELCOME YOUR FEEDBACK</a:t>
            </a:r>
            <a:endParaRPr lang="en-IN" dirty="0"/>
          </a:p>
        </p:txBody>
      </p:sp>
      <p:sp>
        <p:nvSpPr>
          <p:cNvPr id="4" name="Slide Number Placeholder 3">
            <a:extLst>
              <a:ext uri="{FF2B5EF4-FFF2-40B4-BE49-F238E27FC236}">
                <a16:creationId xmlns:a16="http://schemas.microsoft.com/office/drawing/2014/main" id="{7DBD4F41-959D-4A65-8F48-6982CCBA20D3}"/>
              </a:ext>
            </a:extLst>
          </p:cNvPr>
          <p:cNvSpPr>
            <a:spLocks noGrp="1"/>
          </p:cNvSpPr>
          <p:nvPr>
            <p:ph type="sldNum" sz="quarter" idx="12"/>
          </p:nvPr>
        </p:nvSpPr>
        <p:spPr/>
        <p:txBody>
          <a:bodyPr/>
          <a:lstStyle/>
          <a:p>
            <a:fld id="{71EC9CE2-5AEF-428F-9B76-4FE97200EC74}" type="slidenum">
              <a:rPr lang="en-IN" smtClean="0"/>
              <a:t>122</a:t>
            </a:fld>
            <a:endParaRPr lang="en-IN" dirty="0"/>
          </a:p>
        </p:txBody>
      </p:sp>
    </p:spTree>
    <p:extLst>
      <p:ext uri="{BB962C8B-B14F-4D97-AF65-F5344CB8AC3E}">
        <p14:creationId xmlns:p14="http://schemas.microsoft.com/office/powerpoint/2010/main" val="164464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88641"/>
            <a:ext cx="4572000" cy="646331"/>
          </a:xfrm>
          <a:prstGeom prst="rect">
            <a:avLst/>
          </a:prstGeom>
        </p:spPr>
        <p:txBody>
          <a:bodyPr>
            <a:spAutoFit/>
          </a:bodyPr>
          <a:lstStyle/>
          <a:p>
            <a:pPr algn="ctr"/>
            <a:r>
              <a:rPr lang="en-US" b="1" dirty="0"/>
              <a:t>ANNEXURE I</a:t>
            </a:r>
            <a:endParaRPr lang="en-IN" b="1" dirty="0"/>
          </a:p>
          <a:p>
            <a:pPr lvl="0" algn="ctr"/>
            <a:r>
              <a:rPr lang="en-US" b="1" dirty="0"/>
              <a:t>(A) PROGRAM OUTCOMES</a:t>
            </a:r>
            <a:endParaRPr lang="en-IN" b="1" dirty="0"/>
          </a:p>
        </p:txBody>
      </p:sp>
      <p:sp>
        <p:nvSpPr>
          <p:cNvPr id="3" name="Rectangle 2"/>
          <p:cNvSpPr/>
          <p:nvPr/>
        </p:nvSpPr>
        <p:spPr>
          <a:xfrm>
            <a:off x="1919536" y="836712"/>
            <a:ext cx="8424936" cy="5693866"/>
          </a:xfrm>
          <a:prstGeom prst="rect">
            <a:avLst/>
          </a:prstGeom>
        </p:spPr>
        <p:txBody>
          <a:bodyPr wrap="square">
            <a:spAutoFit/>
          </a:bodyPr>
          <a:lstStyle/>
          <a:p>
            <a:r>
              <a:rPr lang="en-US" b="1" dirty="0"/>
              <a:t>Engineering Graduates will be able to:</a:t>
            </a:r>
          </a:p>
          <a:p>
            <a:endParaRPr lang="en-IN" sz="1100" b="1" dirty="0"/>
          </a:p>
          <a:p>
            <a:pPr lvl="0"/>
            <a:r>
              <a:rPr lang="en-US" b="1" dirty="0"/>
              <a:t>Engineering knowledge: Apply the knowledge of mathematics, science, engineering fundamentals, and an engineering specialization to the solution of complex engineering problems.</a:t>
            </a:r>
            <a:endParaRPr lang="en-IN" b="1" dirty="0"/>
          </a:p>
          <a:p>
            <a:pPr lvl="0"/>
            <a:endParaRPr lang="en-US" sz="1100" b="1" dirty="0"/>
          </a:p>
          <a:p>
            <a:pPr lvl="0"/>
            <a:r>
              <a:rPr lang="en-US" b="1" dirty="0"/>
              <a:t>Problem analysis: Identify, formulate, review research literature, and analyze complex engineering problems reaching substantiated conclusions using first principles of mathematics, natural sciences, and engineering sciences.</a:t>
            </a:r>
            <a:endParaRPr lang="en-IN" b="1" dirty="0"/>
          </a:p>
          <a:p>
            <a:pPr lvl="0"/>
            <a:endParaRPr lang="en-US" sz="1200" b="1" dirty="0"/>
          </a:p>
          <a:p>
            <a:pPr lvl="0"/>
            <a:r>
              <a:rPr lang="en-US" b="1" dirty="0"/>
              <a:t>Design/development of solutions: Design solutions for complex engineering problems and design system components or processes that meet the specified needs with appropriate consideration for the public health and safety, and the cultural, societal, and environmental considerations.</a:t>
            </a:r>
            <a:endParaRPr lang="en-IN" b="1" dirty="0"/>
          </a:p>
          <a:p>
            <a:pPr lvl="0"/>
            <a:endParaRPr lang="en-US" sz="1200" b="1" dirty="0"/>
          </a:p>
          <a:p>
            <a:pPr lvl="0"/>
            <a:r>
              <a:rPr lang="en-US" b="1" dirty="0"/>
              <a:t>Conduct investigations of complex problems: Use research-based knowledge and research methods including design of experiments, analysis and interpretation of data, and synthesis of the information to provide valid conclusions.</a:t>
            </a:r>
            <a:endParaRPr lang="en-IN" b="1" dirty="0"/>
          </a:p>
          <a:p>
            <a:pPr lvl="0"/>
            <a:endParaRPr lang="en-US" sz="1200" b="1" dirty="0"/>
          </a:p>
          <a:p>
            <a:pPr lvl="0"/>
            <a:r>
              <a:rPr lang="en-US" b="1" dirty="0"/>
              <a:t>Modern tool usage: Create, select, and apply appropriate techniques, resources, and modern engineering and IT tools including prediction and modeling to complex engineering activities with an understanding of the limitations</a:t>
            </a:r>
            <a:r>
              <a:rPr lang="en-US" dirty="0"/>
              <a:t>.</a:t>
            </a:r>
            <a:endParaRPr lang="en-IN" dirty="0"/>
          </a:p>
        </p:txBody>
      </p:sp>
      <p:sp>
        <p:nvSpPr>
          <p:cNvPr id="5" name="Slide Number Placeholder 4">
            <a:extLst>
              <a:ext uri="{FF2B5EF4-FFF2-40B4-BE49-F238E27FC236}">
                <a16:creationId xmlns:a16="http://schemas.microsoft.com/office/drawing/2014/main" id="{FEEF26DA-D1F0-4FC5-8295-A57995B9C8EE}"/>
              </a:ext>
            </a:extLst>
          </p:cNvPr>
          <p:cNvSpPr>
            <a:spLocks noGrp="1"/>
          </p:cNvSpPr>
          <p:nvPr>
            <p:ph type="sldNum" sz="quarter" idx="12"/>
          </p:nvPr>
        </p:nvSpPr>
        <p:spPr/>
        <p:txBody>
          <a:bodyPr/>
          <a:lstStyle/>
          <a:p>
            <a:fld id="{422658B8-A02A-475D-9AE9-842168B0879B}" type="slidenum">
              <a:rPr lang="en-IN" smtClean="0"/>
              <a:t>13</a:t>
            </a:fld>
            <a:endParaRPr lang="en-IN" dirty="0"/>
          </a:p>
        </p:txBody>
      </p:sp>
      <p:sp>
        <p:nvSpPr>
          <p:cNvPr id="6" name="Rectangle 5">
            <a:extLst>
              <a:ext uri="{FF2B5EF4-FFF2-40B4-BE49-F238E27FC236}">
                <a16:creationId xmlns:a16="http://schemas.microsoft.com/office/drawing/2014/main" id="{9124ACCD-C873-FE38-8388-1C82F4C1F51A}"/>
              </a:ext>
            </a:extLst>
          </p:cNvPr>
          <p:cNvSpPr/>
          <p:nvPr/>
        </p:nvSpPr>
        <p:spPr>
          <a:xfrm>
            <a:off x="1407381" y="188641"/>
            <a:ext cx="9040633" cy="6480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9163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295628"/>
            <a:ext cx="8640960" cy="6301725"/>
          </a:xfrm>
          <a:prstGeom prst="rect">
            <a:avLst/>
          </a:prstGeom>
        </p:spPr>
        <p:txBody>
          <a:bodyPr wrap="square">
            <a:spAutoFit/>
          </a:bodyPr>
          <a:lstStyle/>
          <a:p>
            <a:pPr lvl="0" algn="just"/>
            <a:r>
              <a:rPr lang="en-US" b="1" dirty="0"/>
              <a:t>The engineer and society: Apply reasoning informed by the contextual knowledge to assess societal, health, safety, legal and cultural issues and the consequent responsibilities relevant to the professional engineering practice.</a:t>
            </a:r>
          </a:p>
          <a:p>
            <a:pPr lvl="0" algn="just"/>
            <a:endParaRPr lang="en-US" sz="1050" b="1" dirty="0"/>
          </a:p>
          <a:p>
            <a:pPr lvl="0"/>
            <a:r>
              <a:rPr lang="en-US" b="1" dirty="0"/>
              <a:t>Environment and sustainability: Understand the impact of the professional engineering solutions in societal and environmental contexts, and demonstrate the knowledge of, and need for sustainable development.</a:t>
            </a:r>
          </a:p>
          <a:p>
            <a:pPr lvl="0"/>
            <a:endParaRPr lang="en-IN" sz="900" b="1" dirty="0"/>
          </a:p>
          <a:p>
            <a:pPr lvl="0"/>
            <a:r>
              <a:rPr lang="en-US" b="1" dirty="0"/>
              <a:t>Ethics: Apply ethical principles and commit to professional ethics and responsibilities and norms of the engineering practice.</a:t>
            </a:r>
          </a:p>
          <a:p>
            <a:pPr lvl="0"/>
            <a:endParaRPr lang="en-IN" sz="1050" b="1" dirty="0"/>
          </a:p>
          <a:p>
            <a:pPr lvl="0"/>
            <a:r>
              <a:rPr lang="en-US" b="1" dirty="0"/>
              <a:t>Individual and team work: Function effectively as an individual, and as a member or leader in diverse teams, and in multidisciplinary settings.</a:t>
            </a:r>
            <a:endParaRPr lang="en-IN" b="1" dirty="0"/>
          </a:p>
          <a:p>
            <a:pPr lvl="0"/>
            <a:endParaRPr lang="en-US" sz="1100" b="1" dirty="0"/>
          </a:p>
          <a:p>
            <a:pPr lvl="0"/>
            <a:r>
              <a:rPr lang="en-US" b="1" dirty="0"/>
              <a:t>Communication: Communicate effectively on complex engineering activities with the engineering community and with society at large, such as, being able to comprehend and write effective reports and design documentation, make effective presentations, and give and receive clear instructions.</a:t>
            </a:r>
            <a:endParaRPr lang="en-IN" b="1" dirty="0"/>
          </a:p>
          <a:p>
            <a:pPr lvl="0"/>
            <a:endParaRPr lang="en-US" sz="1050" b="1" dirty="0"/>
          </a:p>
          <a:p>
            <a:pPr lvl="0"/>
            <a:r>
              <a:rPr lang="en-US" b="1" dirty="0"/>
              <a:t>Project management and finance: Demonstrate knowledge and understanding of the engineering and management principles and apply these to one’s own work, as a member and leader in a team, to manage projects and in multidisciplinary environments. </a:t>
            </a:r>
            <a:endParaRPr lang="en-IN" b="1" dirty="0"/>
          </a:p>
          <a:p>
            <a:pPr lvl="0"/>
            <a:endParaRPr lang="en-US" sz="1000" b="1" dirty="0"/>
          </a:p>
          <a:p>
            <a:pPr lvl="0"/>
            <a:r>
              <a:rPr lang="en-US" b="1" dirty="0"/>
              <a:t>Life-long learning: Recognize the need for, and have the preparation and ability to engage in independent and life-long learning in the broadest context of technological change.</a:t>
            </a:r>
            <a:endParaRPr lang="en-IN" b="1" dirty="0"/>
          </a:p>
        </p:txBody>
      </p:sp>
      <p:sp>
        <p:nvSpPr>
          <p:cNvPr id="4" name="Slide Number Placeholder 3">
            <a:extLst>
              <a:ext uri="{FF2B5EF4-FFF2-40B4-BE49-F238E27FC236}">
                <a16:creationId xmlns:a16="http://schemas.microsoft.com/office/drawing/2014/main" id="{C654C211-B55C-4572-AB02-67DB352581DC}"/>
              </a:ext>
            </a:extLst>
          </p:cNvPr>
          <p:cNvSpPr>
            <a:spLocks noGrp="1"/>
          </p:cNvSpPr>
          <p:nvPr>
            <p:ph type="sldNum" sz="quarter" idx="12"/>
          </p:nvPr>
        </p:nvSpPr>
        <p:spPr/>
        <p:txBody>
          <a:bodyPr/>
          <a:lstStyle/>
          <a:p>
            <a:fld id="{422658B8-A02A-475D-9AE9-842168B0879B}" type="slidenum">
              <a:rPr lang="en-IN" smtClean="0"/>
              <a:t>14</a:t>
            </a:fld>
            <a:endParaRPr lang="en-IN" dirty="0"/>
          </a:p>
        </p:txBody>
      </p:sp>
      <p:sp>
        <p:nvSpPr>
          <p:cNvPr id="5" name="Rectangle 4">
            <a:extLst>
              <a:ext uri="{FF2B5EF4-FFF2-40B4-BE49-F238E27FC236}">
                <a16:creationId xmlns:a16="http://schemas.microsoft.com/office/drawing/2014/main" id="{C1618AB5-19C9-ED2D-E192-D00FDA2611E8}"/>
              </a:ext>
            </a:extLst>
          </p:cNvPr>
          <p:cNvSpPr/>
          <p:nvPr/>
        </p:nvSpPr>
        <p:spPr>
          <a:xfrm>
            <a:off x="1741336" y="295628"/>
            <a:ext cx="9191707" cy="63017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6585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7CDD-8B0A-4A2F-9CEB-8E60A2236ECC}"/>
              </a:ext>
            </a:extLst>
          </p:cNvPr>
          <p:cNvSpPr>
            <a:spLocks noGrp="1"/>
          </p:cNvSpPr>
          <p:nvPr>
            <p:ph type="title"/>
          </p:nvPr>
        </p:nvSpPr>
        <p:spPr>
          <a:xfrm>
            <a:off x="838200" y="365125"/>
            <a:ext cx="10515600" cy="509518"/>
          </a:xfrm>
        </p:spPr>
        <p:txBody>
          <a:bodyPr>
            <a:normAutofit fontScale="90000"/>
          </a:bodyPr>
          <a:lstStyle/>
          <a:p>
            <a:r>
              <a:rPr lang="en-US" dirty="0"/>
              <a:t>		</a:t>
            </a:r>
            <a:r>
              <a:rPr lang="en-US" sz="3600" b="1" dirty="0">
                <a:latin typeface="+mn-lt"/>
              </a:rPr>
              <a:t>PSOs – An Example </a:t>
            </a:r>
            <a:r>
              <a:rPr lang="en-US" sz="3100" b="1" dirty="0">
                <a:latin typeface="+mn-lt"/>
              </a:rPr>
              <a:t>(Civil Engineering)</a:t>
            </a:r>
            <a:endParaRPr lang="en-IN" b="1" dirty="0">
              <a:latin typeface="+mn-lt"/>
            </a:endParaRPr>
          </a:p>
        </p:txBody>
      </p:sp>
      <p:sp>
        <p:nvSpPr>
          <p:cNvPr id="3" name="Content Placeholder 2">
            <a:extLst>
              <a:ext uri="{FF2B5EF4-FFF2-40B4-BE49-F238E27FC236}">
                <a16:creationId xmlns:a16="http://schemas.microsoft.com/office/drawing/2014/main" id="{87363F36-3639-49C4-9AC0-2A2982791445}"/>
              </a:ext>
            </a:extLst>
          </p:cNvPr>
          <p:cNvSpPr>
            <a:spLocks noGrp="1"/>
          </p:cNvSpPr>
          <p:nvPr>
            <p:ph idx="1"/>
          </p:nvPr>
        </p:nvSpPr>
        <p:spPr>
          <a:xfrm>
            <a:off x="838200" y="1038578"/>
            <a:ext cx="10515600" cy="5454297"/>
          </a:xfrm>
        </p:spPr>
        <p:txBody>
          <a:bodyPr>
            <a:normAutofit lnSpcReduction="10000"/>
          </a:bodyPr>
          <a:lstStyle/>
          <a:p>
            <a:pPr algn="just"/>
            <a:r>
              <a:rPr lang="en-US" b="1" dirty="0"/>
              <a:t>PSO1: Proficiency in a specialized area: Demonstrate proficiency in one of the following specialized areas of Civil Engineering i) Construction Materials and Management ii) Structural and Geotechnical Engineering iii) Environmental, water resources and Transportation Engineering </a:t>
            </a:r>
          </a:p>
          <a:p>
            <a:endParaRPr lang="en-US" b="1" dirty="0"/>
          </a:p>
          <a:p>
            <a:pPr algn="just"/>
            <a:r>
              <a:rPr lang="en-US" b="1" dirty="0"/>
              <a:t>PSO2: Ability to apply principles of civil engineering for the entire life cycle of the project ranging from initial design to the closure of the project. </a:t>
            </a:r>
          </a:p>
          <a:p>
            <a:endParaRPr lang="en-US" b="1" dirty="0"/>
          </a:p>
          <a:p>
            <a:pPr algn="just"/>
            <a:r>
              <a:rPr lang="en-US" b="1" dirty="0"/>
              <a:t>PSO3: Ability to identify and analyse various properties of construction materials and their applications in design and construction of various structures</a:t>
            </a:r>
            <a:endParaRPr lang="en-IN" b="1" dirty="0"/>
          </a:p>
        </p:txBody>
      </p:sp>
      <p:sp>
        <p:nvSpPr>
          <p:cNvPr id="4" name="Rectangle 3">
            <a:extLst>
              <a:ext uri="{FF2B5EF4-FFF2-40B4-BE49-F238E27FC236}">
                <a16:creationId xmlns:a16="http://schemas.microsoft.com/office/drawing/2014/main" id="{F9A2822D-1BB3-4C83-9D24-330ED772724B}"/>
              </a:ext>
            </a:extLst>
          </p:cNvPr>
          <p:cNvSpPr/>
          <p:nvPr/>
        </p:nvSpPr>
        <p:spPr>
          <a:xfrm>
            <a:off x="742122" y="225287"/>
            <a:ext cx="11131826" cy="6467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a:extLst>
              <a:ext uri="{FF2B5EF4-FFF2-40B4-BE49-F238E27FC236}">
                <a16:creationId xmlns:a16="http://schemas.microsoft.com/office/drawing/2014/main" id="{FF9A4225-B8A7-4AC9-90D1-2B3B4EBE6376}"/>
              </a:ext>
            </a:extLst>
          </p:cNvPr>
          <p:cNvSpPr>
            <a:spLocks noGrp="1"/>
          </p:cNvSpPr>
          <p:nvPr>
            <p:ph type="sldNum" sz="quarter" idx="12"/>
          </p:nvPr>
        </p:nvSpPr>
        <p:spPr/>
        <p:txBody>
          <a:bodyPr/>
          <a:lstStyle/>
          <a:p>
            <a:fld id="{71EC9CE2-5AEF-428F-9B76-4FE97200EC74}" type="slidenum">
              <a:rPr lang="en-IN" smtClean="0"/>
              <a:t>15</a:t>
            </a:fld>
            <a:endParaRPr lang="en-IN" dirty="0"/>
          </a:p>
        </p:txBody>
      </p:sp>
    </p:spTree>
    <p:extLst>
      <p:ext uri="{BB962C8B-B14F-4D97-AF65-F5344CB8AC3E}">
        <p14:creationId xmlns:p14="http://schemas.microsoft.com/office/powerpoint/2010/main" val="88251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8560-9976-4963-A0B5-EFE06A79D606}"/>
              </a:ext>
            </a:extLst>
          </p:cNvPr>
          <p:cNvSpPr>
            <a:spLocks noGrp="1"/>
          </p:cNvSpPr>
          <p:nvPr>
            <p:ph type="title"/>
          </p:nvPr>
        </p:nvSpPr>
        <p:spPr>
          <a:xfrm>
            <a:off x="838200" y="172277"/>
            <a:ext cx="10515600" cy="572789"/>
          </a:xfrm>
        </p:spPr>
        <p:txBody>
          <a:bodyPr>
            <a:normAutofit fontScale="90000"/>
          </a:bodyPr>
          <a:lstStyle/>
          <a:p>
            <a:pPr algn="ctr"/>
            <a:r>
              <a:rPr lang="en-IN" sz="4000" dirty="0"/>
              <a:t>What is complex?</a:t>
            </a:r>
          </a:p>
        </p:txBody>
      </p:sp>
      <p:sp>
        <p:nvSpPr>
          <p:cNvPr id="3" name="Content Placeholder 2">
            <a:extLst>
              <a:ext uri="{FF2B5EF4-FFF2-40B4-BE49-F238E27FC236}">
                <a16:creationId xmlns:a16="http://schemas.microsoft.com/office/drawing/2014/main" id="{1276C43E-3B09-4D27-B64E-66A1FBB76EF7}"/>
              </a:ext>
            </a:extLst>
          </p:cNvPr>
          <p:cNvSpPr>
            <a:spLocks noGrp="1"/>
          </p:cNvSpPr>
          <p:nvPr>
            <p:ph idx="1"/>
          </p:nvPr>
        </p:nvSpPr>
        <p:spPr>
          <a:xfrm>
            <a:off x="838200" y="745067"/>
            <a:ext cx="10515600" cy="5747808"/>
          </a:xfrm>
        </p:spPr>
        <p:txBody>
          <a:bodyPr>
            <a:normAutofit lnSpcReduction="10000"/>
          </a:bodyPr>
          <a:lstStyle/>
          <a:p>
            <a:pPr marL="0" indent="0">
              <a:buNone/>
            </a:pPr>
            <a:r>
              <a:rPr lang="en-US" sz="1900" b="1" dirty="0"/>
              <a:t>Simple – Complex is not binary – it is a spectrum/continuum</a:t>
            </a:r>
          </a:p>
          <a:p>
            <a:r>
              <a:rPr lang="en-US" sz="1900" b="1" dirty="0"/>
              <a:t>Non-linearity</a:t>
            </a:r>
          </a:p>
          <a:p>
            <a:r>
              <a:rPr lang="en-US" sz="1900" b="1" dirty="0"/>
              <a:t>Static Equilibrium and Dynamic Equilibrium</a:t>
            </a:r>
          </a:p>
          <a:p>
            <a:r>
              <a:rPr lang="en-US" sz="1900" b="1" dirty="0"/>
              <a:t>Operating range &amp; characteristics – system behaviour outside the OR</a:t>
            </a:r>
          </a:p>
          <a:p>
            <a:r>
              <a:rPr lang="en-US" sz="1900" b="1" dirty="0"/>
              <a:t>Transients/Time variance</a:t>
            </a:r>
          </a:p>
          <a:p>
            <a:r>
              <a:rPr lang="en-US" sz="1900" b="1" dirty="0"/>
              <a:t>Size/Scale</a:t>
            </a:r>
          </a:p>
          <a:p>
            <a:r>
              <a:rPr lang="en-US" sz="1900" b="1" dirty="0"/>
              <a:t>Elemental versus System Complexity</a:t>
            </a:r>
          </a:p>
          <a:p>
            <a:r>
              <a:rPr lang="en-US" sz="1900" b="1" dirty="0"/>
              <a:t>Reliability/ fault-tolerance and recovery</a:t>
            </a:r>
          </a:p>
          <a:p>
            <a:r>
              <a:rPr lang="en-US" sz="1900" b="1" dirty="0"/>
              <a:t>Life Cycle  aspects for processes and products</a:t>
            </a:r>
          </a:p>
          <a:p>
            <a:r>
              <a:rPr lang="en-US" sz="1900" b="1" dirty="0"/>
              <a:t>Evolution– Maintainability, Serviceability (RAS)</a:t>
            </a:r>
          </a:p>
          <a:p>
            <a:r>
              <a:rPr lang="en-US" sz="1900" b="1" dirty="0"/>
              <a:t>Use-context (who is the user?)</a:t>
            </a:r>
          </a:p>
          <a:p>
            <a:r>
              <a:rPr lang="en-US" sz="1900" b="1" dirty="0"/>
              <a:t>Functional and Non-functional specifications and partial specifications</a:t>
            </a:r>
          </a:p>
          <a:p>
            <a:r>
              <a:rPr lang="en-US" sz="1900" b="1" dirty="0"/>
              <a:t>Open-endedness/in-completeness</a:t>
            </a:r>
          </a:p>
          <a:p>
            <a:r>
              <a:rPr lang="en-US" sz="1900" b="1" dirty="0"/>
              <a:t>Have more than one (many) solutions</a:t>
            </a:r>
          </a:p>
          <a:p>
            <a:pPr marL="0" indent="0">
              <a:buNone/>
            </a:pPr>
            <a:r>
              <a:rPr lang="en-US" sz="1900" b="1" u="sng" dirty="0">
                <a:solidFill>
                  <a:srgbClr val="C00000"/>
                </a:solidFill>
              </a:rPr>
              <a:t>Essence captured in HOTS - higher-order thinking skills (BLOOMS TAXONOMY)</a:t>
            </a:r>
          </a:p>
          <a:p>
            <a:endParaRPr lang="en-US" sz="1900" b="1" dirty="0">
              <a:solidFill>
                <a:srgbClr val="C00000"/>
              </a:solidFill>
            </a:endParaRPr>
          </a:p>
          <a:p>
            <a:endParaRPr lang="en-IN" dirty="0"/>
          </a:p>
        </p:txBody>
      </p:sp>
      <p:sp>
        <p:nvSpPr>
          <p:cNvPr id="5" name="Rectangle 4">
            <a:extLst>
              <a:ext uri="{FF2B5EF4-FFF2-40B4-BE49-F238E27FC236}">
                <a16:creationId xmlns:a16="http://schemas.microsoft.com/office/drawing/2014/main" id="{1F871F87-BAD5-40CB-A372-63B2DC3A3D70}"/>
              </a:ext>
            </a:extLst>
          </p:cNvPr>
          <p:cNvSpPr/>
          <p:nvPr/>
        </p:nvSpPr>
        <p:spPr>
          <a:xfrm>
            <a:off x="437322" y="172278"/>
            <a:ext cx="10800521" cy="63205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Slide Number Placeholder 3">
            <a:extLst>
              <a:ext uri="{FF2B5EF4-FFF2-40B4-BE49-F238E27FC236}">
                <a16:creationId xmlns:a16="http://schemas.microsoft.com/office/drawing/2014/main" id="{7FBC415A-3CD8-4DDF-A768-099FE0FDF78A}"/>
              </a:ext>
            </a:extLst>
          </p:cNvPr>
          <p:cNvSpPr>
            <a:spLocks noGrp="1"/>
          </p:cNvSpPr>
          <p:nvPr>
            <p:ph type="sldNum" sz="quarter" idx="12"/>
          </p:nvPr>
        </p:nvSpPr>
        <p:spPr>
          <a:xfrm>
            <a:off x="8610600" y="6112934"/>
            <a:ext cx="2743200" cy="608542"/>
          </a:xfrm>
        </p:spPr>
        <p:txBody>
          <a:bodyPr/>
          <a:lstStyle/>
          <a:p>
            <a:fld id="{E1456C33-0AA6-4E76-B4F5-76CC9D49CDD1}" type="slidenum">
              <a:rPr lang="en-IN" smtClean="0"/>
              <a:t>16</a:t>
            </a:fld>
            <a:endParaRPr lang="en-IN" dirty="0"/>
          </a:p>
        </p:txBody>
      </p:sp>
    </p:spTree>
    <p:extLst>
      <p:ext uri="{BB962C8B-B14F-4D97-AF65-F5344CB8AC3E}">
        <p14:creationId xmlns:p14="http://schemas.microsoft.com/office/powerpoint/2010/main" val="11657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3334-4664-4140-ADC3-71E7E30C4A2C}"/>
              </a:ext>
            </a:extLst>
          </p:cNvPr>
          <p:cNvSpPr>
            <a:spLocks noGrp="1"/>
          </p:cNvSpPr>
          <p:nvPr>
            <p:ph type="title"/>
          </p:nvPr>
        </p:nvSpPr>
        <p:spPr>
          <a:xfrm>
            <a:off x="838200" y="365125"/>
            <a:ext cx="10515600" cy="523517"/>
          </a:xfrm>
        </p:spPr>
        <p:txBody>
          <a:bodyPr>
            <a:normAutofit fontScale="90000"/>
          </a:bodyPr>
          <a:lstStyle/>
          <a:p>
            <a:r>
              <a:rPr lang="en-US" dirty="0"/>
              <a:t>		</a:t>
            </a:r>
            <a:r>
              <a:rPr lang="en-US" b="1" dirty="0"/>
              <a:t>Course Outcomes - COs</a:t>
            </a:r>
            <a:endParaRPr lang="en-IN" b="1" dirty="0"/>
          </a:p>
        </p:txBody>
      </p:sp>
      <p:sp>
        <p:nvSpPr>
          <p:cNvPr id="3" name="Content Placeholder 2">
            <a:extLst>
              <a:ext uri="{FF2B5EF4-FFF2-40B4-BE49-F238E27FC236}">
                <a16:creationId xmlns:a16="http://schemas.microsoft.com/office/drawing/2014/main" id="{D30E4CEE-F043-4B11-A3B1-24D2599E4FE9}"/>
              </a:ext>
            </a:extLst>
          </p:cNvPr>
          <p:cNvSpPr>
            <a:spLocks noGrp="1"/>
          </p:cNvSpPr>
          <p:nvPr>
            <p:ph idx="1"/>
          </p:nvPr>
        </p:nvSpPr>
        <p:spPr>
          <a:xfrm>
            <a:off x="838200" y="1056068"/>
            <a:ext cx="10515600" cy="5801932"/>
          </a:xfrm>
        </p:spPr>
        <p:txBody>
          <a:bodyPr>
            <a:normAutofit fontScale="77500" lnSpcReduction="20000"/>
          </a:bodyPr>
          <a:lstStyle/>
          <a:p>
            <a:pPr marL="0" indent="0">
              <a:buNone/>
            </a:pPr>
            <a:r>
              <a:rPr lang="en-US" b="1" dirty="0">
                <a:latin typeface="+mj-lt"/>
                <a:cs typeface="Calibri Light" panose="020F0302020204030204" pitchFamily="34" charset="0"/>
              </a:rPr>
              <a:t>COs are also known as Learning Outcomes (for instance in ABET)</a:t>
            </a:r>
          </a:p>
          <a:p>
            <a:pPr marL="0" indent="0">
              <a:buNone/>
            </a:pPr>
            <a:r>
              <a:rPr lang="en-US" b="1" dirty="0">
                <a:latin typeface="+mj-lt"/>
                <a:cs typeface="Calibri Light" panose="020F0302020204030204" pitchFamily="34" charset="0"/>
              </a:rPr>
              <a:t>Given a curriculum, we design and detail courses in terms of  </a:t>
            </a:r>
          </a:p>
          <a:p>
            <a:pPr marL="0" indent="0">
              <a:buNone/>
            </a:pPr>
            <a:r>
              <a:rPr lang="en-US" b="1" dirty="0">
                <a:latin typeface="+mj-lt"/>
                <a:cs typeface="Calibri Light" panose="020F0302020204030204" pitchFamily="34" charset="0"/>
              </a:rPr>
              <a:t>syllabus description, </a:t>
            </a:r>
            <a:r>
              <a:rPr lang="en-US" b="1" u="sng" dirty="0">
                <a:solidFill>
                  <a:srgbClr val="C00000"/>
                </a:solidFill>
                <a:latin typeface="+mj-lt"/>
                <a:cs typeface="Calibri Light" panose="020F0302020204030204" pitchFamily="34" charset="0"/>
              </a:rPr>
              <a:t>pre-requisites</a:t>
            </a:r>
            <a:r>
              <a:rPr lang="en-US" b="1" dirty="0">
                <a:latin typeface="+mj-lt"/>
                <a:cs typeface="Calibri Light" panose="020F0302020204030204" pitchFamily="34" charset="0"/>
              </a:rPr>
              <a:t>, credits (L-T-P-C) text book(s), </a:t>
            </a:r>
          </a:p>
          <a:p>
            <a:pPr marL="0" indent="0">
              <a:buNone/>
            </a:pPr>
            <a:r>
              <a:rPr lang="en-US" b="1" dirty="0">
                <a:latin typeface="+mj-lt"/>
                <a:cs typeface="Calibri Light" panose="020F0302020204030204" pitchFamily="34" charset="0"/>
              </a:rPr>
              <a:t>reference book(s), </a:t>
            </a:r>
            <a:r>
              <a:rPr lang="en-US" b="1" u="sng" dirty="0">
                <a:latin typeface="+mj-lt"/>
                <a:cs typeface="Calibri Light" panose="020F0302020204030204" pitchFamily="34" charset="0"/>
              </a:rPr>
              <a:t>Question Bank</a:t>
            </a:r>
            <a:r>
              <a:rPr lang="en-US" b="1" dirty="0">
                <a:latin typeface="+mj-lt"/>
                <a:cs typeface="Calibri Light" panose="020F0302020204030204" pitchFamily="34" charset="0"/>
              </a:rPr>
              <a:t>,  content details of units, Lesson-Plan, </a:t>
            </a:r>
            <a:r>
              <a:rPr lang="en-US" b="1" dirty="0">
                <a:solidFill>
                  <a:srgbClr val="C00000"/>
                </a:solidFill>
                <a:latin typeface="+mj-lt"/>
                <a:cs typeface="Calibri Light" panose="020F0302020204030204" pitchFamily="34" charset="0"/>
              </a:rPr>
              <a:t>Assessment</a:t>
            </a:r>
            <a:r>
              <a:rPr lang="en-US" b="1" dirty="0">
                <a:latin typeface="+mj-lt"/>
                <a:cs typeface="Calibri Light" panose="020F0302020204030204" pitchFamily="34" charset="0"/>
              </a:rPr>
              <a:t>.</a:t>
            </a:r>
          </a:p>
          <a:p>
            <a:pPr marL="0" indent="0">
              <a:buNone/>
            </a:pPr>
            <a:r>
              <a:rPr lang="en-US" b="1" dirty="0">
                <a:latin typeface="+mj-lt"/>
                <a:cs typeface="Calibri Light" panose="020F0302020204030204" pitchFamily="34" charset="0"/>
              </a:rPr>
              <a:t>Implementing a course comprises:</a:t>
            </a:r>
          </a:p>
          <a:p>
            <a:r>
              <a:rPr lang="en-IN" sz="2600" b="1" dirty="0">
                <a:latin typeface="+mj-lt"/>
                <a:cs typeface="Calibri Light" panose="020F0302020204030204" pitchFamily="34" charset="0"/>
              </a:rPr>
              <a:t>TEACHING, LEARNING and ASSESSMENT (QUIZ, Assignment, Exams ..)</a:t>
            </a:r>
          </a:p>
          <a:p>
            <a:r>
              <a:rPr lang="en-IN" sz="2600" b="1" dirty="0">
                <a:latin typeface="+mj-lt"/>
                <a:cs typeface="Calibri Light" panose="020F0302020204030204" pitchFamily="34" charset="0"/>
              </a:rPr>
              <a:t>CONSTRUCTIVE ALLIGNMENT OF T, L and A</a:t>
            </a:r>
          </a:p>
          <a:p>
            <a:r>
              <a:rPr lang="en-IN" sz="2600" b="1" dirty="0">
                <a:latin typeface="+mj-lt"/>
                <a:cs typeface="Calibri Light" panose="020F0302020204030204" pitchFamily="34" charset="0"/>
              </a:rPr>
              <a:t>ASSESSMENT DRIVEN BY LEARNING-OUTCOMES</a:t>
            </a:r>
          </a:p>
          <a:p>
            <a:r>
              <a:rPr lang="en-IN" sz="2600" b="1" dirty="0">
                <a:latin typeface="+mj-lt"/>
                <a:cs typeface="Calibri Light" panose="020F0302020204030204" pitchFamily="34" charset="0"/>
              </a:rPr>
              <a:t>ASSESSMENT DRIVES TEACHING AND LEARNING</a:t>
            </a:r>
          </a:p>
          <a:p>
            <a:r>
              <a:rPr lang="en-IN" sz="3300" b="1" dirty="0">
                <a:solidFill>
                  <a:srgbClr val="C00000"/>
                </a:solidFill>
                <a:latin typeface="+mj-lt"/>
                <a:cs typeface="Calibri Light" panose="020F0302020204030204" pitchFamily="34" charset="0"/>
              </a:rPr>
              <a:t>COs are central to OBE</a:t>
            </a:r>
          </a:p>
          <a:p>
            <a:endParaRPr lang="en-IN" sz="3300" b="1" dirty="0">
              <a:solidFill>
                <a:srgbClr val="C00000"/>
              </a:solidFill>
              <a:latin typeface="+mj-lt"/>
              <a:cs typeface="Calibri Light" panose="020F0302020204030204" pitchFamily="34" charset="0"/>
            </a:endParaRPr>
          </a:p>
          <a:p>
            <a:pPr marL="0" indent="0">
              <a:buNone/>
            </a:pPr>
            <a:r>
              <a:rPr lang="en-IN" sz="2900" b="1" dirty="0">
                <a:solidFill>
                  <a:schemeClr val="accent1"/>
                </a:solidFill>
                <a:latin typeface="+mj-lt"/>
                <a:cs typeface="Calibri Light" panose="020F0302020204030204" pitchFamily="34" charset="0"/>
              </a:rPr>
              <a:t>Model Question Papers for  Undergraduate Programs</a:t>
            </a:r>
          </a:p>
          <a:p>
            <a:pPr marL="0" indent="0">
              <a:buNone/>
            </a:pPr>
            <a:r>
              <a:rPr lang="en-IN" sz="3400" b="1" u="sng" dirty="0">
                <a:solidFill>
                  <a:schemeClr val="accent1"/>
                </a:solidFill>
                <a:effectLst/>
                <a:latin typeface="+mj-lt"/>
                <a:ea typeface="Calibri" panose="020F05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https://www.aicte-india.org/sites/default/files/MQP.pdf</a:t>
            </a:r>
            <a:endParaRPr lang="en-IN" sz="3400" b="1" dirty="0">
              <a:solidFill>
                <a:schemeClr val="accent1"/>
              </a:solidFill>
              <a:effectLst/>
              <a:latin typeface="+mj-lt"/>
              <a:ea typeface="Calibri" panose="020F0502020204030204" pitchFamily="34" charset="0"/>
              <a:cs typeface="Calibri Light" panose="020F0302020204030204" pitchFamily="34" charset="0"/>
            </a:endParaRPr>
          </a:p>
          <a:p>
            <a:pPr marL="0" indent="0">
              <a:buNone/>
            </a:pPr>
            <a:endParaRPr lang="en-IN" sz="2300" b="1" dirty="0">
              <a:solidFill>
                <a:schemeClr val="accent1"/>
              </a:solidFill>
              <a:latin typeface="+mj-lt"/>
            </a:endParaRPr>
          </a:p>
          <a:p>
            <a:pPr marL="0" indent="0">
              <a:buNone/>
            </a:pPr>
            <a:r>
              <a:rPr lang="en-IN" sz="2400" b="1" i="1" dirty="0">
                <a:solidFill>
                  <a:schemeClr val="accent1"/>
                </a:solidFill>
                <a:latin typeface="+mj-lt"/>
              </a:rPr>
              <a:t>EXAMINATION REFORM POLICY, NOVEMBER 2018 </a:t>
            </a:r>
          </a:p>
          <a:p>
            <a:pPr marL="0" indent="0">
              <a:buNone/>
            </a:pPr>
            <a:r>
              <a:rPr lang="en-IN" sz="2800" b="1" dirty="0">
                <a:solidFill>
                  <a:schemeClr val="accent1"/>
                </a:solidFill>
                <a:latin typeface="+mj-lt"/>
                <a:hlinkClick r:id="rId3">
                  <a:extLst>
                    <a:ext uri="{A12FA001-AC4F-418D-AE19-62706E023703}">
                      <ahyp:hlinkClr xmlns:ahyp="http://schemas.microsoft.com/office/drawing/2018/hyperlinkcolor" val="tx"/>
                    </a:ext>
                  </a:extLst>
                </a:hlinkClick>
              </a:rPr>
              <a:t>https://www.aicte-india.org/sites/default/files/ExaminationReforms.pdf</a:t>
            </a:r>
            <a:endParaRPr lang="en-IN" sz="2800" b="1" dirty="0">
              <a:solidFill>
                <a:schemeClr val="accent1"/>
              </a:solidFill>
              <a:latin typeface="+mj-lt"/>
            </a:endParaRPr>
          </a:p>
          <a:p>
            <a:endParaRPr lang="en-IN" sz="2800" dirty="0"/>
          </a:p>
          <a:p>
            <a:pPr marL="0" indent="0">
              <a:buNone/>
            </a:pPr>
            <a:endParaRPr lang="en-US" dirty="0"/>
          </a:p>
          <a:p>
            <a:endParaRPr lang="en-US" dirty="0"/>
          </a:p>
          <a:p>
            <a:endParaRPr lang="en-IN" dirty="0"/>
          </a:p>
        </p:txBody>
      </p:sp>
      <p:sp>
        <p:nvSpPr>
          <p:cNvPr id="4" name="Slide Number Placeholder 3">
            <a:extLst>
              <a:ext uri="{FF2B5EF4-FFF2-40B4-BE49-F238E27FC236}">
                <a16:creationId xmlns:a16="http://schemas.microsoft.com/office/drawing/2014/main" id="{146C0032-518C-4EE8-A0EB-5E7EC2112043}"/>
              </a:ext>
            </a:extLst>
          </p:cNvPr>
          <p:cNvSpPr>
            <a:spLocks noGrp="1"/>
          </p:cNvSpPr>
          <p:nvPr>
            <p:ph type="sldNum" sz="quarter" idx="12"/>
          </p:nvPr>
        </p:nvSpPr>
        <p:spPr/>
        <p:txBody>
          <a:bodyPr/>
          <a:lstStyle/>
          <a:p>
            <a:fld id="{71EC9CE2-5AEF-428F-9B76-4FE97200EC74}" type="slidenum">
              <a:rPr lang="en-IN" smtClean="0"/>
              <a:t>17</a:t>
            </a:fld>
            <a:endParaRPr lang="en-IN" dirty="0"/>
          </a:p>
        </p:txBody>
      </p:sp>
      <p:sp>
        <p:nvSpPr>
          <p:cNvPr id="5" name="Rectangle 4">
            <a:extLst>
              <a:ext uri="{FF2B5EF4-FFF2-40B4-BE49-F238E27FC236}">
                <a16:creationId xmlns:a16="http://schemas.microsoft.com/office/drawing/2014/main" id="{1BCA3FAB-215F-6774-9E4B-3268D7F3261F}"/>
              </a:ext>
            </a:extLst>
          </p:cNvPr>
          <p:cNvSpPr/>
          <p:nvPr/>
        </p:nvSpPr>
        <p:spPr>
          <a:xfrm>
            <a:off x="596348" y="294198"/>
            <a:ext cx="10515600" cy="6647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24752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8" name="Google Shape;558;p61"/>
          <p:cNvSpPr txBox="1"/>
          <p:nvPr/>
        </p:nvSpPr>
        <p:spPr>
          <a:xfrm>
            <a:off x="1084000" y="4346088"/>
            <a:ext cx="10024000" cy="184800"/>
          </a:xfrm>
          <a:prstGeom prst="rect">
            <a:avLst/>
          </a:prstGeom>
          <a:noFill/>
          <a:ln>
            <a:noFill/>
          </a:ln>
        </p:spPr>
        <p:txBody>
          <a:bodyPr spcFirstLastPara="1" wrap="square" lIns="0" tIns="16933" rIns="0" bIns="0" anchor="t" anchorCtr="0">
            <a:noAutofit/>
          </a:bodyPr>
          <a:lstStyle/>
          <a:p>
            <a:pPr marL="1693" algn="ctr"/>
            <a:r>
              <a:rPr lang="en" sz="1333" b="1" dirty="0">
                <a:solidFill>
                  <a:srgbClr val="231F20"/>
                </a:solidFill>
                <a:latin typeface="Arial"/>
                <a:ea typeface="Arial"/>
                <a:cs typeface="Arial"/>
                <a:sym typeface="Arial"/>
              </a:rPr>
              <a:t> Revised  Bloom’s Taxonomy</a:t>
            </a:r>
            <a:endParaRPr sz="1333" b="1" dirty="0">
              <a:solidFill>
                <a:srgbClr val="231F20"/>
              </a:solidFill>
              <a:latin typeface="Arial"/>
              <a:ea typeface="Arial"/>
              <a:cs typeface="Arial"/>
              <a:sym typeface="Arial"/>
            </a:endParaRPr>
          </a:p>
          <a:p>
            <a:pPr marL="1693" algn="ctr"/>
            <a:endParaRPr sz="1333" b="1" dirty="0">
              <a:solidFill>
                <a:srgbClr val="231F20"/>
              </a:solidFill>
            </a:endParaRPr>
          </a:p>
          <a:p>
            <a:pPr marL="1693"/>
            <a:endParaRPr sz="933" dirty="0">
              <a:latin typeface="Arial"/>
              <a:ea typeface="Arial"/>
              <a:cs typeface="Arial"/>
              <a:sym typeface="Arial"/>
            </a:endParaRPr>
          </a:p>
        </p:txBody>
      </p:sp>
      <p:sp>
        <p:nvSpPr>
          <p:cNvPr id="559" name="Google Shape;559;p61"/>
          <p:cNvSpPr/>
          <p:nvPr/>
        </p:nvSpPr>
        <p:spPr>
          <a:xfrm>
            <a:off x="4494200" y="934167"/>
            <a:ext cx="3203600" cy="3320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561" name="Google Shape;561;p61"/>
          <p:cNvSpPr txBox="1"/>
          <p:nvPr/>
        </p:nvSpPr>
        <p:spPr>
          <a:xfrm>
            <a:off x="1467730" y="4963414"/>
            <a:ext cx="10365200" cy="864816"/>
          </a:xfrm>
          <a:prstGeom prst="rect">
            <a:avLst/>
          </a:prstGeom>
          <a:noFill/>
          <a:ln>
            <a:noFill/>
          </a:ln>
        </p:spPr>
        <p:txBody>
          <a:bodyPr spcFirstLastPara="1" wrap="square" lIns="121900" tIns="121900" rIns="121900" bIns="121900" anchor="t" anchorCtr="0">
            <a:noAutofit/>
          </a:bodyPr>
          <a:lstStyle/>
          <a:p>
            <a:r>
              <a:rPr lang="en" sz="2400" b="1" dirty="0"/>
              <a:t>Bloom’s taxonomy is hierarchical -- learning at the higher level </a:t>
            </a:r>
          </a:p>
          <a:p>
            <a:r>
              <a:rPr lang="en" sz="2400" b="1" dirty="0"/>
              <a:t>requires </a:t>
            </a:r>
            <a:r>
              <a:rPr lang="en-IN" sz="2400" b="1" dirty="0"/>
              <a:t>a</a:t>
            </a:r>
            <a:r>
              <a:rPr lang="en" sz="2400" b="1" dirty="0"/>
              <a:t>ttainment  lower levels.</a:t>
            </a:r>
            <a:endParaRPr sz="1600" b="1" dirty="0"/>
          </a:p>
        </p:txBody>
      </p:sp>
      <p:sp>
        <p:nvSpPr>
          <p:cNvPr id="3" name="Rectangle 2">
            <a:extLst>
              <a:ext uri="{FF2B5EF4-FFF2-40B4-BE49-F238E27FC236}">
                <a16:creationId xmlns:a16="http://schemas.microsoft.com/office/drawing/2014/main" id="{DFD3CEAB-F044-0267-6A6C-D860BBAF347F}"/>
              </a:ext>
            </a:extLst>
          </p:cNvPr>
          <p:cNvSpPr/>
          <p:nvPr/>
        </p:nvSpPr>
        <p:spPr>
          <a:xfrm>
            <a:off x="510746" y="568411"/>
            <a:ext cx="10437340" cy="5692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114C-50C2-4BA6-9827-9286C5ED79D9}"/>
              </a:ext>
            </a:extLst>
          </p:cNvPr>
          <p:cNvSpPr>
            <a:spLocks noGrp="1"/>
          </p:cNvSpPr>
          <p:nvPr>
            <p:ph type="title"/>
          </p:nvPr>
        </p:nvSpPr>
        <p:spPr>
          <a:xfrm>
            <a:off x="838200" y="365126"/>
            <a:ext cx="10515600" cy="446244"/>
          </a:xfrm>
        </p:spPr>
        <p:txBody>
          <a:bodyPr>
            <a:normAutofit fontScale="90000"/>
          </a:bodyPr>
          <a:lstStyle/>
          <a:p>
            <a:r>
              <a:rPr lang="en-US" dirty="0"/>
              <a:t>				Writing COs</a:t>
            </a:r>
            <a:endParaRPr lang="en-IN" dirty="0"/>
          </a:p>
        </p:txBody>
      </p:sp>
      <p:sp>
        <p:nvSpPr>
          <p:cNvPr id="3" name="Content Placeholder 2">
            <a:extLst>
              <a:ext uri="{FF2B5EF4-FFF2-40B4-BE49-F238E27FC236}">
                <a16:creationId xmlns:a16="http://schemas.microsoft.com/office/drawing/2014/main" id="{3DDEF246-727E-43F7-AB96-11DE4212164F}"/>
              </a:ext>
            </a:extLst>
          </p:cNvPr>
          <p:cNvSpPr>
            <a:spLocks noGrp="1"/>
          </p:cNvSpPr>
          <p:nvPr>
            <p:ph idx="1"/>
          </p:nvPr>
        </p:nvSpPr>
        <p:spPr>
          <a:xfrm>
            <a:off x="838200" y="1043189"/>
            <a:ext cx="10515600" cy="5572100"/>
          </a:xfrm>
        </p:spPr>
        <p:txBody>
          <a:bodyPr>
            <a:normAutofit fontScale="92500" lnSpcReduction="10000"/>
          </a:bodyPr>
          <a:lstStyle/>
          <a:p>
            <a:pPr marL="0" indent="0">
              <a:buNone/>
            </a:pPr>
            <a:r>
              <a:rPr lang="en-US" dirty="0"/>
              <a:t>Blooms Taxonomy levels – </a:t>
            </a:r>
          </a:p>
          <a:p>
            <a:r>
              <a:rPr lang="en-US" dirty="0"/>
              <a:t>connects to learning required to answer questions in tests, exams, quizzes, home work and assignments</a:t>
            </a:r>
          </a:p>
          <a:p>
            <a:r>
              <a:rPr lang="en-US" sz="2600" i="0" dirty="0">
                <a:solidFill>
                  <a:srgbClr val="222222"/>
                </a:solidFill>
                <a:effectLst/>
                <a:latin typeface="arial" panose="020B0604020202020204" pitchFamily="34" charset="0"/>
              </a:rPr>
              <a:t>Bloom's Taxonomy </a:t>
            </a:r>
            <a:r>
              <a:rPr lang="en-US" sz="2600" b="0" i="0" dirty="0">
                <a:solidFill>
                  <a:srgbClr val="222222"/>
                </a:solidFill>
                <a:effectLst/>
                <a:latin typeface="arial" panose="020B0604020202020204" pitchFamily="34" charset="0"/>
              </a:rPr>
              <a:t>is one of the most recognized and used in education that attempts to move students beyond simple memorization.</a:t>
            </a:r>
            <a:endParaRPr lang="en-US" sz="2600" dirty="0"/>
          </a:p>
          <a:p>
            <a:pPr marL="514350" indent="-514350">
              <a:buFont typeface="+mj-lt"/>
              <a:buAutoNum type="arabicPeriod"/>
            </a:pPr>
            <a:r>
              <a:rPr lang="en-US" sz="2600" dirty="0"/>
              <a:t>Knowledge/remembering (recall)</a:t>
            </a:r>
          </a:p>
          <a:p>
            <a:pPr marL="514350" indent="-514350">
              <a:buFont typeface="+mj-lt"/>
              <a:buAutoNum type="arabicPeriod"/>
            </a:pPr>
            <a:r>
              <a:rPr lang="en-US" sz="2600" dirty="0"/>
              <a:t>Comprehension/understanding.</a:t>
            </a:r>
          </a:p>
          <a:p>
            <a:pPr marL="514350" indent="-514350">
              <a:buFont typeface="+mj-lt"/>
              <a:buAutoNum type="arabicPeriod"/>
            </a:pPr>
            <a:r>
              <a:rPr lang="en-US" sz="2600" dirty="0"/>
              <a:t>Application/applying.</a:t>
            </a:r>
          </a:p>
          <a:p>
            <a:pPr marL="514350" indent="-514350">
              <a:buFont typeface="+mj-lt"/>
              <a:buAutoNum type="arabicPeriod"/>
            </a:pPr>
            <a:r>
              <a:rPr lang="en-US" sz="2600" dirty="0"/>
              <a:t>Analysis/analyzing.</a:t>
            </a:r>
          </a:p>
          <a:p>
            <a:pPr marL="514350" indent="-514350">
              <a:buFont typeface="+mj-lt"/>
              <a:buAutoNum type="arabicPeriod"/>
            </a:pPr>
            <a:r>
              <a:rPr lang="en-US" sz="2600" dirty="0"/>
              <a:t>Evaluation/evaluating.</a:t>
            </a:r>
          </a:p>
          <a:p>
            <a:pPr marL="514350" indent="-514350">
              <a:buFont typeface="+mj-lt"/>
              <a:buAutoNum type="arabicPeriod"/>
            </a:pPr>
            <a:r>
              <a:rPr lang="en-US" sz="2600" dirty="0"/>
              <a:t>Synthesis/creating.</a:t>
            </a:r>
          </a:p>
          <a:p>
            <a:pPr marL="0" indent="0">
              <a:buNone/>
            </a:pPr>
            <a:r>
              <a:rPr lang="en-US" dirty="0"/>
              <a:t>Attaining POs requires reaching minimum level 4 in assessment in courses</a:t>
            </a:r>
          </a:p>
          <a:p>
            <a:pPr marL="0" indent="0">
              <a:buNone/>
            </a:pPr>
            <a:r>
              <a:rPr lang="en-US" dirty="0"/>
              <a:t>desirable level 6 in projects</a:t>
            </a:r>
          </a:p>
          <a:p>
            <a:pPr marL="0" indent="0">
              <a:buNone/>
            </a:pPr>
            <a:endParaRPr lang="en-US" dirty="0"/>
          </a:p>
          <a:p>
            <a:endParaRPr lang="en-IN" dirty="0"/>
          </a:p>
        </p:txBody>
      </p:sp>
      <p:sp>
        <p:nvSpPr>
          <p:cNvPr id="4" name="Slide Number Placeholder 3">
            <a:extLst>
              <a:ext uri="{FF2B5EF4-FFF2-40B4-BE49-F238E27FC236}">
                <a16:creationId xmlns:a16="http://schemas.microsoft.com/office/drawing/2014/main" id="{4520613E-B463-4E62-A30E-072002A1E5AE}"/>
              </a:ext>
            </a:extLst>
          </p:cNvPr>
          <p:cNvSpPr>
            <a:spLocks noGrp="1"/>
          </p:cNvSpPr>
          <p:nvPr>
            <p:ph type="sldNum" sz="quarter" idx="12"/>
          </p:nvPr>
        </p:nvSpPr>
        <p:spPr/>
        <p:txBody>
          <a:bodyPr/>
          <a:lstStyle/>
          <a:p>
            <a:fld id="{71EC9CE2-5AEF-428F-9B76-4FE97200EC74}" type="slidenum">
              <a:rPr lang="en-IN" smtClean="0"/>
              <a:t>19</a:t>
            </a:fld>
            <a:endParaRPr lang="en-IN" dirty="0"/>
          </a:p>
        </p:txBody>
      </p:sp>
      <p:sp>
        <p:nvSpPr>
          <p:cNvPr id="5" name="Rectangle 4">
            <a:extLst>
              <a:ext uri="{FF2B5EF4-FFF2-40B4-BE49-F238E27FC236}">
                <a16:creationId xmlns:a16="http://schemas.microsoft.com/office/drawing/2014/main" id="{2006DFDC-2CAF-160E-D960-95B70D65AC7B}"/>
              </a:ext>
            </a:extLst>
          </p:cNvPr>
          <p:cNvSpPr/>
          <p:nvPr/>
        </p:nvSpPr>
        <p:spPr>
          <a:xfrm>
            <a:off x="604299" y="278296"/>
            <a:ext cx="10749501" cy="61463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8067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AEBDF-406C-4090-8629-54E68E53625F}"/>
              </a:ext>
            </a:extLst>
          </p:cNvPr>
          <p:cNvSpPr>
            <a:spLocks noGrp="1"/>
          </p:cNvSpPr>
          <p:nvPr>
            <p:ph type="title"/>
          </p:nvPr>
        </p:nvSpPr>
        <p:spPr>
          <a:xfrm>
            <a:off x="838200" y="1"/>
            <a:ext cx="10515600" cy="575734"/>
          </a:xfrm>
        </p:spPr>
        <p:txBody>
          <a:bodyPr>
            <a:normAutofit fontScale="90000"/>
          </a:bodyPr>
          <a:lstStyle/>
          <a:p>
            <a:r>
              <a:rPr lang="en-US" dirty="0"/>
              <a:t>			PRESENT SCENARIO</a:t>
            </a:r>
            <a:endParaRPr lang="en-IN" dirty="0"/>
          </a:p>
        </p:txBody>
      </p:sp>
      <p:sp>
        <p:nvSpPr>
          <p:cNvPr id="3" name="Content Placeholder 2">
            <a:extLst>
              <a:ext uri="{FF2B5EF4-FFF2-40B4-BE49-F238E27FC236}">
                <a16:creationId xmlns:a16="http://schemas.microsoft.com/office/drawing/2014/main" id="{E64C5E88-AEE3-4BD5-A15E-207F0A3D7E46}"/>
              </a:ext>
            </a:extLst>
          </p:cNvPr>
          <p:cNvSpPr>
            <a:spLocks noGrp="1"/>
          </p:cNvSpPr>
          <p:nvPr>
            <p:ph idx="1"/>
          </p:nvPr>
        </p:nvSpPr>
        <p:spPr>
          <a:xfrm>
            <a:off x="838200" y="575733"/>
            <a:ext cx="10515600" cy="5780616"/>
          </a:xfrm>
        </p:spPr>
        <p:txBody>
          <a:bodyPr>
            <a:norm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How do faculty  teach?</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course is assigned in advance.</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course description has [L-T-P-C],the syllabus and the curriculum course where the course is positioned.</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syllabus, typically, has  5 units- (in sequence?) content of each unit in phrases, Text book(s), reference book(s) – Study Material</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we collect university/previous-year question papers. </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We prepare a lesson plan (lecture wise) 5x 9 = 45 approx</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The process for assessment of students in the course is as per  guidelines – quizzes/homework/tutorial/assignments, internal tests with weightages and Semester-end-examination</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C8BFBF1-C922-4F25-BDE6-B4016AB376EF}"/>
              </a:ext>
            </a:extLst>
          </p:cNvPr>
          <p:cNvSpPr>
            <a:spLocks noGrp="1"/>
          </p:cNvSpPr>
          <p:nvPr>
            <p:ph type="sldNum" sz="quarter" idx="12"/>
          </p:nvPr>
        </p:nvSpPr>
        <p:spPr/>
        <p:txBody>
          <a:bodyPr/>
          <a:lstStyle/>
          <a:p>
            <a:fld id="{71EC9CE2-5AEF-428F-9B76-4FE97200EC74}" type="slidenum">
              <a:rPr lang="en-IN" smtClean="0"/>
              <a:t>2</a:t>
            </a:fld>
            <a:endParaRPr lang="en-IN" dirty="0"/>
          </a:p>
        </p:txBody>
      </p:sp>
      <p:sp>
        <p:nvSpPr>
          <p:cNvPr id="5" name="Rectangle 4">
            <a:extLst>
              <a:ext uri="{FF2B5EF4-FFF2-40B4-BE49-F238E27FC236}">
                <a16:creationId xmlns:a16="http://schemas.microsoft.com/office/drawing/2014/main" id="{AA7F4053-80AE-E4C5-D2C8-FABE8F4911D4}"/>
              </a:ext>
            </a:extLst>
          </p:cNvPr>
          <p:cNvSpPr/>
          <p:nvPr/>
        </p:nvSpPr>
        <p:spPr>
          <a:xfrm>
            <a:off x="838200" y="575734"/>
            <a:ext cx="10515600" cy="5780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682152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21D9-3DB4-4606-8E09-07D5F61A834B}"/>
              </a:ext>
            </a:extLst>
          </p:cNvPr>
          <p:cNvSpPr>
            <a:spLocks noGrp="1"/>
          </p:cNvSpPr>
          <p:nvPr>
            <p:ph type="title"/>
          </p:nvPr>
        </p:nvSpPr>
        <p:spPr>
          <a:xfrm>
            <a:off x="838200" y="365125"/>
            <a:ext cx="10515600" cy="549275"/>
          </a:xfrm>
        </p:spPr>
        <p:txBody>
          <a:bodyPr>
            <a:normAutofit fontScale="90000"/>
          </a:bodyPr>
          <a:lstStyle/>
          <a:p>
            <a:r>
              <a:rPr lang="en-US" dirty="0"/>
              <a:t> 		</a:t>
            </a:r>
            <a:r>
              <a:rPr lang="en-US" sz="3100" b="1" dirty="0">
                <a:latin typeface="+mn-lt"/>
              </a:rPr>
              <a:t>BLOOMS TAXONOMY AND ASSESSMENT</a:t>
            </a:r>
            <a:endParaRPr lang="en-IN" b="1" dirty="0">
              <a:latin typeface="+mn-lt"/>
            </a:endParaRPr>
          </a:p>
        </p:txBody>
      </p:sp>
      <p:sp>
        <p:nvSpPr>
          <p:cNvPr id="3" name="Content Placeholder 2">
            <a:extLst>
              <a:ext uri="{FF2B5EF4-FFF2-40B4-BE49-F238E27FC236}">
                <a16:creationId xmlns:a16="http://schemas.microsoft.com/office/drawing/2014/main" id="{FAEA353E-A374-4295-86A6-066A52268D42}"/>
              </a:ext>
            </a:extLst>
          </p:cNvPr>
          <p:cNvSpPr>
            <a:spLocks noGrp="1"/>
          </p:cNvSpPr>
          <p:nvPr>
            <p:ph idx="1"/>
          </p:nvPr>
        </p:nvSpPr>
        <p:spPr>
          <a:xfrm>
            <a:off x="838200" y="914400"/>
            <a:ext cx="10515600" cy="5262563"/>
          </a:xfrm>
        </p:spPr>
        <p:txBody>
          <a:bodyPr>
            <a:normAutofit lnSpcReduction="10000"/>
          </a:bodyPr>
          <a:lstStyle/>
          <a:p>
            <a:pPr marL="16933" marR="6773" indent="0">
              <a:lnSpc>
                <a:spcPct val="150000"/>
              </a:lnSpc>
              <a:buNone/>
            </a:pPr>
            <a:r>
              <a:rPr lang="en-US" dirty="0">
                <a:solidFill>
                  <a:srgbClr val="231F20"/>
                </a:solidFill>
                <a:latin typeface="Arial"/>
                <a:ea typeface="Arial"/>
                <a:cs typeface="Arial"/>
                <a:sym typeface="Arial"/>
              </a:rPr>
              <a:t> </a:t>
            </a:r>
            <a:r>
              <a:rPr lang="en-US" sz="2400" b="1" dirty="0">
                <a:solidFill>
                  <a:srgbClr val="231F20"/>
                </a:solidFill>
                <a:ea typeface="Arial"/>
                <a:cs typeface="Arial"/>
                <a:sym typeface="Arial"/>
              </a:rPr>
              <a:t>In Using  Bloom’s taxonomy framework in planning and designing of assessment of student  learning, following points need to be considered:</a:t>
            </a:r>
            <a:endParaRPr lang="en-US" sz="2400" b="1" dirty="0">
              <a:ea typeface="Arial"/>
              <a:cs typeface="Arial"/>
              <a:sym typeface="Arial"/>
            </a:endParaRPr>
          </a:p>
          <a:p>
            <a:pPr marL="0" marR="7620" indent="0">
              <a:lnSpc>
                <a:spcPct val="150000"/>
              </a:lnSpc>
              <a:spcBef>
                <a:spcPts val="1133"/>
              </a:spcBef>
              <a:buNone/>
            </a:pPr>
            <a:r>
              <a:rPr lang="en-US" sz="2400" b="1" dirty="0">
                <a:solidFill>
                  <a:srgbClr val="231F20"/>
                </a:solidFill>
                <a:ea typeface="Arial"/>
                <a:cs typeface="Arial"/>
                <a:sym typeface="Arial"/>
              </a:rPr>
              <a:t>1. Normally  the  first three  learning levels, namely,  </a:t>
            </a:r>
            <a:r>
              <a:rPr lang="en-US" sz="2400" b="1" i="1" u="sng" dirty="0">
                <a:solidFill>
                  <a:srgbClr val="231F20"/>
                </a:solidFill>
                <a:ea typeface="Arial"/>
                <a:cs typeface="Arial"/>
                <a:sym typeface="Arial"/>
              </a:rPr>
              <a:t>remembering,  understanding  and  applying </a:t>
            </a:r>
            <a:r>
              <a:rPr lang="en-US" sz="2400" b="1" dirty="0">
                <a:solidFill>
                  <a:srgbClr val="231F20"/>
                </a:solidFill>
                <a:ea typeface="Arial"/>
                <a:cs typeface="Arial"/>
                <a:sym typeface="Arial"/>
              </a:rPr>
              <a:t>and  to some extent the fourth level - </a:t>
            </a:r>
            <a:r>
              <a:rPr lang="en-US" sz="2400" b="1" i="1" u="sng" dirty="0">
                <a:solidFill>
                  <a:srgbClr val="231F20"/>
                </a:solidFill>
                <a:ea typeface="Arial"/>
                <a:cs typeface="Arial"/>
                <a:sym typeface="Arial"/>
              </a:rPr>
              <a:t>analyzing </a:t>
            </a:r>
            <a:r>
              <a:rPr lang="en-US" sz="2400" b="1" dirty="0">
                <a:solidFill>
                  <a:srgbClr val="231F20"/>
                </a:solidFill>
                <a:ea typeface="Arial"/>
                <a:cs typeface="Arial"/>
                <a:sym typeface="Arial"/>
              </a:rPr>
              <a:t> are   assessed in the  Continuous  Internal  Evaluation (CIE) and Semester End </a:t>
            </a:r>
            <a:r>
              <a:rPr lang="en-US" sz="2400" b="1" dirty="0">
                <a:solidFill>
                  <a:schemeClr val="tx1">
                    <a:lumMod val="95000"/>
                    <a:lumOff val="5000"/>
                  </a:schemeClr>
                </a:solidFill>
              </a:rPr>
              <a:t>Examinations (SEE), where students are given a limited amount of time. </a:t>
            </a:r>
          </a:p>
          <a:p>
            <a:pPr marL="0" marR="7620" indent="0">
              <a:lnSpc>
                <a:spcPct val="150000"/>
              </a:lnSpc>
              <a:spcBef>
                <a:spcPts val="1133"/>
              </a:spcBef>
              <a:buNone/>
            </a:pPr>
            <a:r>
              <a:rPr lang="en-US" sz="2400" b="1" dirty="0">
                <a:solidFill>
                  <a:schemeClr val="tx1">
                    <a:lumMod val="95000"/>
                    <a:lumOff val="5000"/>
                  </a:schemeClr>
                </a:solidFill>
              </a:rPr>
              <a:t>2. Higher Bloom Levels , namely, </a:t>
            </a:r>
            <a:r>
              <a:rPr lang="en-US" sz="2400" b="1" i="1" u="sng" dirty="0">
                <a:solidFill>
                  <a:schemeClr val="tx1">
                    <a:lumMod val="95000"/>
                    <a:lumOff val="5000"/>
                  </a:schemeClr>
                </a:solidFill>
              </a:rPr>
              <a:t>analysis, evaluation  and creation </a:t>
            </a:r>
            <a:r>
              <a:rPr lang="en-US" sz="2400" b="1" dirty="0">
                <a:solidFill>
                  <a:schemeClr val="tx1">
                    <a:lumMod val="95000"/>
                    <a:lumOff val="5000"/>
                  </a:schemeClr>
                </a:solidFill>
              </a:rPr>
              <a:t>can be assessed in extended course works or in a variety of student works like course  projects, mini/ minor projects, internship experience and final year projects.</a:t>
            </a:r>
            <a:endParaRPr lang="en-US" sz="2400" b="1" dirty="0">
              <a:solidFill>
                <a:schemeClr val="tx1">
                  <a:lumMod val="95000"/>
                  <a:lumOff val="5000"/>
                </a:schemeClr>
              </a:solidFill>
              <a:ea typeface="Arial"/>
              <a:cs typeface="Arial"/>
              <a:sym typeface="Arial"/>
            </a:endParaRPr>
          </a:p>
          <a:p>
            <a:endParaRPr lang="en-IN" dirty="0"/>
          </a:p>
        </p:txBody>
      </p:sp>
      <p:sp>
        <p:nvSpPr>
          <p:cNvPr id="5" name="Rectangle 4">
            <a:extLst>
              <a:ext uri="{FF2B5EF4-FFF2-40B4-BE49-F238E27FC236}">
                <a16:creationId xmlns:a16="http://schemas.microsoft.com/office/drawing/2014/main" id="{C5E66A1F-9CB5-4108-9ED1-F3AE011DA8FF}"/>
              </a:ext>
            </a:extLst>
          </p:cNvPr>
          <p:cNvSpPr/>
          <p:nvPr/>
        </p:nvSpPr>
        <p:spPr>
          <a:xfrm>
            <a:off x="622852" y="119270"/>
            <a:ext cx="11211339" cy="64803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66407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BC3D-7E5F-4CB3-A265-B504D0318C3A}"/>
              </a:ext>
            </a:extLst>
          </p:cNvPr>
          <p:cNvSpPr>
            <a:spLocks noGrp="1"/>
          </p:cNvSpPr>
          <p:nvPr>
            <p:ph type="ctrTitle"/>
          </p:nvPr>
        </p:nvSpPr>
        <p:spPr>
          <a:xfrm>
            <a:off x="1524000" y="136525"/>
            <a:ext cx="9144000" cy="466591"/>
          </a:xfrm>
        </p:spPr>
        <p:txBody>
          <a:bodyPr>
            <a:noAutofit/>
          </a:bodyPr>
          <a:lstStyle/>
          <a:p>
            <a:r>
              <a:rPr lang="en-US" sz="3200" b="1" dirty="0"/>
              <a:t>Bloom Verbs</a:t>
            </a:r>
            <a:endParaRPr lang="en-IN" sz="3200" b="1" dirty="0"/>
          </a:p>
        </p:txBody>
      </p:sp>
      <p:sp>
        <p:nvSpPr>
          <p:cNvPr id="3" name="Subtitle 2">
            <a:extLst>
              <a:ext uri="{FF2B5EF4-FFF2-40B4-BE49-F238E27FC236}">
                <a16:creationId xmlns:a16="http://schemas.microsoft.com/office/drawing/2014/main" id="{BB9B9CE8-1C9F-4531-A0EE-395028DE868E}"/>
              </a:ext>
            </a:extLst>
          </p:cNvPr>
          <p:cNvSpPr>
            <a:spLocks noGrp="1"/>
          </p:cNvSpPr>
          <p:nvPr>
            <p:ph type="subTitle" idx="1"/>
          </p:nvPr>
        </p:nvSpPr>
        <p:spPr>
          <a:xfrm>
            <a:off x="1524000" y="1417321"/>
            <a:ext cx="9144000" cy="6004559"/>
          </a:xfrm>
        </p:spPr>
        <p:txBody>
          <a:bodyPr/>
          <a:lstStyle/>
          <a:p>
            <a:endParaRPr lang="en-IN" dirty="0"/>
          </a:p>
        </p:txBody>
      </p:sp>
      <p:pic>
        <p:nvPicPr>
          <p:cNvPr id="4" name="Picture 3">
            <a:extLst>
              <a:ext uri="{FF2B5EF4-FFF2-40B4-BE49-F238E27FC236}">
                <a16:creationId xmlns:a16="http://schemas.microsoft.com/office/drawing/2014/main" id="{2911A632-7B87-451F-86D2-20A9E61C61C4}"/>
              </a:ext>
            </a:extLst>
          </p:cNvPr>
          <p:cNvPicPr/>
          <p:nvPr/>
        </p:nvPicPr>
        <p:blipFill rotWithShape="1">
          <a:blip r:embed="rId2">
            <a:extLst>
              <a:ext uri="{28A0092B-C50C-407E-A947-70E740481C1C}">
                <a14:useLocalDpi xmlns:a14="http://schemas.microsoft.com/office/drawing/2010/main" val="0"/>
              </a:ext>
            </a:extLst>
          </a:blip>
          <a:srcRect t="6835"/>
          <a:stretch/>
        </p:blipFill>
        <p:spPr bwMode="auto">
          <a:xfrm>
            <a:off x="1417320" y="603116"/>
            <a:ext cx="9144000" cy="6004560"/>
          </a:xfrm>
          <a:prstGeom prst="rect">
            <a:avLst/>
          </a:prstGeom>
          <a:noFill/>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7A2CE238-BF79-47C3-A437-8DD5F6FC526A}"/>
              </a:ext>
            </a:extLst>
          </p:cNvPr>
          <p:cNvSpPr>
            <a:spLocks noGrp="1"/>
          </p:cNvSpPr>
          <p:nvPr>
            <p:ph type="sldNum" sz="quarter" idx="12"/>
          </p:nvPr>
        </p:nvSpPr>
        <p:spPr/>
        <p:txBody>
          <a:bodyPr/>
          <a:lstStyle/>
          <a:p>
            <a:fld id="{E1456C33-0AA6-4E76-B4F5-76CC9D49CDD1}" type="slidenum">
              <a:rPr lang="en-IN" smtClean="0"/>
              <a:t>21</a:t>
            </a:fld>
            <a:endParaRPr lang="en-IN" dirty="0"/>
          </a:p>
        </p:txBody>
      </p:sp>
    </p:spTree>
    <p:extLst>
      <p:ext uri="{BB962C8B-B14F-4D97-AF65-F5344CB8AC3E}">
        <p14:creationId xmlns:p14="http://schemas.microsoft.com/office/powerpoint/2010/main" val="1739406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4" name="Google Shape;604;p6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8" name="Google Shape;608;p65"/>
          <p:cNvSpPr txBox="1"/>
          <p:nvPr/>
        </p:nvSpPr>
        <p:spPr>
          <a:xfrm>
            <a:off x="879200" y="835567"/>
            <a:ext cx="10447200" cy="2187200"/>
          </a:xfrm>
          <a:prstGeom prst="rect">
            <a:avLst/>
          </a:prstGeom>
          <a:noFill/>
          <a:ln>
            <a:noFill/>
          </a:ln>
        </p:spPr>
        <p:txBody>
          <a:bodyPr spcFirstLastPara="1" wrap="square" lIns="0" tIns="16933" rIns="0" bIns="0" anchor="t" anchorCtr="0">
            <a:noAutofit/>
          </a:bodyPr>
          <a:lstStyle/>
          <a:p>
            <a:pPr marL="16933" marR="6773" indent="609585">
              <a:lnSpc>
                <a:spcPct val="150000"/>
              </a:lnSpc>
            </a:pPr>
            <a:endParaRPr sz="1333" dirty="0">
              <a:latin typeface="Arial"/>
              <a:ea typeface="Arial"/>
              <a:cs typeface="Arial"/>
              <a:sym typeface="Arial"/>
            </a:endParaRPr>
          </a:p>
        </p:txBody>
      </p:sp>
      <p:sp>
        <p:nvSpPr>
          <p:cNvPr id="609" name="Google Shape;609;p65"/>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610" name="Google Shape;610;p65"/>
          <p:cNvSpPr/>
          <p:nvPr/>
        </p:nvSpPr>
        <p:spPr>
          <a:xfrm>
            <a:off x="1557867" y="1038578"/>
            <a:ext cx="8466665" cy="516201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000" dirty="0"/>
          </a:p>
        </p:txBody>
      </p:sp>
      <p:sp>
        <p:nvSpPr>
          <p:cNvPr id="2" name="Rectangle 1">
            <a:extLst>
              <a:ext uri="{FF2B5EF4-FFF2-40B4-BE49-F238E27FC236}">
                <a16:creationId xmlns:a16="http://schemas.microsoft.com/office/drawing/2014/main" id="{AFE8FD21-6DB3-4992-80F5-30ED378C5DFF}"/>
              </a:ext>
            </a:extLst>
          </p:cNvPr>
          <p:cNvSpPr/>
          <p:nvPr/>
        </p:nvSpPr>
        <p:spPr>
          <a:xfrm>
            <a:off x="251791" y="275610"/>
            <a:ext cx="11136535" cy="6482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9EEA-B13A-4405-B087-819E925B33C4}"/>
              </a:ext>
            </a:extLst>
          </p:cNvPr>
          <p:cNvSpPr>
            <a:spLocks noGrp="1"/>
          </p:cNvSpPr>
          <p:nvPr>
            <p:ph type="title"/>
          </p:nvPr>
        </p:nvSpPr>
        <p:spPr>
          <a:xfrm>
            <a:off x="838200" y="365125"/>
            <a:ext cx="10515600" cy="459123"/>
          </a:xfrm>
        </p:spPr>
        <p:txBody>
          <a:bodyPr>
            <a:normAutofit fontScale="90000"/>
          </a:bodyPr>
          <a:lstStyle/>
          <a:p>
            <a:r>
              <a:rPr lang="en-US" dirty="0"/>
              <a:t>		</a:t>
            </a:r>
            <a:r>
              <a:rPr lang="en-US" sz="3600" b="1" dirty="0">
                <a:latin typeface="+mn-lt"/>
              </a:rPr>
              <a:t>An Example of CO &amp; CO-PO mapping</a:t>
            </a:r>
            <a:endParaRPr lang="en-IN" b="1" dirty="0">
              <a:latin typeface="+mn-lt"/>
            </a:endParaRPr>
          </a:p>
        </p:txBody>
      </p:sp>
      <p:sp>
        <p:nvSpPr>
          <p:cNvPr id="3" name="Content Placeholder 2">
            <a:extLst>
              <a:ext uri="{FF2B5EF4-FFF2-40B4-BE49-F238E27FC236}">
                <a16:creationId xmlns:a16="http://schemas.microsoft.com/office/drawing/2014/main" id="{95F49611-DE2E-48A4-A6F3-D72A5053A66A}"/>
              </a:ext>
            </a:extLst>
          </p:cNvPr>
          <p:cNvSpPr>
            <a:spLocks noGrp="1"/>
          </p:cNvSpPr>
          <p:nvPr>
            <p:ph idx="1"/>
          </p:nvPr>
        </p:nvSpPr>
        <p:spPr>
          <a:xfrm>
            <a:off x="838200" y="914400"/>
            <a:ext cx="10515600" cy="5262563"/>
          </a:xfrm>
        </p:spPr>
        <p:txBody>
          <a:bodyPr/>
          <a:lstStyle/>
          <a:p>
            <a:pPr>
              <a:lnSpc>
                <a:spcPct val="107000"/>
              </a:lnSpc>
              <a:spcAft>
                <a:spcPts val="800"/>
              </a:spcAft>
            </a:pPr>
            <a:r>
              <a:rPr lang="en-IN" sz="2000" b="1" dirty="0">
                <a:effectLst/>
                <a:latin typeface="Calibri" panose="020F0502020204030204" pitchFamily="34" charset="0"/>
                <a:ea typeface="Calibri" panose="020F0502020204030204" pitchFamily="34" charset="0"/>
                <a:cs typeface="Calibri" panose="020F0502020204030204" pitchFamily="34" charset="0"/>
              </a:rPr>
              <a:t>Course Title: Heat &amp; Mass Transfer </a:t>
            </a:r>
          </a:p>
          <a:p>
            <a:pPr>
              <a:lnSpc>
                <a:spcPct val="107000"/>
              </a:lnSpc>
              <a:spcAft>
                <a:spcPts val="800"/>
              </a:spcAft>
            </a:pPr>
            <a:r>
              <a:rPr lang="en-IN" sz="2000" b="1" dirty="0">
                <a:latin typeface="Calibri" panose="020F0502020204030204" pitchFamily="34" charset="0"/>
                <a:ea typeface="Calibri" panose="020F0502020204030204" pitchFamily="34" charset="0"/>
                <a:cs typeface="Calibri" panose="020F0502020204030204" pitchFamily="34" charset="0"/>
              </a:rPr>
              <a:t>Course Outcomes</a:t>
            </a:r>
            <a:endParaRPr lang="en-IN" sz="2000" b="1"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1 Solve  practical engineering problems using basic concepts of heat and mass transfer.</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2 Evaluate steady and unsteady performance for insulation, fin and thermocouple. </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3 Analyze laminar and turbulent boundary layer flow on internal and external regions. </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4. Design shell and tube type heat exchangers for convective heat transfer applications.</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5 Analyze phase change heat transfer processes applied to process-heat applications</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6 Determine radiation heat transfer rates in engineering problems.</a:t>
            </a:r>
          </a:p>
          <a:p>
            <a:pPr marL="0" indent="0">
              <a:lnSpc>
                <a:spcPct val="107000"/>
              </a:lnSpc>
              <a:spcAft>
                <a:spcPts val="800"/>
              </a:spcAft>
              <a:buNone/>
            </a:pPr>
            <a:r>
              <a:rPr lang="en-IN" sz="2000" b="1" dirty="0">
                <a:effectLst/>
                <a:latin typeface="Calibri" panose="020F0502020204030204" pitchFamily="34" charset="0"/>
                <a:ea typeface="Calibri" panose="020F0502020204030204" pitchFamily="34" charset="0"/>
                <a:cs typeface="Calibri" panose="020F0502020204030204" pitchFamily="34" charset="0"/>
              </a:rPr>
              <a:t>7 Perform design calculations of thermal equipment and prepare technical report</a:t>
            </a:r>
          </a:p>
          <a:p>
            <a:endParaRPr lang="en-IN" dirty="0"/>
          </a:p>
        </p:txBody>
      </p:sp>
      <p:sp>
        <p:nvSpPr>
          <p:cNvPr id="4" name="Slide Number Placeholder 3">
            <a:extLst>
              <a:ext uri="{FF2B5EF4-FFF2-40B4-BE49-F238E27FC236}">
                <a16:creationId xmlns:a16="http://schemas.microsoft.com/office/drawing/2014/main" id="{D724CDB7-D386-4B87-A316-AA8960C37B0C}"/>
              </a:ext>
            </a:extLst>
          </p:cNvPr>
          <p:cNvSpPr>
            <a:spLocks noGrp="1"/>
          </p:cNvSpPr>
          <p:nvPr>
            <p:ph type="sldNum" sz="quarter" idx="12"/>
          </p:nvPr>
        </p:nvSpPr>
        <p:spPr/>
        <p:txBody>
          <a:bodyPr/>
          <a:lstStyle/>
          <a:p>
            <a:fld id="{71EC9CE2-5AEF-428F-9B76-4FE97200EC74}" type="slidenum">
              <a:rPr lang="en-IN" smtClean="0"/>
              <a:t>23</a:t>
            </a:fld>
            <a:endParaRPr lang="en-IN" dirty="0"/>
          </a:p>
        </p:txBody>
      </p:sp>
      <p:sp>
        <p:nvSpPr>
          <p:cNvPr id="5" name="Rectangle 4">
            <a:extLst>
              <a:ext uri="{FF2B5EF4-FFF2-40B4-BE49-F238E27FC236}">
                <a16:creationId xmlns:a16="http://schemas.microsoft.com/office/drawing/2014/main" id="{A36CFF08-CF0A-AB3C-195D-4AD925839B95}"/>
              </a:ext>
            </a:extLst>
          </p:cNvPr>
          <p:cNvSpPr/>
          <p:nvPr/>
        </p:nvSpPr>
        <p:spPr>
          <a:xfrm>
            <a:off x="731520" y="365125"/>
            <a:ext cx="10515600" cy="59912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02463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6AA9-1919-4CBC-8568-D6FA4C5002AC}"/>
              </a:ext>
            </a:extLst>
          </p:cNvPr>
          <p:cNvSpPr>
            <a:spLocks noGrp="1"/>
          </p:cNvSpPr>
          <p:nvPr>
            <p:ph type="title"/>
          </p:nvPr>
        </p:nvSpPr>
        <p:spPr>
          <a:xfrm>
            <a:off x="838200" y="365125"/>
            <a:ext cx="10515600" cy="523517"/>
          </a:xfrm>
        </p:spPr>
        <p:txBody>
          <a:bodyPr>
            <a:normAutofit fontScale="90000"/>
          </a:bodyPr>
          <a:lstStyle/>
          <a:p>
            <a:r>
              <a:rPr lang="en-US" dirty="0"/>
              <a:t>CO-PO mapping (connecting COs with POs)</a:t>
            </a:r>
            <a:endParaRPr lang="en-IN" dirty="0"/>
          </a:p>
        </p:txBody>
      </p:sp>
      <p:sp>
        <p:nvSpPr>
          <p:cNvPr id="3" name="Content Placeholder 2">
            <a:extLst>
              <a:ext uri="{FF2B5EF4-FFF2-40B4-BE49-F238E27FC236}">
                <a16:creationId xmlns:a16="http://schemas.microsoft.com/office/drawing/2014/main" id="{6083DCA0-6EB2-4E70-A2C0-27919B850943}"/>
              </a:ext>
            </a:extLst>
          </p:cNvPr>
          <p:cNvSpPr>
            <a:spLocks noGrp="1"/>
          </p:cNvSpPr>
          <p:nvPr>
            <p:ph idx="1"/>
          </p:nvPr>
        </p:nvSpPr>
        <p:spPr>
          <a:xfrm>
            <a:off x="838200" y="1205345"/>
            <a:ext cx="10515600" cy="5287530"/>
          </a:xfrm>
        </p:spPr>
        <p:txBody>
          <a:bodyPr/>
          <a:lstStyle/>
          <a:p>
            <a:r>
              <a:rPr lang="en-US" dirty="0"/>
              <a:t>The mapping is a matrix with rows as COs and columns as POs</a:t>
            </a:r>
          </a:p>
          <a:p>
            <a:pPr marL="0" indent="0">
              <a:buNone/>
            </a:pPr>
            <a:r>
              <a:rPr lang="en-US" dirty="0"/>
              <a:t>Each element/cell of the matrix has a value in {--, 1, 2, 3}</a:t>
            </a:r>
          </a:p>
          <a:p>
            <a:pPr marL="0" indent="0">
              <a:buNone/>
            </a:pPr>
            <a:r>
              <a:rPr lang="en-US" dirty="0"/>
              <a:t>The meaning associated with the values are as follows:</a:t>
            </a:r>
          </a:p>
          <a:p>
            <a:pPr marL="0" indent="0">
              <a:buNone/>
            </a:pPr>
            <a:r>
              <a:rPr lang="en-US" dirty="0"/>
              <a:t>	-- this CO (row) has nil/very small/insignificant contribution to 		the PO(column)</a:t>
            </a:r>
          </a:p>
          <a:p>
            <a:pPr marL="0" indent="0">
              <a:buNone/>
            </a:pPr>
            <a:r>
              <a:rPr lang="en-US" dirty="0"/>
              <a:t>	1  </a:t>
            </a:r>
            <a:r>
              <a:rPr lang="en-US" dirty="0">
                <a:sym typeface="Wingdings" panose="05000000000000000000" pitchFamily="2" charset="2"/>
              </a:rPr>
              <a:t> relevant and small significance 2  medium or moderate 	and 	3   strong</a:t>
            </a:r>
          </a:p>
          <a:p>
            <a:pPr marL="0" indent="0">
              <a:buNone/>
            </a:pPr>
            <a:r>
              <a:rPr lang="en-US" dirty="0">
                <a:sym typeface="Wingdings" panose="05000000000000000000" pitchFamily="2" charset="2"/>
              </a:rPr>
              <a:t>These values have to be justified in the T-L-A of the course, particularly in terms of the BLOOM Level of the questions/Problems, known as </a:t>
            </a:r>
            <a:r>
              <a:rPr lang="en-US" u="sng" dirty="0">
                <a:sym typeface="Wingdings" panose="05000000000000000000" pitchFamily="2" charset="2"/>
              </a:rPr>
              <a:t>constructive-alignment</a:t>
            </a:r>
          </a:p>
          <a:p>
            <a:pPr marL="0" indent="0">
              <a:buNone/>
            </a:pPr>
            <a:endParaRPr lang="en-US" dirty="0"/>
          </a:p>
          <a:p>
            <a:endParaRPr lang="en-IN" dirty="0"/>
          </a:p>
        </p:txBody>
      </p:sp>
      <p:sp>
        <p:nvSpPr>
          <p:cNvPr id="4" name="Slide Number Placeholder 3">
            <a:extLst>
              <a:ext uri="{FF2B5EF4-FFF2-40B4-BE49-F238E27FC236}">
                <a16:creationId xmlns:a16="http://schemas.microsoft.com/office/drawing/2014/main" id="{A807AEFA-C95F-4B25-8FFC-9EAE56FD6BAD}"/>
              </a:ext>
            </a:extLst>
          </p:cNvPr>
          <p:cNvSpPr>
            <a:spLocks noGrp="1"/>
          </p:cNvSpPr>
          <p:nvPr>
            <p:ph type="sldNum" sz="quarter" idx="12"/>
          </p:nvPr>
        </p:nvSpPr>
        <p:spPr/>
        <p:txBody>
          <a:bodyPr/>
          <a:lstStyle/>
          <a:p>
            <a:fld id="{E1456C33-0AA6-4E76-B4F5-76CC9D49CDD1}" type="slidenum">
              <a:rPr lang="en-IN" smtClean="0"/>
              <a:t>24</a:t>
            </a:fld>
            <a:endParaRPr lang="en-IN" dirty="0"/>
          </a:p>
        </p:txBody>
      </p:sp>
    </p:spTree>
    <p:extLst>
      <p:ext uri="{BB962C8B-B14F-4D97-AF65-F5344CB8AC3E}">
        <p14:creationId xmlns:p14="http://schemas.microsoft.com/office/powerpoint/2010/main" val="115703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A484-26AA-433F-8CD9-D4EBB2D8744D}"/>
              </a:ext>
            </a:extLst>
          </p:cNvPr>
          <p:cNvSpPr>
            <a:spLocks noGrp="1"/>
          </p:cNvSpPr>
          <p:nvPr>
            <p:ph type="ctrTitle"/>
          </p:nvPr>
        </p:nvSpPr>
        <p:spPr>
          <a:xfrm>
            <a:off x="1524000" y="150920"/>
            <a:ext cx="9144000" cy="532661"/>
          </a:xfrm>
        </p:spPr>
        <p:txBody>
          <a:bodyPr>
            <a:noAutofit/>
          </a:bodyPr>
          <a:lstStyle/>
          <a:p>
            <a:r>
              <a:rPr lang="en-US" sz="3200" b="1" dirty="0">
                <a:latin typeface="+mn-lt"/>
              </a:rPr>
              <a:t>Heat &amp; Mass Transfer – CO-PO mapping</a:t>
            </a:r>
            <a:endParaRPr lang="en-IN" sz="3200" b="1" dirty="0">
              <a:latin typeface="+mn-lt"/>
            </a:endParaRPr>
          </a:p>
        </p:txBody>
      </p:sp>
      <p:sp>
        <p:nvSpPr>
          <p:cNvPr id="3" name="Subtitle 2">
            <a:extLst>
              <a:ext uri="{FF2B5EF4-FFF2-40B4-BE49-F238E27FC236}">
                <a16:creationId xmlns:a16="http://schemas.microsoft.com/office/drawing/2014/main" id="{3D57D5D9-0FDA-460E-B0C8-7276953BF796}"/>
              </a:ext>
            </a:extLst>
          </p:cNvPr>
          <p:cNvSpPr>
            <a:spLocks noGrp="1"/>
          </p:cNvSpPr>
          <p:nvPr>
            <p:ph type="subTitle" idx="1"/>
          </p:nvPr>
        </p:nvSpPr>
        <p:spPr>
          <a:xfrm>
            <a:off x="1553962" y="998739"/>
            <a:ext cx="9084076" cy="5464205"/>
          </a:xfrm>
        </p:spPr>
        <p:txBody>
          <a:bodyPr>
            <a:normAutofit fontScale="92500" lnSpcReduction="10000"/>
          </a:bodyPr>
          <a:lstStyle/>
          <a:p>
            <a:pPr algn="l"/>
            <a:endParaRPr lang="en-US" dirty="0"/>
          </a:p>
          <a:p>
            <a:pPr algn="l"/>
            <a:r>
              <a:rPr lang="en-US" sz="2000" b="1" dirty="0"/>
              <a:t>CO#	PO1    PO2   PO3  PO4</a:t>
            </a:r>
            <a:endParaRPr lang="en-IN" sz="1400" b="1" dirty="0">
              <a:solidFill>
                <a:srgbClr val="C00000"/>
              </a:solidFill>
            </a:endParaRPr>
          </a:p>
          <a:p>
            <a:pPr algn="l"/>
            <a:r>
              <a:rPr lang="en-IN" sz="2000" b="1" dirty="0"/>
              <a:t>   CO1         2        2         -       -	</a:t>
            </a:r>
            <a:r>
              <a:rPr lang="en-IN" sz="1600" b="1" dirty="0"/>
              <a:t>PO</a:t>
            </a:r>
            <a:r>
              <a:rPr kumimoji="0" lang="en-US" sz="1600" b="1" i="0" u="none" strike="noStrike" kern="1200" cap="none" spc="0" normalizeH="0" baseline="0" noProof="0" dirty="0">
                <a:ln>
                  <a:noFill/>
                </a:ln>
                <a:solidFill>
                  <a:prstClr val="black"/>
                </a:solidFill>
                <a:effectLst/>
                <a:uLnTx/>
                <a:uFillTx/>
                <a:ea typeface="+mn-ea"/>
                <a:cs typeface="+mn-cs"/>
              </a:rPr>
              <a:t>1</a:t>
            </a:r>
            <a:r>
              <a:rPr kumimoji="0" lang="en-US" sz="2000" b="1" i="0" u="none" strike="noStrike" kern="1200" cap="none" spc="0" normalizeH="0" baseline="0" noProof="0" dirty="0">
                <a:ln>
                  <a:noFill/>
                </a:ln>
                <a:solidFill>
                  <a:prstClr val="black"/>
                </a:solidFill>
                <a:effectLst/>
                <a:uLnTx/>
                <a:uFillTx/>
                <a:ea typeface="+mn-ea"/>
                <a:cs typeface="+mn-cs"/>
              </a:rPr>
              <a:t>.</a:t>
            </a:r>
            <a:r>
              <a:rPr kumimoji="0" lang="en-US" sz="1400" b="1" i="0" u="none" strike="noStrike" kern="1200" cap="none" spc="0" normalizeH="0" baseline="0" noProof="0" dirty="0">
                <a:ln>
                  <a:noFill/>
                </a:ln>
                <a:solidFill>
                  <a:prstClr val="black"/>
                </a:solidFill>
                <a:effectLst/>
                <a:uLnTx/>
                <a:uFillTx/>
                <a:ea typeface="+mn-ea"/>
                <a:cs typeface="+mn-cs"/>
              </a:rPr>
              <a:t>Apply knowledge to the solution of </a:t>
            </a:r>
            <a:r>
              <a:rPr kumimoji="0" lang="en-US" sz="1400" b="1" i="0" u="none" strike="noStrike" kern="1200" cap="none" spc="0" normalizeH="0" baseline="0" noProof="0" dirty="0">
                <a:ln>
                  <a:noFill/>
                </a:ln>
                <a:solidFill>
                  <a:srgbClr val="C00000"/>
                </a:solidFill>
                <a:effectLst/>
                <a:uLnTx/>
                <a:uFillTx/>
                <a:ea typeface="+mn-ea"/>
                <a:cs typeface="+mn-cs"/>
              </a:rPr>
              <a:t>complex engineering problems.</a:t>
            </a:r>
            <a:r>
              <a:rPr lang="en-IN" sz="2000" b="1" dirty="0"/>
              <a:t>    		</a:t>
            </a:r>
            <a:endParaRPr lang="en-IN" sz="1400" b="1" dirty="0"/>
          </a:p>
          <a:p>
            <a:pPr algn="l"/>
            <a:r>
              <a:rPr lang="en-IN" sz="1400" b="1" dirty="0"/>
              <a:t>    </a:t>
            </a:r>
            <a:r>
              <a:rPr lang="en-IN" sz="2000" b="1" dirty="0"/>
              <a:t>CO2         -         3	           -       -           </a:t>
            </a:r>
            <a:r>
              <a:rPr kumimoji="0" lang="en-IN" sz="1600" b="1" i="0" u="none" strike="noStrike" kern="1200" cap="none" spc="0" normalizeH="0" baseline="0" noProof="0" dirty="0">
                <a:ln>
                  <a:noFill/>
                </a:ln>
                <a:solidFill>
                  <a:prstClr val="black"/>
                </a:solidFill>
                <a:effectLst/>
                <a:uLnTx/>
                <a:uFillTx/>
                <a:ea typeface="+mn-ea"/>
                <a:cs typeface="+mn-cs"/>
              </a:rPr>
              <a:t>   PO</a:t>
            </a:r>
            <a:r>
              <a:rPr kumimoji="0" lang="en-IN" sz="1500" b="1" i="0" u="none" strike="noStrike" kern="1200" cap="none" spc="0" normalizeH="0" baseline="0" noProof="0" dirty="0">
                <a:ln>
                  <a:noFill/>
                </a:ln>
                <a:solidFill>
                  <a:prstClr val="black"/>
                </a:solidFill>
                <a:effectLst/>
                <a:uLnTx/>
                <a:uFillTx/>
                <a:ea typeface="+mn-ea"/>
                <a:cs typeface="+mn-cs"/>
              </a:rPr>
              <a:t>2</a:t>
            </a:r>
            <a:r>
              <a:rPr kumimoji="0" lang="en-IN" sz="2000" b="1" i="0" u="none" strike="noStrike" kern="1200" cap="none" spc="0" normalizeH="0" baseline="0" noProof="0" dirty="0">
                <a:ln>
                  <a:noFill/>
                </a:ln>
                <a:solidFill>
                  <a:prstClr val="black"/>
                </a:solidFill>
                <a:effectLst/>
                <a:uLnTx/>
                <a:uFillTx/>
                <a:ea typeface="+mn-ea"/>
                <a:cs typeface="+mn-cs"/>
              </a:rPr>
              <a:t>. </a:t>
            </a:r>
            <a:r>
              <a:rPr kumimoji="0" lang="en-IN" sz="1400" b="1" i="0" u="none" strike="noStrike" kern="1200" cap="none" spc="0" normalizeH="0" baseline="0" noProof="0" dirty="0">
                <a:ln>
                  <a:noFill/>
                </a:ln>
                <a:solidFill>
                  <a:prstClr val="black"/>
                </a:solidFill>
                <a:effectLst/>
                <a:uLnTx/>
                <a:uFillTx/>
                <a:ea typeface="+mn-ea"/>
                <a:cs typeface="+mn-cs"/>
              </a:rPr>
              <a:t>Problem Analysis</a:t>
            </a:r>
          </a:p>
          <a:p>
            <a:pPr algn="l"/>
            <a:r>
              <a:rPr lang="en-IN" sz="1400" b="1" dirty="0">
                <a:solidFill>
                  <a:prstClr val="black"/>
                </a:solidFill>
              </a:rPr>
              <a:t>     </a:t>
            </a:r>
          </a:p>
          <a:p>
            <a:pPr algn="l"/>
            <a:r>
              <a:rPr lang="en-IN" sz="1400" b="1" dirty="0">
                <a:solidFill>
                  <a:prstClr val="black"/>
                </a:solidFill>
              </a:rPr>
              <a:t>    </a:t>
            </a:r>
            <a:r>
              <a:rPr lang="en-IN" sz="2000" b="1" dirty="0">
                <a:solidFill>
                  <a:prstClr val="black"/>
                </a:solidFill>
              </a:rPr>
              <a:t>CO3         -         2          2       -	 </a:t>
            </a:r>
            <a:r>
              <a:rPr lang="en-IN" sz="1700" b="1" dirty="0">
                <a:solidFill>
                  <a:prstClr val="black"/>
                </a:solidFill>
              </a:rPr>
              <a:t>PO</a:t>
            </a:r>
            <a:r>
              <a:rPr lang="en-IN" sz="1400" b="1" dirty="0">
                <a:solidFill>
                  <a:prstClr val="black"/>
                </a:solidFill>
              </a:rPr>
              <a:t>3. Design</a:t>
            </a:r>
          </a:p>
          <a:p>
            <a:pPr algn="l"/>
            <a:r>
              <a:rPr lang="en-IN" sz="1400" b="1" dirty="0">
                <a:solidFill>
                  <a:prstClr val="black"/>
                </a:solidFill>
              </a:rPr>
              <a:t>     </a:t>
            </a:r>
          </a:p>
          <a:p>
            <a:pPr algn="l"/>
            <a:r>
              <a:rPr lang="en-IN" sz="1400" b="1" dirty="0">
                <a:solidFill>
                  <a:prstClr val="black"/>
                </a:solidFill>
              </a:rPr>
              <a:t>    </a:t>
            </a:r>
            <a:r>
              <a:rPr lang="en-IN" sz="2000" b="1" dirty="0">
                <a:solidFill>
                  <a:prstClr val="black"/>
                </a:solidFill>
              </a:rPr>
              <a:t>CO4         -         3          2       -                </a:t>
            </a:r>
            <a:r>
              <a:rPr lang="en-IN" sz="1700" b="1" dirty="0">
                <a:solidFill>
                  <a:prstClr val="black"/>
                </a:solidFill>
              </a:rPr>
              <a:t>PO</a:t>
            </a:r>
            <a:r>
              <a:rPr lang="en-IN" sz="1400" b="1" dirty="0">
                <a:solidFill>
                  <a:prstClr val="black"/>
                </a:solidFill>
              </a:rPr>
              <a:t>4. Investigation</a:t>
            </a:r>
          </a:p>
          <a:p>
            <a:pPr algn="l"/>
            <a:endParaRPr lang="en-IN" sz="1400" b="1" dirty="0">
              <a:solidFill>
                <a:prstClr val="black"/>
              </a:solidFill>
            </a:endParaRPr>
          </a:p>
          <a:p>
            <a:pPr algn="l"/>
            <a:r>
              <a:rPr lang="en-IN" sz="1400" b="1" dirty="0">
                <a:solidFill>
                  <a:prstClr val="black"/>
                </a:solidFill>
              </a:rPr>
              <a:t>     </a:t>
            </a:r>
            <a:r>
              <a:rPr lang="en-IN" sz="2000" b="1" dirty="0">
                <a:solidFill>
                  <a:prstClr val="black"/>
                </a:solidFill>
              </a:rPr>
              <a:t>CO5         -         3         -        -</a:t>
            </a:r>
          </a:p>
          <a:p>
            <a:pPr algn="l"/>
            <a:r>
              <a:rPr lang="en-IN" sz="2000" b="1" dirty="0">
                <a:solidFill>
                  <a:prstClr val="black"/>
                </a:solidFill>
              </a:rPr>
              <a:t>   </a:t>
            </a:r>
          </a:p>
          <a:p>
            <a:pPr algn="l"/>
            <a:r>
              <a:rPr lang="en-IN" sz="2000" b="1" dirty="0">
                <a:solidFill>
                  <a:prstClr val="black"/>
                </a:solidFill>
              </a:rPr>
              <a:t>    CO6         -         2        -         -</a:t>
            </a:r>
          </a:p>
          <a:p>
            <a:pPr algn="l"/>
            <a:endParaRPr lang="en-IN" sz="2000" b="1" dirty="0">
              <a:solidFill>
                <a:prstClr val="black"/>
              </a:solidFill>
            </a:endParaRPr>
          </a:p>
          <a:p>
            <a:pPr algn="l"/>
            <a:r>
              <a:rPr lang="en-IN" sz="2000" b="1" dirty="0">
                <a:solidFill>
                  <a:prstClr val="black"/>
                </a:solidFill>
              </a:rPr>
              <a:t>    CO7          -        -         3        </a:t>
            </a:r>
            <a:r>
              <a:rPr lang="en-IN" sz="2000" b="1" dirty="0">
                <a:solidFill>
                  <a:prstClr val="black"/>
                </a:solidFill>
                <a:latin typeface="Calibri" panose="020F0502020204030204"/>
              </a:rPr>
              <a:t>3</a:t>
            </a:r>
          </a:p>
          <a:p>
            <a:pPr algn="l"/>
            <a:r>
              <a:rPr lang="en-IN" sz="2000" b="1" dirty="0">
                <a:solidFill>
                  <a:prstClr val="black"/>
                </a:solidFill>
                <a:latin typeface="Calibri" panose="020F0502020204030204"/>
              </a:rPr>
              <a:t>     </a:t>
            </a:r>
            <a:endParaRPr lang="en-IN" sz="1400" b="1" dirty="0"/>
          </a:p>
        </p:txBody>
      </p:sp>
      <p:cxnSp>
        <p:nvCxnSpPr>
          <p:cNvPr id="5" name="Straight Connector 4">
            <a:extLst>
              <a:ext uri="{FF2B5EF4-FFF2-40B4-BE49-F238E27FC236}">
                <a16:creationId xmlns:a16="http://schemas.microsoft.com/office/drawing/2014/main" id="{33027FBF-1DFE-4884-9006-945D3ACE9B44}"/>
              </a:ext>
            </a:extLst>
          </p:cNvPr>
          <p:cNvCxnSpPr>
            <a:cxnSpLocks/>
          </p:cNvCxnSpPr>
          <p:nvPr/>
        </p:nvCxnSpPr>
        <p:spPr>
          <a:xfrm>
            <a:off x="1583924" y="1056443"/>
            <a:ext cx="33786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748824B-98A1-4D47-9CFF-6D57119E477A}"/>
              </a:ext>
            </a:extLst>
          </p:cNvPr>
          <p:cNvCxnSpPr>
            <a:cxnSpLocks/>
          </p:cNvCxnSpPr>
          <p:nvPr/>
        </p:nvCxnSpPr>
        <p:spPr>
          <a:xfrm>
            <a:off x="1583924" y="1069759"/>
            <a:ext cx="0" cy="4967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3948B5-578E-4EE2-82CE-B298F8F987A1}"/>
              </a:ext>
            </a:extLst>
          </p:cNvPr>
          <p:cNvCxnSpPr>
            <a:cxnSpLocks/>
          </p:cNvCxnSpPr>
          <p:nvPr/>
        </p:nvCxnSpPr>
        <p:spPr>
          <a:xfrm>
            <a:off x="4976862" y="1069759"/>
            <a:ext cx="15717" cy="4931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B1026A-F8E4-4DDE-88A9-57C5495BC069}"/>
              </a:ext>
            </a:extLst>
          </p:cNvPr>
          <p:cNvCxnSpPr>
            <a:cxnSpLocks/>
          </p:cNvCxnSpPr>
          <p:nvPr/>
        </p:nvCxnSpPr>
        <p:spPr>
          <a:xfrm>
            <a:off x="1616290" y="6001304"/>
            <a:ext cx="3369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7802F8F-A920-4B8E-B6BB-9F720950ECDE}"/>
              </a:ext>
            </a:extLst>
          </p:cNvPr>
          <p:cNvCxnSpPr>
            <a:cxnSpLocks/>
          </p:cNvCxnSpPr>
          <p:nvPr/>
        </p:nvCxnSpPr>
        <p:spPr>
          <a:xfrm>
            <a:off x="1583924" y="2175029"/>
            <a:ext cx="343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532939-7733-4EDD-AC8B-08FE6991A1E5}"/>
              </a:ext>
            </a:extLst>
          </p:cNvPr>
          <p:cNvCxnSpPr>
            <a:cxnSpLocks/>
          </p:cNvCxnSpPr>
          <p:nvPr/>
        </p:nvCxnSpPr>
        <p:spPr>
          <a:xfrm>
            <a:off x="1583924" y="2778711"/>
            <a:ext cx="3434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0BDFF1-C04C-47AA-991C-E8DB2318B9B3}"/>
              </a:ext>
            </a:extLst>
          </p:cNvPr>
          <p:cNvCxnSpPr/>
          <p:nvPr/>
        </p:nvCxnSpPr>
        <p:spPr>
          <a:xfrm>
            <a:off x="1583924" y="3429000"/>
            <a:ext cx="3449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23D1B05-0549-4F6E-AC58-260C0EC14F72}"/>
              </a:ext>
            </a:extLst>
          </p:cNvPr>
          <p:cNvCxnSpPr/>
          <p:nvPr/>
        </p:nvCxnSpPr>
        <p:spPr>
          <a:xfrm>
            <a:off x="1494316" y="4110361"/>
            <a:ext cx="3490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27437B-1B5D-4691-9F2E-A31365B3BD5F}"/>
              </a:ext>
            </a:extLst>
          </p:cNvPr>
          <p:cNvCxnSpPr>
            <a:cxnSpLocks/>
          </p:cNvCxnSpPr>
          <p:nvPr/>
        </p:nvCxnSpPr>
        <p:spPr>
          <a:xfrm>
            <a:off x="1624613" y="4740676"/>
            <a:ext cx="3409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B5CCAD-A91F-4C80-8D01-1841EDBFF269}"/>
              </a:ext>
            </a:extLst>
          </p:cNvPr>
          <p:cNvCxnSpPr/>
          <p:nvPr/>
        </p:nvCxnSpPr>
        <p:spPr>
          <a:xfrm>
            <a:off x="1540827" y="5406501"/>
            <a:ext cx="3490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E1C044-8D73-4CC4-BB12-98F6A1F7BD2C}"/>
              </a:ext>
            </a:extLst>
          </p:cNvPr>
          <p:cNvCxnSpPr/>
          <p:nvPr/>
        </p:nvCxnSpPr>
        <p:spPr>
          <a:xfrm>
            <a:off x="1583924" y="1669002"/>
            <a:ext cx="33698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8D42A9-62CE-488E-AE37-10DDBEDDF63B}"/>
              </a:ext>
            </a:extLst>
          </p:cNvPr>
          <p:cNvCxnSpPr/>
          <p:nvPr/>
        </p:nvCxnSpPr>
        <p:spPr>
          <a:xfrm>
            <a:off x="2370338" y="1056443"/>
            <a:ext cx="0" cy="4962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BA269BF-3746-4DE5-8DB6-91BAA8D8A7AB}"/>
              </a:ext>
            </a:extLst>
          </p:cNvPr>
          <p:cNvCxnSpPr/>
          <p:nvPr/>
        </p:nvCxnSpPr>
        <p:spPr>
          <a:xfrm>
            <a:off x="3036163" y="1056443"/>
            <a:ext cx="0" cy="4980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A9E87F-C308-4176-B792-1990FB4CE1C4}"/>
              </a:ext>
            </a:extLst>
          </p:cNvPr>
          <p:cNvCxnSpPr>
            <a:cxnSpLocks/>
          </p:cNvCxnSpPr>
          <p:nvPr/>
        </p:nvCxnSpPr>
        <p:spPr>
          <a:xfrm>
            <a:off x="3657600" y="1056443"/>
            <a:ext cx="0" cy="4927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9019B22-C1E4-4A3F-9904-7ED37A61A42E}"/>
              </a:ext>
            </a:extLst>
          </p:cNvPr>
          <p:cNvCxnSpPr/>
          <p:nvPr/>
        </p:nvCxnSpPr>
        <p:spPr>
          <a:xfrm>
            <a:off x="4225771" y="1056443"/>
            <a:ext cx="0" cy="4962617"/>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D43CCF3-4F8D-48D6-8DD2-7228BD4D3FAC}"/>
              </a:ext>
            </a:extLst>
          </p:cNvPr>
          <p:cNvSpPr>
            <a:spLocks noGrp="1"/>
          </p:cNvSpPr>
          <p:nvPr>
            <p:ph type="sldNum" sz="quarter" idx="12"/>
          </p:nvPr>
        </p:nvSpPr>
        <p:spPr/>
        <p:txBody>
          <a:bodyPr/>
          <a:lstStyle/>
          <a:p>
            <a:fld id="{E1456C33-0AA6-4E76-B4F5-76CC9D49CDD1}" type="slidenum">
              <a:rPr lang="en-IN" smtClean="0"/>
              <a:t>25</a:t>
            </a:fld>
            <a:endParaRPr lang="en-IN" dirty="0"/>
          </a:p>
        </p:txBody>
      </p:sp>
    </p:spTree>
    <p:extLst>
      <p:ext uri="{BB962C8B-B14F-4D97-AF65-F5344CB8AC3E}">
        <p14:creationId xmlns:p14="http://schemas.microsoft.com/office/powerpoint/2010/main" val="452765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35520852"/>
              </p:ext>
            </p:extLst>
          </p:nvPr>
        </p:nvGraphicFramePr>
        <p:xfrm>
          <a:off x="677334" y="403741"/>
          <a:ext cx="13545318" cy="5353592"/>
        </p:xfrm>
        <a:graphic>
          <a:graphicData uri="http://schemas.openxmlformats.org/drawingml/2006/table">
            <a:tbl>
              <a:tblPr firstRow="1">
                <a:tableStyleId>{5C22544A-7EE6-4342-B048-85BDC9FD1C3A}</a:tableStyleId>
              </a:tblPr>
              <a:tblGrid>
                <a:gridCol w="1085563">
                  <a:extLst>
                    <a:ext uri="{9D8B030D-6E8A-4147-A177-3AD203B41FA5}">
                      <a16:colId xmlns:a16="http://schemas.microsoft.com/office/drawing/2014/main" val="20000"/>
                    </a:ext>
                  </a:extLst>
                </a:gridCol>
                <a:gridCol w="592618">
                  <a:extLst>
                    <a:ext uri="{9D8B030D-6E8A-4147-A177-3AD203B41FA5}">
                      <a16:colId xmlns:a16="http://schemas.microsoft.com/office/drawing/2014/main" val="20001"/>
                    </a:ext>
                  </a:extLst>
                </a:gridCol>
                <a:gridCol w="295975">
                  <a:extLst>
                    <a:ext uri="{9D8B030D-6E8A-4147-A177-3AD203B41FA5}">
                      <a16:colId xmlns:a16="http://schemas.microsoft.com/office/drawing/2014/main" val="20002"/>
                    </a:ext>
                  </a:extLst>
                </a:gridCol>
                <a:gridCol w="272023">
                  <a:extLst>
                    <a:ext uri="{9D8B030D-6E8A-4147-A177-3AD203B41FA5}">
                      <a16:colId xmlns:a16="http://schemas.microsoft.com/office/drawing/2014/main" val="1963075880"/>
                    </a:ext>
                  </a:extLst>
                </a:gridCol>
                <a:gridCol w="631510">
                  <a:extLst>
                    <a:ext uri="{9D8B030D-6E8A-4147-A177-3AD203B41FA5}">
                      <a16:colId xmlns:a16="http://schemas.microsoft.com/office/drawing/2014/main" val="20003"/>
                    </a:ext>
                  </a:extLst>
                </a:gridCol>
                <a:gridCol w="158312">
                  <a:extLst>
                    <a:ext uri="{9D8B030D-6E8A-4147-A177-3AD203B41FA5}">
                      <a16:colId xmlns:a16="http://schemas.microsoft.com/office/drawing/2014/main" val="20004"/>
                    </a:ext>
                  </a:extLst>
                </a:gridCol>
                <a:gridCol w="783325">
                  <a:extLst>
                    <a:ext uri="{9D8B030D-6E8A-4147-A177-3AD203B41FA5}">
                      <a16:colId xmlns:a16="http://schemas.microsoft.com/office/drawing/2014/main" val="20005"/>
                    </a:ext>
                  </a:extLst>
                </a:gridCol>
                <a:gridCol w="939690">
                  <a:extLst>
                    <a:ext uri="{9D8B030D-6E8A-4147-A177-3AD203B41FA5}">
                      <a16:colId xmlns:a16="http://schemas.microsoft.com/office/drawing/2014/main" val="20006"/>
                    </a:ext>
                  </a:extLst>
                </a:gridCol>
                <a:gridCol w="397958">
                  <a:extLst>
                    <a:ext uri="{9D8B030D-6E8A-4147-A177-3AD203B41FA5}">
                      <a16:colId xmlns:a16="http://schemas.microsoft.com/office/drawing/2014/main" val="3849112896"/>
                    </a:ext>
                  </a:extLst>
                </a:gridCol>
                <a:gridCol w="753117">
                  <a:extLst>
                    <a:ext uri="{9D8B030D-6E8A-4147-A177-3AD203B41FA5}">
                      <a16:colId xmlns:a16="http://schemas.microsoft.com/office/drawing/2014/main" val="1255647929"/>
                    </a:ext>
                  </a:extLst>
                </a:gridCol>
                <a:gridCol w="770475">
                  <a:extLst>
                    <a:ext uri="{9D8B030D-6E8A-4147-A177-3AD203B41FA5}">
                      <a16:colId xmlns:a16="http://schemas.microsoft.com/office/drawing/2014/main" val="1711196735"/>
                    </a:ext>
                  </a:extLst>
                </a:gridCol>
                <a:gridCol w="2434739">
                  <a:extLst>
                    <a:ext uri="{9D8B030D-6E8A-4147-A177-3AD203B41FA5}">
                      <a16:colId xmlns:a16="http://schemas.microsoft.com/office/drawing/2014/main" val="3942986371"/>
                    </a:ext>
                  </a:extLst>
                </a:gridCol>
                <a:gridCol w="228358">
                  <a:extLst>
                    <a:ext uri="{9D8B030D-6E8A-4147-A177-3AD203B41FA5}">
                      <a16:colId xmlns:a16="http://schemas.microsoft.com/office/drawing/2014/main" val="3893141934"/>
                    </a:ext>
                  </a:extLst>
                </a:gridCol>
                <a:gridCol w="451814">
                  <a:extLst>
                    <a:ext uri="{9D8B030D-6E8A-4147-A177-3AD203B41FA5}">
                      <a16:colId xmlns:a16="http://schemas.microsoft.com/office/drawing/2014/main" val="20008"/>
                    </a:ext>
                  </a:extLst>
                </a:gridCol>
                <a:gridCol w="141759">
                  <a:extLst>
                    <a:ext uri="{9D8B030D-6E8A-4147-A177-3AD203B41FA5}">
                      <a16:colId xmlns:a16="http://schemas.microsoft.com/office/drawing/2014/main" val="20009"/>
                    </a:ext>
                  </a:extLst>
                </a:gridCol>
                <a:gridCol w="335636">
                  <a:extLst>
                    <a:ext uri="{9D8B030D-6E8A-4147-A177-3AD203B41FA5}">
                      <a16:colId xmlns:a16="http://schemas.microsoft.com/office/drawing/2014/main" val="2607387170"/>
                    </a:ext>
                  </a:extLst>
                </a:gridCol>
                <a:gridCol w="251727">
                  <a:extLst>
                    <a:ext uri="{9D8B030D-6E8A-4147-A177-3AD203B41FA5}">
                      <a16:colId xmlns:a16="http://schemas.microsoft.com/office/drawing/2014/main" val="20010"/>
                    </a:ext>
                  </a:extLst>
                </a:gridCol>
                <a:gridCol w="774540">
                  <a:extLst>
                    <a:ext uri="{9D8B030D-6E8A-4147-A177-3AD203B41FA5}">
                      <a16:colId xmlns:a16="http://schemas.microsoft.com/office/drawing/2014/main" val="1913243630"/>
                    </a:ext>
                  </a:extLst>
                </a:gridCol>
                <a:gridCol w="748727">
                  <a:extLst>
                    <a:ext uri="{9D8B030D-6E8A-4147-A177-3AD203B41FA5}">
                      <a16:colId xmlns:a16="http://schemas.microsoft.com/office/drawing/2014/main" val="20011"/>
                    </a:ext>
                  </a:extLst>
                </a:gridCol>
                <a:gridCol w="154914">
                  <a:extLst>
                    <a:ext uri="{9D8B030D-6E8A-4147-A177-3AD203B41FA5}">
                      <a16:colId xmlns:a16="http://schemas.microsoft.com/office/drawing/2014/main" val="20012"/>
                    </a:ext>
                  </a:extLst>
                </a:gridCol>
                <a:gridCol w="671272">
                  <a:extLst>
                    <a:ext uri="{9D8B030D-6E8A-4147-A177-3AD203B41FA5}">
                      <a16:colId xmlns:a16="http://schemas.microsoft.com/office/drawing/2014/main" val="20013"/>
                    </a:ext>
                  </a:extLst>
                </a:gridCol>
                <a:gridCol w="671266">
                  <a:extLst>
                    <a:ext uri="{9D8B030D-6E8A-4147-A177-3AD203B41FA5}">
                      <a16:colId xmlns:a16="http://schemas.microsoft.com/office/drawing/2014/main" val="20014"/>
                    </a:ext>
                  </a:extLst>
                </a:gridCol>
              </a:tblGrid>
              <a:tr h="496395">
                <a:tc>
                  <a:txBody>
                    <a:bodyPr/>
                    <a:lstStyle/>
                    <a:p>
                      <a:endParaRPr lang="en-US" sz="1200" b="0" dirty="0">
                        <a:solidFill>
                          <a:schemeClr val="tx1">
                            <a:lumMod val="95000"/>
                            <a:lumOff val="5000"/>
                          </a:schemeClr>
                        </a:solidFill>
                        <a:latin typeface="+mn-lt"/>
                      </a:endParaRPr>
                    </a:p>
                  </a:txBody>
                  <a:tcPr>
                    <a:noFill/>
                  </a:tcPr>
                </a:tc>
                <a:tc>
                  <a:txBody>
                    <a:bodyPr/>
                    <a:lstStyle/>
                    <a:p>
                      <a:r>
                        <a:rPr lang="en-US" sz="1200" b="1" dirty="0">
                          <a:solidFill>
                            <a:schemeClr val="tx1">
                              <a:lumMod val="95000"/>
                              <a:lumOff val="5000"/>
                            </a:schemeClr>
                          </a:solidFill>
                          <a:latin typeface="+mn-lt"/>
                        </a:rPr>
                        <a:t>  PO1</a:t>
                      </a:r>
                    </a:p>
                  </a:txBody>
                  <a:tcPr>
                    <a:noFill/>
                  </a:tcPr>
                </a:tc>
                <a:tc gridSpan="2">
                  <a:txBody>
                    <a:bodyPr/>
                    <a:lstStyle/>
                    <a:p>
                      <a:endParaRPr lang="en-US" sz="1200" b="1" dirty="0">
                        <a:solidFill>
                          <a:schemeClr val="tx1">
                            <a:lumMod val="95000"/>
                            <a:lumOff val="5000"/>
                          </a:schemeClr>
                        </a:solidFill>
                        <a:latin typeface="+mn-lt"/>
                      </a:endParaRPr>
                    </a:p>
                  </a:txBody>
                  <a:tcPr>
                    <a:noFill/>
                  </a:tcPr>
                </a:tc>
                <a:tc hMerge="1">
                  <a:txBody>
                    <a:bodyPr/>
                    <a:lstStyle/>
                    <a:p>
                      <a:endParaRPr lang="en-US" sz="1200" dirty="0">
                        <a:solidFill>
                          <a:schemeClr val="tx1">
                            <a:lumMod val="95000"/>
                            <a:lumOff val="5000"/>
                          </a:schemeClr>
                        </a:solidFill>
                      </a:endParaRPr>
                    </a:p>
                  </a:txBody>
                  <a:tcPr>
                    <a:noFill/>
                  </a:tcPr>
                </a:tc>
                <a:tc gridSpan="2">
                  <a:txBody>
                    <a:bodyPr/>
                    <a:lstStyle/>
                    <a:p>
                      <a:r>
                        <a:rPr lang="en-US" sz="1200" b="1" dirty="0">
                          <a:solidFill>
                            <a:schemeClr val="tx1">
                              <a:lumMod val="95000"/>
                              <a:lumOff val="5000"/>
                            </a:schemeClr>
                          </a:solidFill>
                          <a:latin typeface="+mn-lt"/>
                        </a:rPr>
                        <a:t>PO2</a:t>
                      </a:r>
                    </a:p>
                  </a:txBody>
                  <a:tcPr>
                    <a:noFill/>
                  </a:tcPr>
                </a:tc>
                <a:tc hMerge="1">
                  <a:txBody>
                    <a:bodyPr/>
                    <a:lstStyle/>
                    <a:p>
                      <a:endParaRPr lang="en-US"/>
                    </a:p>
                  </a:txBody>
                  <a:tcPr/>
                </a:tc>
                <a:tc>
                  <a:txBody>
                    <a:bodyPr/>
                    <a:lstStyle/>
                    <a:p>
                      <a:r>
                        <a:rPr lang="en-US" sz="1200" b="1" dirty="0">
                          <a:solidFill>
                            <a:schemeClr val="tx1">
                              <a:lumMod val="95000"/>
                              <a:lumOff val="5000"/>
                            </a:schemeClr>
                          </a:solidFill>
                          <a:latin typeface="+mn-lt"/>
                        </a:rPr>
                        <a:t>PO3</a:t>
                      </a:r>
                    </a:p>
                  </a:txBody>
                  <a:tcPr>
                    <a:noFill/>
                  </a:tcPr>
                </a:tc>
                <a:tc gridSpan="4">
                  <a:txBody>
                    <a:bodyPr/>
                    <a:lstStyle/>
                    <a:p>
                      <a:r>
                        <a:rPr lang="en-US" sz="1200" b="1" dirty="0">
                          <a:solidFill>
                            <a:schemeClr val="tx1">
                              <a:lumMod val="95000"/>
                              <a:lumOff val="5000"/>
                            </a:schemeClr>
                          </a:solidFill>
                          <a:latin typeface="+mn-lt"/>
                        </a:rPr>
                        <a:t>     PO4                               PO5</a:t>
                      </a:r>
                    </a:p>
                  </a:txBody>
                  <a:tcPr>
                    <a:noFill/>
                  </a:tcPr>
                </a:tc>
                <a:tc hMerge="1">
                  <a:txBody>
                    <a:bodyPr/>
                    <a:lstStyle/>
                    <a:p>
                      <a:endParaRPr lang="en-US" sz="1200" dirty="0">
                        <a:solidFill>
                          <a:schemeClr val="tx1">
                            <a:lumMod val="95000"/>
                            <a:lumOff val="5000"/>
                          </a:schemeClr>
                        </a:solidFill>
                      </a:endParaRPr>
                    </a:p>
                  </a:txBody>
                  <a:tcPr>
                    <a:noFill/>
                  </a:tcPr>
                </a:tc>
                <a:tc hMerge="1">
                  <a:txBody>
                    <a:bodyPr/>
                    <a:lstStyle/>
                    <a:p>
                      <a:endParaRPr lang="en-IN"/>
                    </a:p>
                  </a:txBody>
                  <a:tcPr/>
                </a:tc>
                <a:tc hMerge="1">
                  <a:txBody>
                    <a:bodyPr/>
                    <a:lstStyle/>
                    <a:p>
                      <a:endParaRPr lang="en-US" sz="1200" dirty="0">
                        <a:solidFill>
                          <a:schemeClr val="tx1">
                            <a:lumMod val="95000"/>
                            <a:lumOff val="5000"/>
                          </a:schemeClr>
                        </a:solidFill>
                      </a:endParaRPr>
                    </a:p>
                  </a:txBody>
                  <a:tcPr>
                    <a:noFill/>
                  </a:tcPr>
                </a:tc>
                <a:tc gridSpan="2">
                  <a:txBody>
                    <a:bodyPr/>
                    <a:lstStyle/>
                    <a:p>
                      <a:endParaRPr lang="en-IN" dirty="0"/>
                    </a:p>
                  </a:txBody>
                  <a:tcPr>
                    <a:noFill/>
                  </a:tcPr>
                </a:tc>
                <a:tc hMerge="1">
                  <a:txBody>
                    <a:bodyPr/>
                    <a:lstStyle/>
                    <a:p>
                      <a:endParaRPr lang="en-US" sz="1200" dirty="0">
                        <a:solidFill>
                          <a:schemeClr val="tx1">
                            <a:lumMod val="95000"/>
                            <a:lumOff val="5000"/>
                          </a:schemeClr>
                        </a:solidFill>
                      </a:endParaRPr>
                    </a:p>
                  </a:txBody>
                  <a:tcPr>
                    <a:noFill/>
                  </a:tcPr>
                </a:tc>
                <a:tc gridSpan="2">
                  <a:txBody>
                    <a:bodyPr/>
                    <a:lstStyle/>
                    <a:p>
                      <a:r>
                        <a:rPr lang="en-US" sz="1200" dirty="0">
                          <a:solidFill>
                            <a:schemeClr val="tx1">
                              <a:lumMod val="95000"/>
                              <a:lumOff val="5000"/>
                            </a:schemeClr>
                          </a:solidFill>
                        </a:rPr>
                        <a:t>                                                </a:t>
                      </a:r>
                    </a:p>
                  </a:txBody>
                  <a:tcPr>
                    <a:noFill/>
                  </a:tcPr>
                </a:tc>
                <a:tc hMerge="1">
                  <a:txBody>
                    <a:bodyPr/>
                    <a:lstStyle/>
                    <a:p>
                      <a:r>
                        <a:rPr lang="en-US" sz="1200" dirty="0"/>
                        <a:t>PO8</a:t>
                      </a:r>
                    </a:p>
                  </a:txBody>
                  <a:tcPr/>
                </a:tc>
                <a:tc gridSpan="2">
                  <a:txBody>
                    <a:bodyPr/>
                    <a:lstStyle/>
                    <a:p>
                      <a:endParaRPr lang="en-IN" dirty="0">
                        <a:solidFill>
                          <a:schemeClr val="tx1">
                            <a:lumMod val="95000"/>
                            <a:lumOff val="5000"/>
                          </a:schemeClr>
                        </a:solidFill>
                      </a:endParaRPr>
                    </a:p>
                  </a:txBody>
                  <a:tcPr>
                    <a:noFill/>
                  </a:tcPr>
                </a:tc>
                <a:tc hMerge="1">
                  <a:txBody>
                    <a:bodyPr/>
                    <a:lstStyle/>
                    <a:p>
                      <a:r>
                        <a:rPr lang="en-US" sz="1200" dirty="0"/>
                        <a:t>PO9</a:t>
                      </a:r>
                    </a:p>
                  </a:txBody>
                  <a:tcPr/>
                </a:tc>
                <a:tc>
                  <a:txBody>
                    <a:bodyPr/>
                    <a:lstStyle/>
                    <a:p>
                      <a:endParaRPr lang="en-US" sz="1200" dirty="0">
                        <a:solidFill>
                          <a:schemeClr val="tx1">
                            <a:lumMod val="95000"/>
                            <a:lumOff val="5000"/>
                          </a:schemeClr>
                        </a:solidFill>
                      </a:endParaRPr>
                    </a:p>
                  </a:txBody>
                  <a:tcPr>
                    <a:noFill/>
                  </a:tcPr>
                </a:tc>
                <a:tc gridSpan="2">
                  <a:txBody>
                    <a:bodyPr/>
                    <a:lstStyle/>
                    <a:p>
                      <a:endParaRPr lang="en-US" sz="1200" dirty="0">
                        <a:solidFill>
                          <a:schemeClr val="tx1">
                            <a:lumMod val="95000"/>
                            <a:lumOff val="5000"/>
                          </a:schemeClr>
                        </a:solidFill>
                      </a:endParaRPr>
                    </a:p>
                  </a:txBody>
                  <a:tcPr>
                    <a:noFill/>
                  </a:tcPr>
                </a:tc>
                <a:tc hMerge="1">
                  <a:txBody>
                    <a:bodyPr/>
                    <a:lstStyle/>
                    <a:p>
                      <a:endParaRPr lang="en-US" sz="1200" dirty="0"/>
                    </a:p>
                  </a:txBody>
                  <a:tcPr/>
                </a:tc>
                <a:tc>
                  <a:txBody>
                    <a:bodyPr/>
                    <a:lstStyle/>
                    <a:p>
                      <a:endParaRPr lang="en-US" sz="1200" dirty="0">
                        <a:solidFill>
                          <a:schemeClr val="tx1">
                            <a:lumMod val="95000"/>
                            <a:lumOff val="5000"/>
                          </a:schemeClr>
                        </a:solidFill>
                      </a:endParaRPr>
                    </a:p>
                  </a:txBody>
                  <a:tcPr>
                    <a:noFill/>
                  </a:tcPr>
                </a:tc>
                <a:tc>
                  <a:txBody>
                    <a:bodyPr/>
                    <a:lstStyle/>
                    <a:p>
                      <a:endParaRPr lang="en-US" sz="1200" dirty="0">
                        <a:solidFill>
                          <a:schemeClr val="tx1">
                            <a:lumMod val="95000"/>
                            <a:lumOff val="5000"/>
                          </a:schemeClr>
                        </a:solidFill>
                      </a:endParaRPr>
                    </a:p>
                  </a:txBody>
                  <a:tcPr>
                    <a:noFill/>
                  </a:tcPr>
                </a:tc>
                <a:extLst>
                  <a:ext uri="{0D108BD9-81ED-4DB2-BD59-A6C34878D82A}">
                    <a16:rowId xmlns:a16="http://schemas.microsoft.com/office/drawing/2014/main" val="10000"/>
                  </a:ext>
                </a:extLst>
              </a:tr>
              <a:tr h="750040">
                <a:tc>
                  <a:txBody>
                    <a:bodyPr/>
                    <a:lstStyle/>
                    <a:p>
                      <a:r>
                        <a:rPr lang="en-US" sz="1100" b="1" dirty="0">
                          <a:latin typeface="+mn-lt"/>
                          <a:cs typeface="Calibri Light" panose="020F0302020204030204" pitchFamily="34" charset="0"/>
                        </a:rPr>
                        <a:t>CO1</a:t>
                      </a:r>
                      <a:r>
                        <a:rPr lang="en-US" sz="1100" b="1" baseline="0" dirty="0">
                          <a:latin typeface="+mn-lt"/>
                          <a:cs typeface="Calibri Light" panose="020F0302020204030204" pitchFamily="34" charset="0"/>
                        </a:rPr>
                        <a:t> :</a:t>
                      </a:r>
                      <a:endParaRPr lang="en-US" sz="1100" b="1" dirty="0">
                        <a:latin typeface="+mn-lt"/>
                        <a:cs typeface="Calibri Light" panose="020F0302020204030204" pitchFamily="34" charset="0"/>
                      </a:endParaRPr>
                    </a:p>
                  </a:txBody>
                  <a:tcPr>
                    <a:noFill/>
                  </a:tcPr>
                </a:tc>
                <a:tc gridSpan="20">
                  <a:txBody>
                    <a:bodyPr/>
                    <a:lstStyle/>
                    <a:p>
                      <a:r>
                        <a:rPr lang="en-US" sz="1100" b="1" baseline="0" dirty="0">
                          <a:latin typeface="+mn-lt"/>
                          <a:cs typeface="Calibri Light" panose="020F0302020204030204" pitchFamily="34" charset="0"/>
                        </a:rPr>
                        <a:t>Apply concepts of List ADT in linear and non-linear data structures</a:t>
                      </a:r>
                      <a:endParaRPr lang="en-US" sz="1100" b="1" dirty="0">
                        <a:latin typeface="+mn-lt"/>
                        <a:cs typeface="Calibri Light" panose="020F0302020204030204" pitchFamily="34" charset="0"/>
                      </a:endParaRPr>
                    </a:p>
                  </a:txBody>
                  <a:tcPr>
                    <a:noFill/>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tc>
                <a:tc hMerge="1">
                  <a:txBody>
                    <a:bodyPr/>
                    <a:lstStyle/>
                    <a:p>
                      <a:endParaRPr lang="en-US" dirty="0"/>
                    </a:p>
                  </a:txBody>
                  <a:tcPr/>
                </a:tc>
                <a:tc hMerge="1">
                  <a:txBody>
                    <a:bodyPr/>
                    <a:lstStyle/>
                    <a:p>
                      <a:endParaRPr lang="en-IN"/>
                    </a:p>
                  </a:txBody>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a:txBody>
                    <a:bodyPr/>
                    <a:lstStyle/>
                    <a:p>
                      <a:endParaRPr lang="en-US" dirty="0"/>
                    </a:p>
                  </a:txBody>
                  <a:tcPr>
                    <a:noFill/>
                  </a:tcPr>
                </a:tc>
                <a:extLst>
                  <a:ext uri="{0D108BD9-81ED-4DB2-BD59-A6C34878D82A}">
                    <a16:rowId xmlns:a16="http://schemas.microsoft.com/office/drawing/2014/main" val="10001"/>
                  </a:ext>
                </a:extLst>
              </a:tr>
              <a:tr h="1693182">
                <a:tc>
                  <a:txBody>
                    <a:bodyPr/>
                    <a:lstStyle/>
                    <a:p>
                      <a:r>
                        <a:rPr lang="en-US" sz="1100" b="1" dirty="0">
                          <a:latin typeface="+mn-lt"/>
                          <a:cs typeface="Calibri Light" panose="020F0302020204030204" pitchFamily="34" charset="0"/>
                        </a:rPr>
                        <a:t>Mapping &amp; Justification</a:t>
                      </a:r>
                    </a:p>
                  </a:txBody>
                  <a:tcPr>
                    <a:noFill/>
                  </a:tcPr>
                </a:tc>
                <a:tc gridSpan="2">
                  <a:txBody>
                    <a:bodyPr/>
                    <a:lstStyle/>
                    <a:p>
                      <a:r>
                        <a:rPr lang="en-US" sz="1100" b="1" dirty="0">
                          <a:latin typeface="+mn-lt"/>
                          <a:cs typeface="Calibri Light" panose="020F0302020204030204" pitchFamily="34" charset="0"/>
                        </a:rPr>
                        <a:t>   2</a:t>
                      </a:r>
                    </a:p>
                    <a:p>
                      <a:r>
                        <a:rPr lang="en-US" sz="1100" b="1" dirty="0">
                          <a:latin typeface="+mn-lt"/>
                          <a:cs typeface="Calibri Light" panose="020F0302020204030204" pitchFamily="34" charset="0"/>
                        </a:rPr>
                        <a:t>Basic</a:t>
                      </a:r>
                      <a:r>
                        <a:rPr lang="en-US" sz="1100" b="1" baseline="0" dirty="0">
                          <a:latin typeface="+mn-lt"/>
                          <a:cs typeface="Calibri Light" panose="020F0302020204030204" pitchFamily="34" charset="0"/>
                        </a:rPr>
                        <a:t> concepts of Data structures  introduced</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2</a:t>
                      </a:r>
                    </a:p>
                    <a:p>
                      <a:r>
                        <a:rPr lang="en-US" sz="1100" b="1" dirty="0">
                          <a:latin typeface="Calibri Light" panose="020F0302020204030204" pitchFamily="34" charset="0"/>
                          <a:cs typeface="Calibri Light" panose="020F0302020204030204" pitchFamily="34" charset="0"/>
                        </a:rPr>
                        <a:t>Various problem</a:t>
                      </a:r>
                      <a:r>
                        <a:rPr lang="en-US" sz="1100" b="1" baseline="0" dirty="0">
                          <a:latin typeface="Calibri Light" panose="020F0302020204030204" pitchFamily="34" charset="0"/>
                          <a:cs typeface="Calibri Light" panose="020F0302020204030204" pitchFamily="34" charset="0"/>
                        </a:rPr>
                        <a:t> domains for which Lists can be used will be discussed</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2</a:t>
                      </a:r>
                    </a:p>
                    <a:p>
                      <a:r>
                        <a:rPr lang="en-US" sz="1100" b="1" dirty="0">
                          <a:latin typeface="+mn-lt"/>
                          <a:cs typeface="Calibri Light" panose="020F0302020204030204" pitchFamily="34" charset="0"/>
                        </a:rPr>
                        <a:t>Problem</a:t>
                      </a:r>
                      <a:r>
                        <a:rPr lang="en-US" sz="1100" b="1" baseline="0" dirty="0">
                          <a:latin typeface="+mn-lt"/>
                          <a:cs typeface="Calibri Light" panose="020F0302020204030204" pitchFamily="34" charset="0"/>
                        </a:rPr>
                        <a:t>s</a:t>
                      </a:r>
                    </a:p>
                    <a:p>
                      <a:r>
                        <a:rPr lang="en-US" sz="1100" b="1" baseline="0" dirty="0">
                          <a:latin typeface="+mn-lt"/>
                          <a:cs typeface="Calibri Light" panose="020F0302020204030204" pitchFamily="34" charset="0"/>
                        </a:rPr>
                        <a:t>where Lists are used will be discussed</a:t>
                      </a:r>
                      <a:endParaRPr lang="en-IN" b="1" dirty="0">
                        <a:latin typeface="+mn-lt"/>
                      </a:endParaRPr>
                    </a:p>
                  </a:txBody>
                  <a:tcPr>
                    <a:noFill/>
                  </a:tcPr>
                </a:tc>
                <a:tc hMerge="1">
                  <a:txBody>
                    <a:bodyPr/>
                    <a:lstStyle/>
                    <a:p>
                      <a:endParaRPr lang="en-US" sz="1200" dirty="0"/>
                    </a:p>
                  </a:txBody>
                  <a:tcPr/>
                </a:tc>
                <a:tc gridSpan="2">
                  <a:txBody>
                    <a:bodyPr/>
                    <a:lstStyle/>
                    <a:p>
                      <a:r>
                        <a:rPr lang="en-US" sz="1100" b="1" dirty="0">
                          <a:latin typeface="+mn-lt"/>
                          <a:cs typeface="Calibri Light" panose="020F0302020204030204" pitchFamily="34" charset="0"/>
                        </a:rPr>
                        <a:t>3</a:t>
                      </a:r>
                    </a:p>
                    <a:p>
                      <a:r>
                        <a:rPr lang="en-US" sz="1100" b="1" dirty="0">
                          <a:latin typeface="+mn-lt"/>
                          <a:cs typeface="Calibri Light" panose="020F0302020204030204" pitchFamily="34" charset="0"/>
                        </a:rPr>
                        <a:t>solutions using</a:t>
                      </a:r>
                      <a:r>
                        <a:rPr lang="en-US" sz="1100" b="1" baseline="0" dirty="0">
                          <a:latin typeface="+mn-lt"/>
                          <a:cs typeface="Calibri Light" panose="020F0302020204030204" pitchFamily="34" charset="0"/>
                        </a:rPr>
                        <a:t> List ADT - implement and analyse</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1</a:t>
                      </a:r>
                    </a:p>
                    <a:p>
                      <a:r>
                        <a:rPr lang="en-US" sz="1100" b="1" dirty="0">
                          <a:latin typeface="Calibri Light" panose="020F0302020204030204" pitchFamily="34" charset="0"/>
                          <a:cs typeface="Calibri Light" panose="020F0302020204030204" pitchFamily="34" charset="0"/>
                        </a:rPr>
                        <a:t>Usage of</a:t>
                      </a:r>
                      <a:r>
                        <a:rPr lang="en-US" sz="1100" b="1" baseline="0" dirty="0">
                          <a:latin typeface="Calibri Light" panose="020F0302020204030204" pitchFamily="34" charset="0"/>
                          <a:cs typeface="Calibri Light" panose="020F0302020204030204" pitchFamily="34" charset="0"/>
                        </a:rPr>
                        <a:t> List ADT in various domains will be evaluated </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1</a:t>
                      </a:r>
                    </a:p>
                    <a:p>
                      <a:r>
                        <a:rPr lang="en-US" sz="1100" b="1" dirty="0">
                          <a:latin typeface="+mn-lt"/>
                          <a:cs typeface="Calibri Light" panose="020F0302020204030204" pitchFamily="34" charset="0"/>
                        </a:rPr>
                        <a:t>Use of</a:t>
                      </a:r>
                      <a:r>
                        <a:rPr lang="en-US" sz="1100" b="1" baseline="0" dirty="0">
                          <a:latin typeface="+mn-lt"/>
                          <a:cs typeface="Calibri Light" panose="020F0302020204030204" pitchFamily="34" charset="0"/>
                        </a:rPr>
                        <a:t> List ADT in various requirements will be evaluated </a:t>
                      </a:r>
                      <a:endParaRPr lang="en-US" sz="1100" b="1" dirty="0">
                        <a:latin typeface="+mn-lt"/>
                        <a:cs typeface="Calibri Light" panose="020F0302020204030204" pitchFamily="34" charset="0"/>
                      </a:endParaRPr>
                    </a:p>
                  </a:txBody>
                  <a:tcPr>
                    <a:noFill/>
                  </a:tcPr>
                </a:tc>
                <a:tc hMerge="1">
                  <a:txBody>
                    <a:bodyPr/>
                    <a:lstStyle/>
                    <a:p>
                      <a:endParaRPr lang="en-IN"/>
                    </a:p>
                  </a:txBody>
                  <a:tcPr/>
                </a:tc>
                <a:tc gridSpan="3">
                  <a:txBody>
                    <a:bodyPr/>
                    <a:lstStyle/>
                    <a:p>
                      <a:r>
                        <a:rPr lang="en-US" sz="1100" b="1" dirty="0">
                          <a:latin typeface="Calibri" panose="020F0502020204030204" pitchFamily="34" charset="0"/>
                          <a:ea typeface="Calibri" panose="020F0502020204030204" pitchFamily="34" charset="0"/>
                          <a:cs typeface="Calibri" panose="020F0502020204030204" pitchFamily="34" charset="0"/>
                        </a:rPr>
                        <a:t>          2</a:t>
                      </a:r>
                    </a:p>
                    <a:p>
                      <a:r>
                        <a:rPr lang="en-US" sz="1100" b="1" dirty="0">
                          <a:latin typeface="Calibri" panose="020F0502020204030204" pitchFamily="34" charset="0"/>
                          <a:ea typeface="Calibri" panose="020F0502020204030204" pitchFamily="34" charset="0"/>
                          <a:cs typeface="Calibri" panose="020F0502020204030204" pitchFamily="34" charset="0"/>
                        </a:rPr>
                        <a:t>Programs  to </a:t>
                      </a:r>
                    </a:p>
                    <a:p>
                      <a:r>
                        <a:rPr lang="en-US" sz="1100" b="1" dirty="0">
                          <a:latin typeface="Calibri" panose="020F0502020204030204" pitchFamily="34" charset="0"/>
                          <a:ea typeface="Calibri" panose="020F0502020204030204" pitchFamily="34" charset="0"/>
                          <a:cs typeface="Calibri" panose="020F0502020204030204" pitchFamily="34" charset="0"/>
                        </a:rPr>
                        <a:t>implement solutions </a:t>
                      </a:r>
                    </a:p>
                    <a:p>
                      <a:r>
                        <a:rPr lang="en-US" sz="1100" b="1" dirty="0">
                          <a:latin typeface="Calibri" panose="020F0502020204030204" pitchFamily="34" charset="0"/>
                          <a:ea typeface="Calibri" panose="020F0502020204030204" pitchFamily="34" charset="0"/>
                          <a:cs typeface="Calibri" panose="020F0502020204030204" pitchFamily="34" charset="0"/>
                        </a:rPr>
                        <a:t>will be taught </a:t>
                      </a:r>
                      <a:endParaRPr lang="en-IN" b="1" dirty="0">
                        <a:latin typeface="Calibri" panose="020F0502020204030204" pitchFamily="34" charset="0"/>
                        <a:ea typeface="Calibri" panose="020F0502020204030204" pitchFamily="34" charset="0"/>
                        <a:cs typeface="Calibri" panose="020F0502020204030204" pitchFamily="34" charset="0"/>
                      </a:endParaRPr>
                    </a:p>
                  </a:txBody>
                  <a:tcPr>
                    <a:noFill/>
                  </a:tcPr>
                </a:tc>
                <a:tc hMerge="1">
                  <a:txBody>
                    <a:bodyPr/>
                    <a:lstStyle/>
                    <a:p>
                      <a:endParaRPr lang="en-IN"/>
                    </a:p>
                  </a:txBody>
                  <a:tcPr/>
                </a:tc>
                <a:tc hMerge="1">
                  <a:txBody>
                    <a:bodyPr/>
                    <a:lstStyle/>
                    <a:p>
                      <a:endParaRPr lang="en-IN" dirty="0"/>
                    </a:p>
                  </a:txBody>
                  <a:tcPr>
                    <a:noFill/>
                  </a:tcPr>
                </a:tc>
                <a:tc>
                  <a:txBody>
                    <a:bodyPr/>
                    <a:lstStyle/>
                    <a:p>
                      <a:endParaRPr lang="en-US" sz="1100" b="1" kern="1200" dirty="0">
                        <a:solidFill>
                          <a:schemeClr val="dk1"/>
                        </a:solidFill>
                        <a:latin typeface="Calibri Light" panose="020F0302020204030204" pitchFamily="34" charset="0"/>
                        <a:ea typeface="+mn-ea"/>
                        <a:cs typeface="Calibri Light" panose="020F0302020204030204" pitchFamily="34" charset="0"/>
                      </a:endParaRPr>
                    </a:p>
                    <a:p>
                      <a:endParaRPr lang="en-US" sz="1100" b="1" kern="1200" dirty="0">
                        <a:solidFill>
                          <a:schemeClr val="dk1"/>
                        </a:solidFill>
                        <a:latin typeface="Calibri Light" panose="020F0302020204030204" pitchFamily="34" charset="0"/>
                        <a:ea typeface="+mn-ea"/>
                        <a:cs typeface="Calibri Light" panose="020F0302020204030204" pitchFamily="34" charset="0"/>
                      </a:endParaRPr>
                    </a:p>
                  </a:txBody>
                  <a:tcPr>
                    <a:noFill/>
                  </a:tcPr>
                </a:tc>
                <a:tc>
                  <a:txBody>
                    <a:bodyPr/>
                    <a:lstStyle/>
                    <a:p>
                      <a:endParaRPr lang="en-US" sz="1600" b="1" dirty="0">
                        <a:latin typeface="Calibri Light" panose="020F0302020204030204" pitchFamily="34" charset="0"/>
                        <a:cs typeface="Calibri Light" panose="020F0302020204030204" pitchFamily="34" charset="0"/>
                      </a:endParaRPr>
                    </a:p>
                  </a:txBody>
                  <a:tcPr>
                    <a:noFill/>
                  </a:tcPr>
                </a:tc>
                <a:tc gridSpan="2">
                  <a:txBody>
                    <a:bodyPr/>
                    <a:lstStyle/>
                    <a:p>
                      <a:endParaRPr lang="en-US" sz="1600" b="1" dirty="0">
                        <a:latin typeface="Calibri Light" panose="020F0302020204030204" pitchFamily="34" charset="0"/>
                        <a:cs typeface="Calibri Light" panose="020F0302020204030204" pitchFamily="34" charset="0"/>
                      </a:endParaRPr>
                    </a:p>
                  </a:txBody>
                  <a:tcPr>
                    <a:noFill/>
                  </a:tcPr>
                </a:tc>
                <a:tc hMerge="1">
                  <a:txBody>
                    <a:bodyPr/>
                    <a:lstStyle/>
                    <a:p>
                      <a:endParaRPr lang="en-US"/>
                    </a:p>
                  </a:txBody>
                  <a:tcPr/>
                </a:tc>
                <a:tc gridSpan="2">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hMerge="1">
                  <a:txBody>
                    <a:bodyPr/>
                    <a:lstStyle/>
                    <a:p>
                      <a:endParaRPr lang="en-US" sz="1200" kern="1200" baseline="0" dirty="0">
                        <a:solidFill>
                          <a:schemeClr val="dk1"/>
                        </a:solidFill>
                        <a:latin typeface="+mn-lt"/>
                        <a:ea typeface="+mn-ea"/>
                        <a:cs typeface="+mn-cs"/>
                      </a:endParaRPr>
                    </a:p>
                  </a:txBody>
                  <a:tcPr/>
                </a:tc>
                <a:tc gridSpan="2">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hMerge="1">
                  <a:txBody>
                    <a:bodyPr/>
                    <a:lstStyle/>
                    <a:p>
                      <a:endParaRPr lang="en-US" dirty="0"/>
                    </a:p>
                  </a:txBody>
                  <a:tcPr/>
                </a:tc>
                <a:tc>
                  <a:txBody>
                    <a:bodyPr/>
                    <a:lstStyle/>
                    <a:p>
                      <a:endParaRPr lang="en-US" sz="1600" b="1" dirty="0">
                        <a:latin typeface="Calibri Light" panose="020F0302020204030204" pitchFamily="34" charset="0"/>
                        <a:cs typeface="Calibri Light" panose="020F0302020204030204" pitchFamily="34" charset="0"/>
                      </a:endParaRPr>
                    </a:p>
                  </a:txBody>
                  <a:tcPr>
                    <a:noFill/>
                  </a:tcPr>
                </a:tc>
                <a:tc>
                  <a:txBody>
                    <a:bodyPr/>
                    <a:lstStyle/>
                    <a:p>
                      <a:endParaRPr lang="en-US" dirty="0"/>
                    </a:p>
                  </a:txBody>
                  <a:tcPr>
                    <a:noFill/>
                  </a:tcPr>
                </a:tc>
                <a:extLst>
                  <a:ext uri="{0D108BD9-81ED-4DB2-BD59-A6C34878D82A}">
                    <a16:rowId xmlns:a16="http://schemas.microsoft.com/office/drawing/2014/main" val="10002"/>
                  </a:ext>
                </a:extLst>
              </a:tr>
              <a:tr h="496395">
                <a:tc>
                  <a:txBody>
                    <a:bodyPr/>
                    <a:lstStyle/>
                    <a:p>
                      <a:r>
                        <a:rPr lang="en-US" sz="1100" b="1" dirty="0">
                          <a:latin typeface="+mn-lt"/>
                          <a:cs typeface="Calibri Light" panose="020F0302020204030204" pitchFamily="34" charset="0"/>
                        </a:rPr>
                        <a:t>CO2:</a:t>
                      </a:r>
                    </a:p>
                  </a:txBody>
                  <a:tcPr>
                    <a:noFill/>
                  </a:tcPr>
                </a:tc>
                <a:tc gridSpan="20">
                  <a:txBody>
                    <a:bodyPr/>
                    <a:lstStyle/>
                    <a:p>
                      <a:r>
                        <a:rPr lang="en-US" sz="1100" b="1" kern="1200" baseline="0" dirty="0">
                          <a:solidFill>
                            <a:schemeClr val="dk1"/>
                          </a:solidFill>
                          <a:latin typeface="+mn-lt"/>
                          <a:ea typeface="+mn-ea"/>
                          <a:cs typeface="Calibri Light" panose="020F0302020204030204" pitchFamily="34" charset="0"/>
                        </a:rPr>
                        <a:t>Implement stacks and queues in applications</a:t>
                      </a:r>
                    </a:p>
                  </a:txBody>
                  <a:tcPr>
                    <a:noFill/>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tc>
                <a:tc hMerge="1">
                  <a:txBody>
                    <a:bodyPr/>
                    <a:lstStyle/>
                    <a:p>
                      <a:endParaRPr lang="en-US" dirty="0"/>
                    </a:p>
                  </a:txBody>
                  <a:tcPr/>
                </a:tc>
                <a:tc hMerge="1">
                  <a:txBody>
                    <a:bodyPr/>
                    <a:lstStyle/>
                    <a:p>
                      <a:endParaRPr lang="en-IN"/>
                    </a:p>
                  </a:txBody>
                  <a:tcPr/>
                </a:tc>
                <a:tc hMerge="1">
                  <a:txBody>
                    <a:bodyPr/>
                    <a:lstStyle/>
                    <a:p>
                      <a:endParaRPr lang="en-US"/>
                    </a:p>
                  </a:txBody>
                  <a:tcPr/>
                </a:tc>
                <a:tc hMerge="1">
                  <a:txBody>
                    <a:bodyPr/>
                    <a:lstStyle/>
                    <a:p>
                      <a:endParaRPr lang="en-IN"/>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a:txBody>
                    <a:bodyPr/>
                    <a:lstStyle/>
                    <a:p>
                      <a:endParaRPr lang="en-US" b="1" dirty="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val="10003"/>
                  </a:ext>
                </a:extLst>
              </a:tr>
              <a:tr h="1917580">
                <a:tc>
                  <a:txBody>
                    <a:bodyPr/>
                    <a:lstStyle/>
                    <a:p>
                      <a:endParaRPr lang="en-US" sz="1100" b="0" dirty="0">
                        <a:latin typeface="+mn-lt"/>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1</a:t>
                      </a:r>
                    </a:p>
                    <a:p>
                      <a:r>
                        <a:rPr lang="en-US" sz="1100" b="1" dirty="0">
                          <a:latin typeface="+mn-lt"/>
                          <a:cs typeface="Calibri Light" panose="020F0302020204030204" pitchFamily="34" charset="0"/>
                        </a:rPr>
                        <a:t>Fundamentals</a:t>
                      </a:r>
                      <a:r>
                        <a:rPr lang="en-US" sz="1100" b="1" baseline="0" dirty="0">
                          <a:latin typeface="+mn-lt"/>
                          <a:cs typeface="Calibri Light" panose="020F0302020204030204" pitchFamily="34" charset="0"/>
                        </a:rPr>
                        <a:t> of stacks and queues will be discussed</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2</a:t>
                      </a:r>
                    </a:p>
                    <a:p>
                      <a:r>
                        <a:rPr lang="en-US" sz="1100" b="1" dirty="0">
                          <a:latin typeface="Calibri Light" panose="020F0302020204030204" pitchFamily="34" charset="0"/>
                          <a:cs typeface="Calibri Light" panose="020F0302020204030204" pitchFamily="34" charset="0"/>
                        </a:rPr>
                        <a:t>Problem analysis</a:t>
                      </a:r>
                      <a:r>
                        <a:rPr lang="en-US" sz="1100" b="1" baseline="0" dirty="0">
                          <a:latin typeface="Calibri Light" panose="020F0302020204030204" pitchFamily="34" charset="0"/>
                          <a:cs typeface="Calibri Light" panose="020F0302020204030204" pitchFamily="34" charset="0"/>
                        </a:rPr>
                        <a:t> to use stacks and queues </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2</a:t>
                      </a:r>
                    </a:p>
                    <a:p>
                      <a:r>
                        <a:rPr lang="en-US" sz="1100" b="1" dirty="0">
                          <a:latin typeface="+mn-lt"/>
                          <a:cs typeface="Calibri Light" panose="020F0302020204030204" pitchFamily="34" charset="0"/>
                        </a:rPr>
                        <a:t>Problem analysis</a:t>
                      </a:r>
                      <a:r>
                        <a:rPr lang="en-US" sz="1100" b="1" baseline="0" dirty="0">
                          <a:latin typeface="+mn-lt"/>
                          <a:cs typeface="Calibri Light" panose="020F0302020204030204" pitchFamily="34" charset="0"/>
                        </a:rPr>
                        <a:t> to use stacks and queues </a:t>
                      </a:r>
                      <a:endParaRPr lang="en-US" sz="1100" b="1" dirty="0">
                        <a:latin typeface="+mn-lt"/>
                        <a:cs typeface="Calibri Light" panose="020F0302020204030204" pitchFamily="34" charset="0"/>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    3</a:t>
                      </a:r>
                    </a:p>
                    <a:p>
                      <a:r>
                        <a:rPr lang="en-US" sz="1100" b="1" dirty="0">
                          <a:latin typeface="Calibri Light" panose="020F0302020204030204" pitchFamily="34" charset="0"/>
                          <a:cs typeface="Calibri Light" panose="020F0302020204030204" pitchFamily="34" charset="0"/>
                        </a:rPr>
                        <a:t>Implementation of solutions u</a:t>
                      </a:r>
                      <a:r>
                        <a:rPr lang="en-US" sz="1100" b="1" baseline="0" dirty="0">
                          <a:latin typeface="Calibri Light" panose="020F0302020204030204" pitchFamily="34" charset="0"/>
                          <a:cs typeface="Calibri Light" panose="020F0302020204030204" pitchFamily="34" charset="0"/>
                        </a:rPr>
                        <a:t>sing stacks and queues for various problems</a:t>
                      </a:r>
                      <a:endParaRPr lang="en-US" sz="1100" b="1" dirty="0">
                        <a:latin typeface="Calibri Light" panose="020F0302020204030204" pitchFamily="34" charset="0"/>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3</a:t>
                      </a:r>
                    </a:p>
                    <a:p>
                      <a:r>
                        <a:rPr lang="en-US" sz="1100" b="1" dirty="0">
                          <a:latin typeface="+mn-lt"/>
                          <a:cs typeface="Calibri Light" panose="020F0302020204030204" pitchFamily="34" charset="0"/>
                        </a:rPr>
                        <a:t>Implementation of solutions u</a:t>
                      </a:r>
                      <a:r>
                        <a:rPr lang="en-US" sz="1100" b="1" baseline="0" dirty="0">
                          <a:latin typeface="+mn-lt"/>
                          <a:cs typeface="Calibri Light" panose="020F0302020204030204" pitchFamily="34" charset="0"/>
                        </a:rPr>
                        <a:t>sing stacks and queues for various problems</a:t>
                      </a:r>
                      <a:endParaRPr lang="en-US" b="1" dirty="0">
                        <a:latin typeface="+mn-lt"/>
                      </a:endParaRPr>
                    </a:p>
                  </a:txBody>
                  <a:tcPr>
                    <a:noFill/>
                  </a:tcPr>
                </a:tc>
                <a:tc hMerge="1">
                  <a:txBody>
                    <a:bodyPr/>
                    <a:lstStyle/>
                    <a:p>
                      <a:r>
                        <a:rPr lang="en-US" sz="1100" b="1" dirty="0">
                          <a:latin typeface="Calibri Light" panose="020F0302020204030204" pitchFamily="34" charset="0"/>
                          <a:cs typeface="Calibri Light" panose="020F0302020204030204" pitchFamily="34" charset="0"/>
                        </a:rPr>
                        <a:t>       1</a:t>
                      </a:r>
                    </a:p>
                    <a:p>
                      <a:r>
                        <a:rPr lang="en-US" sz="1100" b="1" dirty="0">
                          <a:latin typeface="Calibri Light" panose="020F0302020204030204" pitchFamily="34" charset="0"/>
                          <a:cs typeface="Calibri Light" panose="020F0302020204030204" pitchFamily="34" charset="0"/>
                        </a:rPr>
                        <a:t>Applications of Stacks and queues</a:t>
                      </a:r>
                      <a:r>
                        <a:rPr lang="en-US" sz="1100" b="1" baseline="0" dirty="0">
                          <a:latin typeface="Calibri Light" panose="020F0302020204030204" pitchFamily="34" charset="0"/>
                          <a:cs typeface="Calibri Light" panose="020F0302020204030204" pitchFamily="34" charset="0"/>
                        </a:rPr>
                        <a:t> will be evaluated</a:t>
                      </a:r>
                      <a:endParaRPr lang="en-US" sz="1100" b="1" dirty="0">
                        <a:latin typeface="Calibri Light" panose="020F0302020204030204" pitchFamily="34" charset="0"/>
                        <a:cs typeface="Calibri Light" panose="020F0302020204030204" pitchFamily="34" charset="0"/>
                      </a:endParaRPr>
                    </a:p>
                    <a:p>
                      <a:endParaRPr lang="en-US" sz="1100" b="1" dirty="0">
                        <a:latin typeface="Calibri Light" panose="020F0302020204030204" pitchFamily="34" charset="0"/>
                        <a:cs typeface="Calibri Light" panose="020F0302020204030204" pitchFamily="34" charset="0"/>
                      </a:endParaRPr>
                    </a:p>
                  </a:txBody>
                  <a:tcPr>
                    <a:noFill/>
                  </a:tcPr>
                </a:tc>
                <a:tc>
                  <a:txBody>
                    <a:bodyPr/>
                    <a:lstStyle/>
                    <a:p>
                      <a:r>
                        <a:rPr lang="en-US" sz="1100" b="1" dirty="0">
                          <a:latin typeface="+mn-lt"/>
                          <a:cs typeface="Calibri Light" panose="020F0302020204030204" pitchFamily="34" charset="0"/>
                        </a:rPr>
                        <a:t>       1</a:t>
                      </a:r>
                    </a:p>
                    <a:p>
                      <a:r>
                        <a:rPr lang="en-US" sz="1100" b="1" dirty="0">
                          <a:latin typeface="+mn-lt"/>
                          <a:cs typeface="Calibri Light" panose="020F0302020204030204" pitchFamily="34" charset="0"/>
                        </a:rPr>
                        <a:t>Applications of Stacks and queues</a:t>
                      </a:r>
                      <a:r>
                        <a:rPr lang="en-US" sz="1100" b="1" baseline="0" dirty="0">
                          <a:latin typeface="+mn-lt"/>
                          <a:cs typeface="Calibri Light" panose="020F0302020204030204" pitchFamily="34" charset="0"/>
                        </a:rPr>
                        <a:t>  evaluated</a:t>
                      </a:r>
                      <a:endParaRPr lang="en-US" sz="1100" b="1" dirty="0">
                        <a:latin typeface="+mn-lt"/>
                        <a:cs typeface="Calibri Light" panose="020F0302020204030204" pitchFamily="34" charset="0"/>
                      </a:endParaRPr>
                    </a:p>
                  </a:txBody>
                  <a:tcPr>
                    <a:noFill/>
                  </a:tcPr>
                </a:tc>
                <a:tc gridSpan="2">
                  <a:txBody>
                    <a:bodyPr/>
                    <a:lstStyle/>
                    <a:p>
                      <a:r>
                        <a:rPr lang="en-US" sz="1100" b="1" dirty="0">
                          <a:latin typeface="+mn-lt"/>
                          <a:cs typeface="Calibri Light" panose="020F0302020204030204" pitchFamily="34" charset="0"/>
                        </a:rPr>
                        <a:t>       2</a:t>
                      </a:r>
                    </a:p>
                    <a:p>
                      <a:r>
                        <a:rPr lang="en-US" sz="1100" b="1" dirty="0">
                          <a:latin typeface="+mn-lt"/>
                          <a:cs typeface="Calibri Light" panose="020F0302020204030204" pitchFamily="34" charset="0"/>
                        </a:rPr>
                        <a:t>Programming implementations of solutions </a:t>
                      </a:r>
                      <a:endParaRPr lang="en-IN" b="1" dirty="0">
                        <a:latin typeface="+mn-lt"/>
                      </a:endParaRPr>
                    </a:p>
                  </a:txBody>
                  <a:tcPr>
                    <a:noFill/>
                  </a:tcPr>
                </a:tc>
                <a:tc hMerge="1">
                  <a:txBody>
                    <a:bodyPr/>
                    <a:lstStyle/>
                    <a:p>
                      <a:endParaRPr lang="en-IN" dirty="0"/>
                    </a:p>
                  </a:txBody>
                  <a:tcPr>
                    <a:noFill/>
                  </a:tcPr>
                </a:tc>
                <a:tc gridSpan="3">
                  <a:txBody>
                    <a:bodyPr/>
                    <a:lstStyle/>
                    <a:p>
                      <a:endParaRPr lang="en-IN" dirty="0"/>
                    </a:p>
                  </a:txBody>
                  <a:tcPr>
                    <a:noFill/>
                  </a:tcPr>
                </a:tc>
                <a:tc hMerge="1">
                  <a:txBody>
                    <a:bodyPr/>
                    <a:lstStyle/>
                    <a:p>
                      <a:endParaRPr lang="en-IN"/>
                    </a:p>
                  </a:txBody>
                  <a:tcPr/>
                </a:tc>
                <a:tc hMerge="1">
                  <a:txBody>
                    <a:bodyPr/>
                    <a:lstStyle/>
                    <a:p>
                      <a:endParaRPr lang="en-US" sz="1600" b="1" dirty="0">
                        <a:latin typeface="Calibri Light" panose="020F0302020204030204" pitchFamily="34" charset="0"/>
                        <a:cs typeface="Calibri Light" panose="020F0302020204030204" pitchFamily="34" charset="0"/>
                      </a:endParaRPr>
                    </a:p>
                  </a:txBody>
                  <a:tcPr>
                    <a:noFill/>
                  </a:tcPr>
                </a:tc>
                <a:tc>
                  <a:txBody>
                    <a:bodyPr/>
                    <a:lstStyle/>
                    <a:p>
                      <a:endParaRPr lang="en-US" sz="1600" b="1" dirty="0">
                        <a:latin typeface="Calibri Light" panose="020F0302020204030204" pitchFamily="34" charset="0"/>
                        <a:cs typeface="Calibri Light" panose="020F0302020204030204" pitchFamily="34" charset="0"/>
                      </a:endParaRPr>
                    </a:p>
                  </a:txBody>
                  <a:tcPr>
                    <a:noFill/>
                  </a:tcPr>
                </a:tc>
                <a:tc gridSpan="2">
                  <a:txBody>
                    <a:bodyPr/>
                    <a:lstStyle/>
                    <a:p>
                      <a:endParaRPr lang="en-US" sz="1600" b="1" dirty="0">
                        <a:latin typeface="Calibri Light" panose="020F0302020204030204" pitchFamily="34" charset="0"/>
                        <a:cs typeface="Calibri Light" panose="020F0302020204030204" pitchFamily="34" charset="0"/>
                      </a:endParaRPr>
                    </a:p>
                  </a:txBody>
                  <a:tcPr>
                    <a:noFill/>
                  </a:tcPr>
                </a:tc>
                <a:tc hMerge="1">
                  <a:txBody>
                    <a:bodyPr/>
                    <a:lstStyle/>
                    <a:p>
                      <a:endParaRPr lang="en-US"/>
                    </a:p>
                  </a:txBody>
                  <a:tcPr/>
                </a:tc>
                <a:tc gridSpan="2">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hMerge="1">
                  <a:txBody>
                    <a:bodyPr/>
                    <a:lstStyle/>
                    <a:p>
                      <a:endParaRPr lang="en-US" sz="1200" kern="1200" baseline="0" dirty="0">
                        <a:solidFill>
                          <a:schemeClr val="dk1"/>
                        </a:solidFill>
                        <a:latin typeface="+mn-lt"/>
                        <a:ea typeface="+mn-ea"/>
                        <a:cs typeface="+mn-cs"/>
                      </a:endParaRPr>
                    </a:p>
                  </a:txBody>
                  <a:tcPr/>
                </a:tc>
                <a:tc>
                  <a:txBody>
                    <a:bodyPr/>
                    <a:lstStyle/>
                    <a:p>
                      <a:endParaRPr lang="en-US" sz="1100" b="1" kern="1200" baseline="0" dirty="0">
                        <a:solidFill>
                          <a:schemeClr val="dk1"/>
                        </a:solidFill>
                        <a:latin typeface="Calibri Light" panose="020F0302020204030204" pitchFamily="34" charset="0"/>
                        <a:ea typeface="+mn-ea"/>
                        <a:cs typeface="Calibri Light" panose="020F0302020204030204" pitchFamily="34" charset="0"/>
                      </a:endParaRPr>
                    </a:p>
                  </a:txBody>
                  <a:tcPr>
                    <a:noFill/>
                  </a:tcPr>
                </a:tc>
                <a:tc gridSpan="2">
                  <a:txBody>
                    <a:bodyPr/>
                    <a:lstStyle/>
                    <a:p>
                      <a:endParaRPr lang="en-US" sz="1600" b="1" dirty="0">
                        <a:latin typeface="Calibri Light" panose="020F0302020204030204" pitchFamily="34" charset="0"/>
                        <a:cs typeface="Calibri Light" panose="020F0302020204030204" pitchFamily="34" charset="0"/>
                      </a:endParaRPr>
                    </a:p>
                  </a:txBody>
                  <a:tcPr>
                    <a:noFill/>
                  </a:tcPr>
                </a:tc>
                <a:tc hMerge="1">
                  <a:txBody>
                    <a:bodyPr/>
                    <a:lstStyle/>
                    <a:p>
                      <a:endParaRPr lang="en-US"/>
                    </a:p>
                  </a:txBody>
                  <a:tcPr/>
                </a:tc>
                <a:tc>
                  <a:txBody>
                    <a:bodyPr/>
                    <a:lstStyle/>
                    <a:p>
                      <a:endParaRPr lang="en-US" b="1" dirty="0">
                        <a:latin typeface="Calibri Light" panose="020F0302020204030204" pitchFamily="34" charset="0"/>
                        <a:cs typeface="Calibri Light" panose="020F0302020204030204" pitchFamily="34" charset="0"/>
                      </a:endParaRPr>
                    </a:p>
                  </a:txBody>
                  <a:tcPr>
                    <a:noFill/>
                  </a:tcPr>
                </a:tc>
                <a:extLst>
                  <a:ext uri="{0D108BD9-81ED-4DB2-BD59-A6C34878D82A}">
                    <a16:rowId xmlns:a16="http://schemas.microsoft.com/office/drawing/2014/main" val="10004"/>
                  </a:ext>
                </a:extLst>
              </a:tr>
            </a:tbl>
          </a:graphicData>
        </a:graphic>
      </p:graphicFrame>
      <p:sp>
        <p:nvSpPr>
          <p:cNvPr id="5" name="TextBox 4"/>
          <p:cNvSpPr txBox="1"/>
          <p:nvPr/>
        </p:nvSpPr>
        <p:spPr>
          <a:xfrm>
            <a:off x="2133600" y="34409"/>
            <a:ext cx="6863644" cy="369332"/>
          </a:xfrm>
          <a:prstGeom prst="rect">
            <a:avLst/>
          </a:prstGeom>
          <a:noFill/>
        </p:spPr>
        <p:txBody>
          <a:bodyPr wrap="square" rtlCol="0">
            <a:spAutoFit/>
          </a:bodyPr>
          <a:lstStyle/>
          <a:p>
            <a:r>
              <a:rPr lang="en-US" dirty="0"/>
              <a:t>	</a:t>
            </a:r>
            <a:r>
              <a:rPr lang="en-US" b="1" dirty="0"/>
              <a:t>Course : Data Structures and Algorithms</a:t>
            </a:r>
          </a:p>
        </p:txBody>
      </p:sp>
      <p:sp>
        <p:nvSpPr>
          <p:cNvPr id="2" name="Slide Number Placeholder 1">
            <a:extLst>
              <a:ext uri="{FF2B5EF4-FFF2-40B4-BE49-F238E27FC236}">
                <a16:creationId xmlns:a16="http://schemas.microsoft.com/office/drawing/2014/main" id="{33786D87-CD26-4AF7-A8E0-75DAE786AD27}"/>
              </a:ext>
            </a:extLst>
          </p:cNvPr>
          <p:cNvSpPr>
            <a:spLocks noGrp="1"/>
          </p:cNvSpPr>
          <p:nvPr>
            <p:ph type="sldNum" sz="quarter" idx="12"/>
          </p:nvPr>
        </p:nvSpPr>
        <p:spPr/>
        <p:txBody>
          <a:bodyPr/>
          <a:lstStyle/>
          <a:p>
            <a:fld id="{E1456C33-0AA6-4E76-B4F5-76CC9D49CDD1}" type="slidenum">
              <a:rPr lang="en-IN" smtClean="0"/>
              <a:t>26</a:t>
            </a:fld>
            <a:endParaRPr lang="en-IN" dirty="0"/>
          </a:p>
        </p:txBody>
      </p:sp>
      <p:sp>
        <p:nvSpPr>
          <p:cNvPr id="7" name="Rectangle 6">
            <a:extLst>
              <a:ext uri="{FF2B5EF4-FFF2-40B4-BE49-F238E27FC236}">
                <a16:creationId xmlns:a16="http://schemas.microsoft.com/office/drawing/2014/main" id="{58C45AFA-B63E-4E24-881A-03C21A07F2C3}"/>
              </a:ext>
            </a:extLst>
          </p:cNvPr>
          <p:cNvSpPr/>
          <p:nvPr/>
        </p:nvSpPr>
        <p:spPr>
          <a:xfrm>
            <a:off x="778933" y="403741"/>
            <a:ext cx="6863644" cy="51052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5429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8731575"/>
              </p:ext>
            </p:extLst>
          </p:nvPr>
        </p:nvGraphicFramePr>
        <p:xfrm>
          <a:off x="1676400" y="121920"/>
          <a:ext cx="12891807" cy="6434560"/>
        </p:xfrm>
        <a:graphic>
          <a:graphicData uri="http://schemas.openxmlformats.org/drawingml/2006/table">
            <a:tbl>
              <a:tblPr firstRow="1" bandRow="1">
                <a:tableStyleId>{5C22544A-7EE6-4342-B048-85BDC9FD1C3A}</a:tableStyleId>
              </a:tblPr>
              <a:tblGrid>
                <a:gridCol w="763737">
                  <a:extLst>
                    <a:ext uri="{9D8B030D-6E8A-4147-A177-3AD203B41FA5}">
                      <a16:colId xmlns:a16="http://schemas.microsoft.com/office/drawing/2014/main" val="20000"/>
                    </a:ext>
                  </a:extLst>
                </a:gridCol>
                <a:gridCol w="763737">
                  <a:extLst>
                    <a:ext uri="{9D8B030D-6E8A-4147-A177-3AD203B41FA5}">
                      <a16:colId xmlns:a16="http://schemas.microsoft.com/office/drawing/2014/main" val="20001"/>
                    </a:ext>
                  </a:extLst>
                </a:gridCol>
                <a:gridCol w="317493">
                  <a:extLst>
                    <a:ext uri="{9D8B030D-6E8A-4147-A177-3AD203B41FA5}">
                      <a16:colId xmlns:a16="http://schemas.microsoft.com/office/drawing/2014/main" val="20002"/>
                    </a:ext>
                  </a:extLst>
                </a:gridCol>
                <a:gridCol w="446244">
                  <a:extLst>
                    <a:ext uri="{9D8B030D-6E8A-4147-A177-3AD203B41FA5}">
                      <a16:colId xmlns:a16="http://schemas.microsoft.com/office/drawing/2014/main" val="1799054147"/>
                    </a:ext>
                  </a:extLst>
                </a:gridCol>
                <a:gridCol w="529787">
                  <a:extLst>
                    <a:ext uri="{9D8B030D-6E8A-4147-A177-3AD203B41FA5}">
                      <a16:colId xmlns:a16="http://schemas.microsoft.com/office/drawing/2014/main" val="20003"/>
                    </a:ext>
                  </a:extLst>
                </a:gridCol>
                <a:gridCol w="233949">
                  <a:extLst>
                    <a:ext uri="{9D8B030D-6E8A-4147-A177-3AD203B41FA5}">
                      <a16:colId xmlns:a16="http://schemas.microsoft.com/office/drawing/2014/main" val="2705076860"/>
                    </a:ext>
                  </a:extLst>
                </a:gridCol>
                <a:gridCol w="763737">
                  <a:extLst>
                    <a:ext uri="{9D8B030D-6E8A-4147-A177-3AD203B41FA5}">
                      <a16:colId xmlns:a16="http://schemas.microsoft.com/office/drawing/2014/main" val="20004"/>
                    </a:ext>
                  </a:extLst>
                </a:gridCol>
                <a:gridCol w="143874">
                  <a:extLst>
                    <a:ext uri="{9D8B030D-6E8A-4147-A177-3AD203B41FA5}">
                      <a16:colId xmlns:a16="http://schemas.microsoft.com/office/drawing/2014/main" val="20005"/>
                    </a:ext>
                  </a:extLst>
                </a:gridCol>
                <a:gridCol w="711303">
                  <a:extLst>
                    <a:ext uri="{9D8B030D-6E8A-4147-A177-3AD203B41FA5}">
                      <a16:colId xmlns:a16="http://schemas.microsoft.com/office/drawing/2014/main" val="418836517"/>
                    </a:ext>
                  </a:extLst>
                </a:gridCol>
                <a:gridCol w="347176">
                  <a:extLst>
                    <a:ext uri="{9D8B030D-6E8A-4147-A177-3AD203B41FA5}">
                      <a16:colId xmlns:a16="http://schemas.microsoft.com/office/drawing/2014/main" val="20006"/>
                    </a:ext>
                  </a:extLst>
                </a:gridCol>
                <a:gridCol w="809674">
                  <a:extLst>
                    <a:ext uri="{9D8B030D-6E8A-4147-A177-3AD203B41FA5}">
                      <a16:colId xmlns:a16="http://schemas.microsoft.com/office/drawing/2014/main" val="3544959180"/>
                    </a:ext>
                  </a:extLst>
                </a:gridCol>
                <a:gridCol w="857956">
                  <a:extLst>
                    <a:ext uri="{9D8B030D-6E8A-4147-A177-3AD203B41FA5}">
                      <a16:colId xmlns:a16="http://schemas.microsoft.com/office/drawing/2014/main" val="3051941423"/>
                    </a:ext>
                  </a:extLst>
                </a:gridCol>
                <a:gridCol w="1620718">
                  <a:extLst>
                    <a:ext uri="{9D8B030D-6E8A-4147-A177-3AD203B41FA5}">
                      <a16:colId xmlns:a16="http://schemas.microsoft.com/office/drawing/2014/main" val="3269741339"/>
                    </a:ext>
                  </a:extLst>
                </a:gridCol>
                <a:gridCol w="763737">
                  <a:extLst>
                    <a:ext uri="{9D8B030D-6E8A-4147-A177-3AD203B41FA5}">
                      <a16:colId xmlns:a16="http://schemas.microsoft.com/office/drawing/2014/main" val="20007"/>
                    </a:ext>
                  </a:extLst>
                </a:gridCol>
                <a:gridCol w="763737">
                  <a:extLst>
                    <a:ext uri="{9D8B030D-6E8A-4147-A177-3AD203B41FA5}">
                      <a16:colId xmlns:a16="http://schemas.microsoft.com/office/drawing/2014/main" val="20008"/>
                    </a:ext>
                  </a:extLst>
                </a:gridCol>
                <a:gridCol w="763737">
                  <a:extLst>
                    <a:ext uri="{9D8B030D-6E8A-4147-A177-3AD203B41FA5}">
                      <a16:colId xmlns:a16="http://schemas.microsoft.com/office/drawing/2014/main" val="20009"/>
                    </a:ext>
                  </a:extLst>
                </a:gridCol>
                <a:gridCol w="616605">
                  <a:extLst>
                    <a:ext uri="{9D8B030D-6E8A-4147-A177-3AD203B41FA5}">
                      <a16:colId xmlns:a16="http://schemas.microsoft.com/office/drawing/2014/main" val="20010"/>
                    </a:ext>
                  </a:extLst>
                </a:gridCol>
                <a:gridCol w="147132">
                  <a:extLst>
                    <a:ext uri="{9D8B030D-6E8A-4147-A177-3AD203B41FA5}">
                      <a16:colId xmlns:a16="http://schemas.microsoft.com/office/drawing/2014/main" val="1181468065"/>
                    </a:ext>
                  </a:extLst>
                </a:gridCol>
                <a:gridCol w="763737">
                  <a:extLst>
                    <a:ext uri="{9D8B030D-6E8A-4147-A177-3AD203B41FA5}">
                      <a16:colId xmlns:a16="http://schemas.microsoft.com/office/drawing/2014/main" val="20011"/>
                    </a:ext>
                  </a:extLst>
                </a:gridCol>
                <a:gridCol w="763737">
                  <a:extLst>
                    <a:ext uri="{9D8B030D-6E8A-4147-A177-3AD203B41FA5}">
                      <a16:colId xmlns:a16="http://schemas.microsoft.com/office/drawing/2014/main" val="20012"/>
                    </a:ext>
                  </a:extLst>
                </a:gridCol>
              </a:tblGrid>
              <a:tr h="271072">
                <a:tc>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gridSpan="4">
                  <a:txBody>
                    <a:bodyPr/>
                    <a:lstStyle/>
                    <a:p>
                      <a:r>
                        <a:rPr lang="en-US" sz="1200" dirty="0"/>
                        <a:t>PO6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IN"/>
                    </a:p>
                  </a:txBody>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t>PO10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t>PO12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57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CO3: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17">
                  <a:txBody>
                    <a:bodyPr/>
                    <a:lstStyle/>
                    <a:p>
                      <a:r>
                        <a:rPr lang="en-US" sz="1200" b="1" dirty="0">
                          <a:latin typeface="+mn-lt"/>
                          <a:cs typeface="Calibri Light" panose="020F0302020204030204" pitchFamily="34" charset="0"/>
                        </a:rPr>
                        <a:t>Analyse</a:t>
                      </a:r>
                      <a:r>
                        <a:rPr lang="en-US" sz="1200" b="1" baseline="0" dirty="0">
                          <a:latin typeface="+mn-lt"/>
                          <a:cs typeface="Calibri Light" panose="020F0302020204030204" pitchFamily="34" charset="0"/>
                        </a:rPr>
                        <a:t> and use concepts of tree data structure</a:t>
                      </a:r>
                      <a:endParaRPr lang="en-US" sz="1200" b="1" dirty="0">
                        <a:latin typeface="+mn-lt"/>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IN"/>
                    </a:p>
                  </a:txBody>
                  <a:tcPr/>
                </a:tc>
                <a:tc hMerge="1">
                  <a:txBody>
                    <a:bodyPr/>
                    <a:lstStyle/>
                    <a:p>
                      <a:endParaRPr lang="en-US" dirty="0"/>
                    </a:p>
                  </a:txBody>
                  <a:tcPr/>
                </a:tc>
                <a:tc hMerge="1">
                  <a:txBody>
                    <a:bodyPr/>
                    <a:lstStyle/>
                    <a:p>
                      <a:endParaRPr lang="en-IN"/>
                    </a:p>
                  </a:txBody>
                  <a:tcPr>
                    <a:lnL w="12700" cmpd="sng">
                      <a:noFill/>
                    </a:lnL>
                    <a:lnT w="38100" cmpd="sng">
                      <a:noFill/>
                    </a:lnT>
                  </a:tcPr>
                </a:tc>
                <a:tc hMerge="1">
                  <a:txBody>
                    <a:bodyPr/>
                    <a:lstStyle/>
                    <a:p>
                      <a:endParaRPr lang="en-US" dirty="0"/>
                    </a:p>
                  </a:txBody>
                  <a:tcPr/>
                </a:tc>
                <a:tc hMerge="1">
                  <a:txBody>
                    <a:bodyPr/>
                    <a:lstStyle/>
                    <a:p>
                      <a:endParaRPr lang="en-US" dirty="0"/>
                    </a:p>
                  </a:txBody>
                  <a:tcPr>
                    <a:lnL w="12700" cmpd="sng">
                      <a:noFill/>
                    </a:lnL>
                    <a:lnT w="38100" cmpd="sng">
                      <a:noFill/>
                    </a:lnT>
                  </a:tcPr>
                </a:tc>
                <a:tc hMerge="1">
                  <a:txBody>
                    <a:bodyPr/>
                    <a:lstStyle/>
                    <a:p>
                      <a:endParaRPr lang="en-IN"/>
                    </a:p>
                  </a:txBody>
                  <a:tcPr/>
                </a:tc>
                <a:tc hMerge="1">
                  <a:txBody>
                    <a:bodyPr/>
                    <a:lstStyle/>
                    <a:p>
                      <a:endParaRPr lang="en-US" dirty="0"/>
                    </a:p>
                  </a:txBody>
                  <a:tcPr>
                    <a:lnL w="12700" cmpd="sng">
                      <a:noFill/>
                    </a:lnL>
                    <a:lnT w="38100" cmpd="sng">
                      <a:noFill/>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T w="381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30364">
                <a:tc>
                  <a:txBody>
                    <a:bodyPr/>
                    <a:lstStyle/>
                    <a:p>
                      <a:endParaRPr lang="en-US" sz="1200" b="1"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Fundamental</a:t>
                      </a:r>
                      <a:r>
                        <a:rPr lang="en-US" sz="1200" b="1" baseline="0" dirty="0">
                          <a:latin typeface="+mn-lt"/>
                          <a:cs typeface="Calibri Light" panose="020F0302020204030204" pitchFamily="34" charset="0"/>
                        </a:rPr>
                        <a:t> concepts of Trees will be discussed</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Light" panose="020F0302020204030204" pitchFamily="34" charset="0"/>
                          <a:cs typeface="Calibri Light" panose="020F0302020204030204" pitchFamily="34" charset="0"/>
                        </a:rPr>
                        <a:t>Various problem</a:t>
                      </a:r>
                      <a:r>
                        <a:rPr lang="en-US" sz="1200" b="1" baseline="0" dirty="0">
                          <a:latin typeface="Calibri Light" panose="020F0302020204030204" pitchFamily="34" charset="0"/>
                          <a:cs typeface="Calibri Light" panose="020F0302020204030204" pitchFamily="34" charset="0"/>
                        </a:rPr>
                        <a:t> domains for which Lists can be used will be discussed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Calibri Light" panose="020F0302020204030204" pitchFamily="34" charset="0"/>
                        </a:rPr>
                        <a:t>problems</a:t>
                      </a:r>
                      <a:r>
                        <a:rPr lang="en-US" sz="1200" b="1" baseline="0" dirty="0">
                          <a:latin typeface="+mn-lt"/>
                          <a:cs typeface="Calibri Light" panose="020F0302020204030204" pitchFamily="34" charset="0"/>
                        </a:rPr>
                        <a:t> for which trees can be used will be discussed</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Development</a:t>
                      </a:r>
                      <a:r>
                        <a:rPr lang="en-US" sz="1200" b="1" baseline="0" dirty="0">
                          <a:latin typeface="Calibri Light" panose="020F0302020204030204" pitchFamily="34" charset="0"/>
                          <a:cs typeface="Calibri Light" panose="020F0302020204030204" pitchFamily="34" charset="0"/>
                        </a:rPr>
                        <a:t> of s</a:t>
                      </a:r>
                      <a:r>
                        <a:rPr lang="en-US" sz="1200" b="1" dirty="0">
                          <a:latin typeface="Calibri Light" panose="020F0302020204030204" pitchFamily="34" charset="0"/>
                          <a:cs typeface="Calibri Light" panose="020F0302020204030204" pitchFamily="34" charset="0"/>
                        </a:rPr>
                        <a:t>olutions using</a:t>
                      </a:r>
                      <a:r>
                        <a:rPr lang="en-US" sz="1200" b="1" baseline="0" dirty="0">
                          <a:latin typeface="Calibri Light" panose="020F0302020204030204" pitchFamily="34" charset="0"/>
                          <a:cs typeface="Calibri Light" panose="020F0302020204030204" pitchFamily="34" charset="0"/>
                        </a:rPr>
                        <a:t> Trees will be implemented and analysed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r>
                        <a:rPr lang="en-US" sz="1200" b="1" dirty="0">
                          <a:latin typeface="+mn-lt"/>
                          <a:cs typeface="Calibri Light" panose="020F0302020204030204" pitchFamily="34" charset="0"/>
                        </a:rPr>
                        <a:t>      3</a:t>
                      </a:r>
                    </a:p>
                    <a:p>
                      <a:r>
                        <a:rPr lang="en-US" sz="1200" b="1" dirty="0">
                          <a:latin typeface="+mn-lt"/>
                          <a:cs typeface="Calibri Light" panose="020F0302020204030204" pitchFamily="34" charset="0"/>
                        </a:rPr>
                        <a:t>Development</a:t>
                      </a:r>
                      <a:r>
                        <a:rPr lang="en-US" sz="1200" b="1" baseline="0" dirty="0">
                          <a:latin typeface="+mn-lt"/>
                          <a:cs typeface="Calibri Light" panose="020F0302020204030204" pitchFamily="34" charset="0"/>
                        </a:rPr>
                        <a:t> of s</a:t>
                      </a:r>
                      <a:r>
                        <a:rPr lang="en-US" sz="1200" b="1" dirty="0">
                          <a:latin typeface="+mn-lt"/>
                          <a:cs typeface="Calibri Light" panose="020F0302020204030204" pitchFamily="34" charset="0"/>
                        </a:rPr>
                        <a:t>olutions using</a:t>
                      </a:r>
                      <a:r>
                        <a:rPr lang="en-US" sz="1200" b="1" baseline="0" dirty="0">
                          <a:latin typeface="+mn-lt"/>
                          <a:cs typeface="Calibri Light" panose="020F0302020204030204" pitchFamily="34" charset="0"/>
                        </a:rPr>
                        <a:t> Trees will be implemented and analysed</a:t>
                      </a:r>
                      <a:endParaRPr lang="en-US" sz="1200" b="1" dirty="0">
                        <a:latin typeface="+mn-lt"/>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1</a:t>
                      </a:r>
                    </a:p>
                    <a:p>
                      <a:r>
                        <a:rPr lang="en-US" sz="1200" b="1" dirty="0">
                          <a:latin typeface="Calibri Light" panose="020F0302020204030204" pitchFamily="34" charset="0"/>
                          <a:cs typeface="Calibri Light" panose="020F0302020204030204" pitchFamily="34" charset="0"/>
                        </a:rPr>
                        <a:t>Usage of</a:t>
                      </a:r>
                      <a:r>
                        <a:rPr lang="en-US" sz="1200" b="1" baseline="0" dirty="0">
                          <a:latin typeface="Calibri Light" panose="020F0302020204030204" pitchFamily="34" charset="0"/>
                          <a:cs typeface="Calibri Light" panose="020F0302020204030204" pitchFamily="34" charset="0"/>
                        </a:rPr>
                        <a:t> Trees in various domains will be evaluated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r>
                        <a:rPr lang="en-US" sz="1200" b="1" dirty="0">
                          <a:latin typeface="Calibri Light" panose="020F0302020204030204" pitchFamily="34" charset="0"/>
                          <a:cs typeface="Calibri Light" panose="020F0302020204030204" pitchFamily="34" charset="0"/>
                        </a:rPr>
                        <a:t>Programming language to implement solutions will be taught </a:t>
                      </a:r>
                    </a:p>
                  </a:txBody>
                  <a:tcPr>
                    <a:lnL w="12700" cmpd="sng">
                      <a:noFill/>
                    </a:lnL>
                    <a:lnR w="12700" cmpd="sng">
                      <a:noFill/>
                    </a:lnR>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Use of</a:t>
                      </a:r>
                      <a:r>
                        <a:rPr lang="en-US" sz="1200" b="1" baseline="0" dirty="0">
                          <a:latin typeface="+mn-lt"/>
                          <a:cs typeface="Calibri Light" panose="020F0302020204030204" pitchFamily="34" charset="0"/>
                        </a:rPr>
                        <a:t> Trees for various applications  will be evaluated </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gridSpan="2">
                  <a:txBody>
                    <a:bodyPr/>
                    <a:lstStyle/>
                    <a:p>
                      <a:pPr lvl="1"/>
                      <a:r>
                        <a:rPr lang="en-US" sz="1200" b="1" dirty="0">
                          <a:latin typeface="+mn-lt"/>
                          <a:cs typeface="Calibri Light" panose="020F0302020204030204" pitchFamily="34" charset="0"/>
                        </a:rPr>
                        <a:t>2</a:t>
                      </a:r>
                    </a:p>
                    <a:p>
                      <a:r>
                        <a:rPr lang="en-US" sz="1200" b="1" dirty="0">
                          <a:latin typeface="+mn-lt"/>
                          <a:cs typeface="Calibri Light" panose="020F0302020204030204" pitchFamily="34" charset="0"/>
                        </a:rPr>
                        <a:t>Programs to </a:t>
                      </a:r>
                    </a:p>
                    <a:p>
                      <a:r>
                        <a:rPr lang="en-US" sz="1200" b="1" dirty="0">
                          <a:latin typeface="+mn-lt"/>
                          <a:cs typeface="Calibri Light" panose="020F0302020204030204" pitchFamily="34" charset="0"/>
                        </a:rPr>
                        <a:t>implement </a:t>
                      </a:r>
                    </a:p>
                    <a:p>
                      <a:r>
                        <a:rPr lang="en-US" sz="1200" b="1" dirty="0">
                          <a:latin typeface="+mn-lt"/>
                          <a:cs typeface="Calibri Light" panose="020F0302020204030204" pitchFamily="34" charset="0"/>
                        </a:rPr>
                        <a:t>solutions </a:t>
                      </a:r>
                    </a:p>
                    <a:p>
                      <a:r>
                        <a:rPr lang="en-US" sz="1200" b="1" dirty="0">
                          <a:latin typeface="+mn-lt"/>
                          <a:cs typeface="Calibri Light" panose="020F0302020204030204" pitchFamily="34" charset="0"/>
                        </a:rPr>
                        <a:t>will be taught </a:t>
                      </a:r>
                      <a:endParaRPr lang="en-IN" dirty="0">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1072">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CO4: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18">
                  <a:txBody>
                    <a:bodyPr/>
                    <a:lstStyle/>
                    <a:p>
                      <a:r>
                        <a:rPr lang="en-US" sz="1200" b="1" dirty="0">
                          <a:latin typeface="+mn-lt"/>
                          <a:cs typeface="Calibri Light" panose="020F0302020204030204" pitchFamily="34" charset="0"/>
                        </a:rPr>
                        <a:t>Implement</a:t>
                      </a:r>
                      <a:r>
                        <a:rPr lang="en-US" sz="1200" b="1" baseline="0" dirty="0">
                          <a:latin typeface="+mn-lt"/>
                          <a:cs typeface="Calibri Light" panose="020F0302020204030204" pitchFamily="34" charset="0"/>
                        </a:rPr>
                        <a:t> graph for problem solving</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IN"/>
                    </a:p>
                  </a:txBody>
                  <a:tcPr/>
                </a:tc>
                <a:tc hMerge="1">
                  <a:txBody>
                    <a:bodyPr/>
                    <a:lstStyle/>
                    <a:p>
                      <a:endParaRPr lang="en-US" dirty="0"/>
                    </a:p>
                  </a:txBody>
                  <a:tcPr/>
                </a:tc>
                <a:tc hMerge="1">
                  <a:txBody>
                    <a:bodyPr/>
                    <a:lstStyle/>
                    <a:p>
                      <a:endParaRPr lang="en-IN"/>
                    </a:p>
                  </a:txBody>
                  <a:tcPr>
                    <a:lnL w="12700" cmpd="sng">
                      <a:noFill/>
                    </a:lnL>
                    <a:lnT w="12700" cmpd="sng">
                      <a:noFill/>
                    </a:lnT>
                  </a:tcPr>
                </a:tc>
                <a:tc hMerge="1">
                  <a:txBody>
                    <a:bodyPr/>
                    <a:lstStyle/>
                    <a:p>
                      <a:endParaRPr lang="en-US" dirty="0"/>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95577">
                <a:tc>
                  <a:txBody>
                    <a:bodyPr/>
                    <a:lstStyle/>
                    <a:p>
                      <a:endParaRPr lang="en-US" sz="1200" b="1"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Fundamental</a:t>
                      </a:r>
                      <a:r>
                        <a:rPr lang="en-US" sz="1200" b="1" baseline="0" dirty="0">
                          <a:latin typeface="+mn-lt"/>
                          <a:cs typeface="Calibri Light" panose="020F0302020204030204" pitchFamily="34" charset="0"/>
                        </a:rPr>
                        <a:t> concepts of Graphs will be discussed</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Light" panose="020F0302020204030204" pitchFamily="34" charset="0"/>
                          <a:cs typeface="Calibri Light" panose="020F0302020204030204" pitchFamily="34" charset="0"/>
                        </a:rPr>
                        <a:t>Problem modelling and solutions</a:t>
                      </a:r>
                      <a:r>
                        <a:rPr lang="en-US" sz="1200" b="1" baseline="0" dirty="0">
                          <a:latin typeface="Calibri Light" panose="020F0302020204030204" pitchFamily="34" charset="0"/>
                          <a:cs typeface="Calibri Light" panose="020F0302020204030204" pitchFamily="34" charset="0"/>
                        </a:rPr>
                        <a:t> using</a:t>
                      </a:r>
                      <a:r>
                        <a:rPr lang="en-US" sz="1200" b="1" dirty="0">
                          <a:latin typeface="Calibri Light" panose="020F0302020204030204" pitchFamily="34" charset="0"/>
                          <a:cs typeface="Calibri Light" panose="020F0302020204030204" pitchFamily="34" charset="0"/>
                        </a:rPr>
                        <a:t> Graphs will</a:t>
                      </a:r>
                      <a:r>
                        <a:rPr lang="en-US" sz="1200" b="1" baseline="0" dirty="0">
                          <a:latin typeface="Calibri Light" panose="020F0302020204030204" pitchFamily="34" charset="0"/>
                          <a:cs typeface="Calibri Light" panose="020F0302020204030204" pitchFamily="34" charset="0"/>
                        </a:rPr>
                        <a:t> be developed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Calibri Light" panose="020F0302020204030204" pitchFamily="34" charset="0"/>
                        </a:rPr>
                        <a:t>Problem modeling </a:t>
                      </a:r>
                      <a:r>
                        <a:rPr lang="en-US" sz="1200" b="1" baseline="0" dirty="0">
                          <a:latin typeface="+mn-lt"/>
                          <a:cs typeface="Calibri Light" panose="020F0302020204030204" pitchFamily="34" charset="0"/>
                        </a:rPr>
                        <a:t>using</a:t>
                      </a:r>
                      <a:r>
                        <a:rPr lang="en-US" sz="1200" b="1" dirty="0">
                          <a:latin typeface="+mn-lt"/>
                          <a:cs typeface="Calibri Light" panose="020F0302020204030204" pitchFamily="34" charset="0"/>
                        </a:rPr>
                        <a:t> Graphs and  solutions  will</a:t>
                      </a:r>
                      <a:r>
                        <a:rPr lang="en-US" sz="1200" b="1" baseline="0" dirty="0">
                          <a:latin typeface="+mn-lt"/>
                          <a:cs typeface="Calibri Light" panose="020F0302020204030204" pitchFamily="34" charset="0"/>
                        </a:rPr>
                        <a:t> be developed </a:t>
                      </a:r>
                      <a:endParaRPr lang="en-US" sz="1200" b="1" dirty="0">
                        <a:latin typeface="+mn-lt"/>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Solutions using</a:t>
                      </a:r>
                      <a:r>
                        <a:rPr lang="en-US" sz="1200" b="1" baseline="0" dirty="0">
                          <a:latin typeface="Calibri Light" panose="020F0302020204030204" pitchFamily="34" charset="0"/>
                          <a:cs typeface="Calibri Light" panose="020F0302020204030204" pitchFamily="34" charset="0"/>
                        </a:rPr>
                        <a:t> Graphs will be analysed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3</a:t>
                      </a:r>
                    </a:p>
                    <a:p>
                      <a:r>
                        <a:rPr lang="en-US" sz="1200" b="1" dirty="0">
                          <a:latin typeface="+mn-lt"/>
                          <a:cs typeface="Calibri Light" panose="020F0302020204030204" pitchFamily="34" charset="0"/>
                        </a:rPr>
                        <a:t>Solutions using</a:t>
                      </a:r>
                      <a:r>
                        <a:rPr lang="en-US" sz="1200" b="1" baseline="0" dirty="0">
                          <a:latin typeface="+mn-lt"/>
                          <a:cs typeface="Calibri Light" panose="020F0302020204030204" pitchFamily="34" charset="0"/>
                        </a:rPr>
                        <a:t> Graphs will be analysed</a:t>
                      </a:r>
                      <a:endParaRPr lang="en-US" sz="1200" b="1" dirty="0">
                        <a:latin typeface="+mn-lt"/>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1</a:t>
                      </a:r>
                    </a:p>
                    <a:p>
                      <a:r>
                        <a:rPr lang="en-US" sz="1200" b="1" dirty="0">
                          <a:latin typeface="Calibri Light" panose="020F0302020204030204" pitchFamily="34" charset="0"/>
                          <a:cs typeface="Calibri Light" panose="020F0302020204030204" pitchFamily="34" charset="0"/>
                        </a:rPr>
                        <a:t>Usage of</a:t>
                      </a:r>
                      <a:r>
                        <a:rPr lang="en-US" sz="1200" b="1" baseline="0" dirty="0">
                          <a:latin typeface="Calibri Light" panose="020F0302020204030204" pitchFamily="34" charset="0"/>
                          <a:cs typeface="Calibri Light" panose="020F0302020204030204" pitchFamily="34" charset="0"/>
                        </a:rPr>
                        <a:t> Graphs in various domains will be evaluated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r>
                        <a:rPr lang="en-US" sz="1200" b="1" dirty="0">
                          <a:latin typeface="+mn-lt"/>
                          <a:cs typeface="Calibri Light" panose="020F0302020204030204" pitchFamily="34" charset="0"/>
                        </a:rPr>
                        <a:t>    1</a:t>
                      </a:r>
                    </a:p>
                    <a:p>
                      <a:r>
                        <a:rPr lang="en-US" sz="1200" b="1" dirty="0">
                          <a:latin typeface="+mn-lt"/>
                          <a:cs typeface="Calibri Light" panose="020F0302020204030204" pitchFamily="34" charset="0"/>
                        </a:rPr>
                        <a:t>Usage of</a:t>
                      </a:r>
                      <a:r>
                        <a:rPr lang="en-US" sz="1200" b="1" baseline="0" dirty="0">
                          <a:latin typeface="+mn-lt"/>
                          <a:cs typeface="Calibri Light" panose="020F0302020204030204" pitchFamily="34" charset="0"/>
                        </a:rPr>
                        <a:t> Graphs in various domains will be evaluated </a:t>
                      </a:r>
                      <a:endParaRPr lang="en-US" sz="1200" b="1" dirty="0">
                        <a:latin typeface="+mn-lt"/>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r>
                        <a:rPr lang="en-US" sz="1200" b="1" dirty="0">
                          <a:latin typeface="+mn-lt"/>
                          <a:cs typeface="Calibri Light" panose="020F0302020204030204" pitchFamily="34" charset="0"/>
                        </a:rPr>
                        <a:t>     2</a:t>
                      </a:r>
                    </a:p>
                    <a:p>
                      <a:r>
                        <a:rPr lang="en-US" sz="1200" b="1" dirty="0">
                          <a:latin typeface="+mn-lt"/>
                          <a:cs typeface="Calibri Light" panose="020F0302020204030204" pitchFamily="34" charset="0"/>
                        </a:rPr>
                        <a:t>Programming language to implement solutions will be taught </a:t>
                      </a:r>
                      <a:endParaRPr lang="en-US" sz="1200" b="1" kern="1200" dirty="0">
                        <a:solidFill>
                          <a:schemeClr val="dk1"/>
                        </a:solidFill>
                        <a:latin typeface="+mn-lt"/>
                        <a:ea typeface="+mn-ea"/>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endParaRPr lang="en-IN" dirty="0">
                        <a:latin typeface="+mn-lt"/>
                      </a:endParaRPr>
                    </a:p>
                  </a:txBody>
                  <a:tcPr>
                    <a:lnL w="12700" cmpd="sng">
                      <a:noFill/>
                    </a:lnL>
                    <a:lnR w="12700" cmpd="sng">
                      <a:noFill/>
                    </a:lnR>
                    <a:lnB w="12700" cmpd="sng">
                      <a:noFill/>
                    </a:lnB>
                    <a:lnTlToBr w="12700" cmpd="sng">
                      <a:noFill/>
                      <a:prstDash val="solid"/>
                    </a:lnTlToBr>
                    <a:lnBlToTr w="12700" cmpd="sng">
                      <a:noFill/>
                      <a:prstDash val="solid"/>
                    </a:lnBlToTr>
                    <a:noFill/>
                  </a:tcPr>
                </a:tc>
                <a:tc hMerge="1">
                  <a:txBody>
                    <a:bodyPr/>
                    <a:lstStyle/>
                    <a:p>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1072">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a:p>
                  </a:txBody>
                  <a:tcPr/>
                </a:tc>
                <a:tc gridSpan="2">
                  <a:txBody>
                    <a:bodyPr/>
                    <a:lstStyle/>
                    <a:p>
                      <a:endParaRPr lang="en-IN"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1072">
                <a:tc>
                  <a:txBody>
                    <a:bodyPr/>
                    <a:lstStyle/>
                    <a:p>
                      <a:r>
                        <a:rPr lang="en-US" sz="12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18">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IN"/>
                    </a:p>
                  </a:txBody>
                  <a:tcPr/>
                </a:tc>
                <a:tc hMerge="1">
                  <a:txBody>
                    <a:bodyPr/>
                    <a:lstStyle/>
                    <a:p>
                      <a:endParaRPr lang="en-US" dirty="0"/>
                    </a:p>
                  </a:txBody>
                  <a:tcPr/>
                </a:tc>
                <a:tc hMerge="1">
                  <a:txBody>
                    <a:bodyPr/>
                    <a:lstStyle/>
                    <a:p>
                      <a:endParaRPr lang="en-IN"/>
                    </a:p>
                  </a:txBody>
                  <a:tcPr>
                    <a:lnL w="12700" cmpd="sng">
                      <a:noFill/>
                    </a:lnL>
                    <a:lnT w="12700" cmpd="sng">
                      <a:noFill/>
                    </a:lnT>
                  </a:tcPr>
                </a:tc>
                <a:tc hMerge="1">
                  <a:txBody>
                    <a:bodyPr/>
                    <a:lstStyle/>
                    <a:p>
                      <a:endParaRPr lang="en-US" dirty="0"/>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T w="12700" cmpd="sng">
                      <a:noFill/>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IN"/>
                    </a:p>
                  </a:txBody>
                  <a:tcPr/>
                </a:tc>
                <a:tc hMerge="1">
                  <a:txBody>
                    <a:bodyPr/>
                    <a:lstStyle/>
                    <a:p>
                      <a:endParaRPr lang="en-US" dirty="0"/>
                    </a:p>
                  </a:txBody>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1072">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18">
                  <a:txBody>
                    <a:bodyPr/>
                    <a:lstStyle/>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US"/>
                    </a:p>
                  </a:txBody>
                  <a:tcPr/>
                </a:tc>
                <a:tc hMerge="1">
                  <a:txBody>
                    <a:bodyPr/>
                    <a:lstStyle/>
                    <a:p>
                      <a:endParaRPr lang="en-IN"/>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IN"/>
                    </a:p>
                  </a:txBody>
                  <a:tcPr/>
                </a:tc>
                <a:tc hMerge="1">
                  <a:txBody>
                    <a:bodyPr/>
                    <a:lstStyle/>
                    <a:p>
                      <a:endParaRPr lang="en-US"/>
                    </a:p>
                  </a:txBody>
                  <a:tcPr>
                    <a:lnL w="12700" cmpd="sng">
                      <a:noFill/>
                    </a:ln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IN"/>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BB72E2A9-B5D5-4D93-9132-5665CAA9E64B}"/>
              </a:ext>
            </a:extLst>
          </p:cNvPr>
          <p:cNvSpPr>
            <a:spLocks noGrp="1"/>
          </p:cNvSpPr>
          <p:nvPr>
            <p:ph type="sldNum" sz="quarter" idx="12"/>
          </p:nvPr>
        </p:nvSpPr>
        <p:spPr/>
        <p:txBody>
          <a:bodyPr/>
          <a:lstStyle/>
          <a:p>
            <a:fld id="{E1456C33-0AA6-4E76-B4F5-76CC9D49CDD1}" type="slidenum">
              <a:rPr lang="en-IN" smtClean="0"/>
              <a:t>27</a:t>
            </a:fld>
            <a:endParaRPr lang="en-IN" dirty="0"/>
          </a:p>
        </p:txBody>
      </p:sp>
      <p:sp>
        <p:nvSpPr>
          <p:cNvPr id="4" name="Rectangle 3">
            <a:extLst>
              <a:ext uri="{FF2B5EF4-FFF2-40B4-BE49-F238E27FC236}">
                <a16:creationId xmlns:a16="http://schemas.microsoft.com/office/drawing/2014/main" id="{941CBEB1-F6C4-49CC-B7AF-DD1FCE6BBADA}"/>
              </a:ext>
            </a:extLst>
          </p:cNvPr>
          <p:cNvSpPr/>
          <p:nvPr/>
        </p:nvSpPr>
        <p:spPr>
          <a:xfrm>
            <a:off x="1467556" y="214489"/>
            <a:ext cx="7337777" cy="5667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13976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24450089"/>
              </p:ext>
            </p:extLst>
          </p:nvPr>
        </p:nvGraphicFramePr>
        <p:xfrm>
          <a:off x="1676400" y="331221"/>
          <a:ext cx="8597615" cy="8961820"/>
        </p:xfrm>
        <a:graphic>
          <a:graphicData uri="http://schemas.openxmlformats.org/drawingml/2006/table">
            <a:tbl>
              <a:tblPr firstRow="1" bandRow="1">
                <a:tableStyleId>{5C22544A-7EE6-4342-B048-85BDC9FD1C3A}</a:tableStyleId>
              </a:tblPr>
              <a:tblGrid>
                <a:gridCol w="647467">
                  <a:extLst>
                    <a:ext uri="{9D8B030D-6E8A-4147-A177-3AD203B41FA5}">
                      <a16:colId xmlns:a16="http://schemas.microsoft.com/office/drawing/2014/main" val="20000"/>
                    </a:ext>
                  </a:extLst>
                </a:gridCol>
                <a:gridCol w="647467">
                  <a:extLst>
                    <a:ext uri="{9D8B030D-6E8A-4147-A177-3AD203B41FA5}">
                      <a16:colId xmlns:a16="http://schemas.microsoft.com/office/drawing/2014/main" val="20001"/>
                    </a:ext>
                  </a:extLst>
                </a:gridCol>
                <a:gridCol w="344408">
                  <a:extLst>
                    <a:ext uri="{9D8B030D-6E8A-4147-A177-3AD203B41FA5}">
                      <a16:colId xmlns:a16="http://schemas.microsoft.com/office/drawing/2014/main" val="20002"/>
                    </a:ext>
                  </a:extLst>
                </a:gridCol>
                <a:gridCol w="303059">
                  <a:extLst>
                    <a:ext uri="{9D8B030D-6E8A-4147-A177-3AD203B41FA5}">
                      <a16:colId xmlns:a16="http://schemas.microsoft.com/office/drawing/2014/main" val="2727547916"/>
                    </a:ext>
                  </a:extLst>
                </a:gridCol>
                <a:gridCol w="647465">
                  <a:extLst>
                    <a:ext uri="{9D8B030D-6E8A-4147-A177-3AD203B41FA5}">
                      <a16:colId xmlns:a16="http://schemas.microsoft.com/office/drawing/2014/main" val="20003"/>
                    </a:ext>
                  </a:extLst>
                </a:gridCol>
                <a:gridCol w="647467">
                  <a:extLst>
                    <a:ext uri="{9D8B030D-6E8A-4147-A177-3AD203B41FA5}">
                      <a16:colId xmlns:a16="http://schemas.microsoft.com/office/drawing/2014/main" val="20004"/>
                    </a:ext>
                  </a:extLst>
                </a:gridCol>
                <a:gridCol w="423813">
                  <a:extLst>
                    <a:ext uri="{9D8B030D-6E8A-4147-A177-3AD203B41FA5}">
                      <a16:colId xmlns:a16="http://schemas.microsoft.com/office/drawing/2014/main" val="20005"/>
                    </a:ext>
                  </a:extLst>
                </a:gridCol>
                <a:gridCol w="251247">
                  <a:extLst>
                    <a:ext uri="{9D8B030D-6E8A-4147-A177-3AD203B41FA5}">
                      <a16:colId xmlns:a16="http://schemas.microsoft.com/office/drawing/2014/main" val="2964415122"/>
                    </a:ext>
                  </a:extLst>
                </a:gridCol>
                <a:gridCol w="647467">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500700">
                  <a:extLst>
                    <a:ext uri="{9D8B030D-6E8A-4147-A177-3AD203B41FA5}">
                      <a16:colId xmlns:a16="http://schemas.microsoft.com/office/drawing/2014/main" val="1026865413"/>
                    </a:ext>
                  </a:extLst>
                </a:gridCol>
                <a:gridCol w="322347">
                  <a:extLst>
                    <a:ext uri="{9D8B030D-6E8A-4147-A177-3AD203B41FA5}">
                      <a16:colId xmlns:a16="http://schemas.microsoft.com/office/drawing/2014/main" val="20008"/>
                    </a:ext>
                  </a:extLst>
                </a:gridCol>
                <a:gridCol w="208280">
                  <a:extLst>
                    <a:ext uri="{9D8B030D-6E8A-4147-A177-3AD203B41FA5}">
                      <a16:colId xmlns:a16="http://schemas.microsoft.com/office/drawing/2014/main" val="1280966708"/>
                    </a:ext>
                  </a:extLst>
                </a:gridCol>
                <a:gridCol w="208280">
                  <a:extLst>
                    <a:ext uri="{9D8B030D-6E8A-4147-A177-3AD203B41FA5}">
                      <a16:colId xmlns:a16="http://schemas.microsoft.com/office/drawing/2014/main" val="1502183850"/>
                    </a:ext>
                  </a:extLst>
                </a:gridCol>
                <a:gridCol w="647467">
                  <a:extLst>
                    <a:ext uri="{9D8B030D-6E8A-4147-A177-3AD203B41FA5}">
                      <a16:colId xmlns:a16="http://schemas.microsoft.com/office/drawing/2014/main" val="20009"/>
                    </a:ext>
                  </a:extLst>
                </a:gridCol>
                <a:gridCol w="647467">
                  <a:extLst>
                    <a:ext uri="{9D8B030D-6E8A-4147-A177-3AD203B41FA5}">
                      <a16:colId xmlns:a16="http://schemas.microsoft.com/office/drawing/2014/main" val="20010"/>
                    </a:ext>
                  </a:extLst>
                </a:gridCol>
                <a:gridCol w="537452">
                  <a:extLst>
                    <a:ext uri="{9D8B030D-6E8A-4147-A177-3AD203B41FA5}">
                      <a16:colId xmlns:a16="http://schemas.microsoft.com/office/drawing/2014/main" val="20011"/>
                    </a:ext>
                  </a:extLst>
                </a:gridCol>
                <a:gridCol w="757482">
                  <a:extLst>
                    <a:ext uri="{9D8B030D-6E8A-4147-A177-3AD203B41FA5}">
                      <a16:colId xmlns:a16="http://schemas.microsoft.com/office/drawing/2014/main" val="20012"/>
                    </a:ext>
                  </a:extLst>
                </a:gridCol>
              </a:tblGrid>
              <a:tr h="271711">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PO1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PO2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PO3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PO4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dirty="0">
                          <a:solidFill>
                            <a:schemeClr val="tx1">
                              <a:lumMod val="95000"/>
                              <a:lumOff val="5000"/>
                            </a:schemeClr>
                          </a:solidFill>
                          <a:latin typeface="Calibri Light" panose="020F0302020204030204" pitchFamily="34" charset="0"/>
                          <a:cs typeface="Calibri Light" panose="020F0302020204030204" pitchFamily="34" charset="0"/>
                        </a:rPr>
                        <a:t>       PO5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gridSpan="3">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IN"/>
                    </a:p>
                  </a:txBody>
                  <a:tcPr/>
                </a:tc>
                <a:tc hMerge="1">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dirty="0">
                        <a:solidFill>
                          <a:schemeClr val="tx1">
                            <a:lumMod val="95000"/>
                            <a:lumOff val="5000"/>
                          </a:schemeClr>
                        </a:solidFill>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6880">
                <a:tc>
                  <a:txBody>
                    <a:bodyPr/>
                    <a:lstStyle/>
                    <a:p>
                      <a:r>
                        <a:rPr lang="en-US" sz="1200" b="1" dirty="0">
                          <a:latin typeface="Calibri Light" panose="020F0302020204030204" pitchFamily="34" charset="0"/>
                          <a:cs typeface="Calibri Light" panose="020F0302020204030204" pitchFamily="34" charset="0"/>
                        </a:rPr>
                        <a:t>CO5: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16">
                  <a:txBody>
                    <a:bodyPr/>
                    <a:lstStyle/>
                    <a:p>
                      <a:r>
                        <a:rPr lang="en-US" sz="1200" b="1" dirty="0">
                          <a:latin typeface="Calibri Light" panose="020F0302020204030204" pitchFamily="34" charset="0"/>
                          <a:cs typeface="Calibri Light" panose="020F0302020204030204" pitchFamily="34" charset="0"/>
                        </a:rPr>
                        <a:t>Analyse</a:t>
                      </a:r>
                      <a:r>
                        <a:rPr lang="en-US" sz="1200" b="1" baseline="0" dirty="0">
                          <a:latin typeface="Calibri Light" panose="020F0302020204030204" pitchFamily="34" charset="0"/>
                          <a:cs typeface="Calibri Light" panose="020F0302020204030204" pitchFamily="34" charset="0"/>
                        </a:rPr>
                        <a:t> and apply appropriate searching and sorting techniques in real world contexts</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IN"/>
                    </a:p>
                  </a:txBody>
                  <a:tcPr/>
                </a:tc>
                <a:tc hMerge="1">
                  <a:txBody>
                    <a:bodyPr/>
                    <a:lstStyle/>
                    <a:p>
                      <a:endParaRPr lang="en-IN"/>
                    </a:p>
                  </a:txBody>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250620">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1</a:t>
                      </a:r>
                    </a:p>
                    <a:p>
                      <a:r>
                        <a:rPr lang="en-US" sz="1200" b="1" baseline="0" dirty="0">
                          <a:latin typeface="Calibri Light" panose="020F0302020204030204" pitchFamily="34" charset="0"/>
                          <a:cs typeface="Calibri Light" panose="020F0302020204030204" pitchFamily="34" charset="0"/>
                        </a:rPr>
                        <a:t>Basic concepts and uses of Sorting  and Searching will be introduced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Light" panose="020F0302020204030204" pitchFamily="34" charset="0"/>
                          <a:cs typeface="Calibri Light" panose="020F0302020204030204" pitchFamily="34" charset="0"/>
                        </a:rPr>
                        <a:t>Various applications</a:t>
                      </a:r>
                      <a:r>
                        <a:rPr lang="en-US" sz="1200" b="1" baseline="0" dirty="0">
                          <a:latin typeface="Calibri Light" panose="020F0302020204030204" pitchFamily="34" charset="0"/>
                          <a:cs typeface="Calibri Light" panose="020F0302020204030204" pitchFamily="34" charset="0"/>
                        </a:rPr>
                        <a:t> where Sorting and searching algorithms are used will be discussed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2   In In-In-core </a:t>
                      </a:r>
                      <a:r>
                        <a:rPr lang="en-US" sz="1200" b="1" baseline="0" dirty="0">
                          <a:latin typeface="Calibri Light" panose="020F0302020204030204" pitchFamily="34" charset="0"/>
                          <a:cs typeface="Calibri Light" panose="020F0302020204030204" pitchFamily="34" charset="0"/>
                        </a:rPr>
                        <a:t>Sorting and searching algorithms  will be taught</a:t>
                      </a:r>
                      <a:endParaRPr lang="en-IN"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Solutions using</a:t>
                      </a:r>
                      <a:r>
                        <a:rPr lang="en-US" sz="1200" b="1" baseline="0" dirty="0">
                          <a:latin typeface="Calibri Light" panose="020F0302020204030204" pitchFamily="34" charset="0"/>
                          <a:cs typeface="Calibri Light" panose="020F0302020204030204" pitchFamily="34" charset="0"/>
                        </a:rPr>
                        <a:t> various sorting  and searching algorithms will be implemented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3</a:t>
                      </a:r>
                    </a:p>
                    <a:p>
                      <a:r>
                        <a:rPr lang="en-US" sz="1200" b="1" dirty="0">
                          <a:latin typeface="Calibri Light" panose="020F0302020204030204" pitchFamily="34" charset="0"/>
                          <a:cs typeface="Calibri Light" panose="020F0302020204030204" pitchFamily="34" charset="0"/>
                        </a:rPr>
                        <a:t>Programs for </a:t>
                      </a:r>
                      <a:r>
                        <a:rPr lang="en-US" sz="1200" b="1" baseline="0" dirty="0">
                          <a:latin typeface="Calibri Light" panose="020F0302020204030204" pitchFamily="34" charset="0"/>
                          <a:cs typeface="Calibri Light" panose="020F0302020204030204" pitchFamily="34" charset="0"/>
                        </a:rPr>
                        <a:t>various sorting  and searching algorithms </a:t>
                      </a:r>
                    </a:p>
                    <a:p>
                      <a:r>
                        <a:rPr lang="en-US" sz="1200" b="1" baseline="0" dirty="0">
                          <a:latin typeface="Calibri Light" panose="020F0302020204030204" pitchFamily="34" charset="0"/>
                          <a:cs typeface="Calibri Light" panose="020F0302020204030204" pitchFamily="34" charset="0"/>
                        </a:rPr>
                        <a:t>Will be   implemented </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3</a:t>
                      </a:r>
                      <a:r>
                        <a:rPr lang="en-US" sz="1200" b="1" baseline="0" dirty="0">
                          <a:latin typeface="Calibri Light" panose="020F0302020204030204" pitchFamily="34" charset="0"/>
                          <a:cs typeface="Calibri Light" panose="020F0302020204030204" pitchFamily="34" charset="0"/>
                        </a:rPr>
                        <a:t> </a:t>
                      </a:r>
                    </a:p>
                    <a:p>
                      <a:r>
                        <a:rPr lang="en-US" sz="1200" b="1" baseline="0" dirty="0">
                          <a:latin typeface="Calibri Light" panose="020F0302020204030204" pitchFamily="34" charset="0"/>
                          <a:cs typeface="Calibri Light" panose="020F0302020204030204" pitchFamily="34" charset="0"/>
                        </a:rPr>
                        <a:t>different algorithms and their efficiency will be evaluated and compared</a:t>
                      </a:r>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3</a:t>
                      </a:r>
                      <a:r>
                        <a:rPr lang="en-US" sz="1200" b="1" baseline="0" dirty="0">
                          <a:latin typeface="Calibri Light" panose="020F0302020204030204" pitchFamily="34" charset="0"/>
                          <a:cs typeface="Calibri Light" panose="020F0302020204030204" pitchFamily="34" charset="0"/>
                        </a:rPr>
                        <a:t> </a:t>
                      </a:r>
                    </a:p>
                    <a:p>
                      <a:r>
                        <a:rPr lang="en-US" sz="1200" b="1" baseline="0" dirty="0">
                          <a:latin typeface="Calibri Light" panose="020F0302020204030204" pitchFamily="34" charset="0"/>
                          <a:cs typeface="Calibri Light" panose="020F0302020204030204" pitchFamily="34" charset="0"/>
                        </a:rPr>
                        <a:t>Various algorithms and their efficiency will be evaluated and compared</a:t>
                      </a:r>
                      <a:endParaRPr lang="en-IN"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r>
                        <a:rPr lang="en-US" sz="1200" b="1" dirty="0">
                          <a:latin typeface="Calibri Light" panose="020F0302020204030204" pitchFamily="34" charset="0"/>
                          <a:cs typeface="Calibri Light" panose="020F0302020204030204" pitchFamily="34" charset="0"/>
                        </a:rPr>
                        <a:t>2</a:t>
                      </a:r>
                    </a:p>
                    <a:p>
                      <a:r>
                        <a:rPr lang="en-US" sz="1200" b="1" dirty="0">
                          <a:latin typeface="Calibri Light" panose="020F0302020204030204" pitchFamily="34" charset="0"/>
                          <a:cs typeface="Calibri Light" panose="020F0302020204030204" pitchFamily="34" charset="0"/>
                        </a:rPr>
                        <a:t>Programming to implement solutions will be taught </a:t>
                      </a:r>
                      <a:endParaRPr lang="en-US" sz="1200" b="1" kern="120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r>
                        <a:rPr lang="en-US" sz="1200" b="1" dirty="0">
                          <a:latin typeface="Calibri Light" panose="020F0302020204030204" pitchFamily="34" charset="0"/>
                          <a:cs typeface="Calibri Light" panose="020F0302020204030204" pitchFamily="34" charset="0"/>
                        </a:rPr>
                        <a:t>    2</a:t>
                      </a:r>
                    </a:p>
                    <a:p>
                      <a:r>
                        <a:rPr lang="en-US" sz="1200" b="1" dirty="0">
                          <a:latin typeface="Calibri Light" panose="020F0302020204030204" pitchFamily="34" charset="0"/>
                          <a:cs typeface="Calibri Light" panose="020F0302020204030204" pitchFamily="34" charset="0"/>
                        </a:rPr>
                        <a:t>Programs for algorithms</a:t>
                      </a:r>
                    </a:p>
                    <a:p>
                      <a:r>
                        <a:rPr lang="en-US" sz="1200" b="1" dirty="0">
                          <a:latin typeface="Calibri Light" panose="020F0302020204030204" pitchFamily="34" charset="0"/>
                          <a:cs typeface="Calibri Light" panose="020F0302020204030204" pitchFamily="34" charset="0"/>
                        </a:rPr>
                        <a:t>will be worked out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kern="1200" baseline="0" dirty="0">
                        <a:solidFill>
                          <a:schemeClr val="dk1"/>
                        </a:solidFill>
                        <a:latin typeface="Calibri Light" panose="020F0302020204030204" pitchFamily="34" charset="0"/>
                        <a:ea typeface="+mn-ea"/>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200" b="1" dirty="0">
                        <a:latin typeface="Calibri Light" panose="020F0302020204030204" pitchFamily="34" charset="0"/>
                        <a:cs typeface="Calibri Light" panose="020F03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 name="Slide Number Placeholder 2">
            <a:extLst>
              <a:ext uri="{FF2B5EF4-FFF2-40B4-BE49-F238E27FC236}">
                <a16:creationId xmlns:a16="http://schemas.microsoft.com/office/drawing/2014/main" id="{723989AF-E193-47BF-9F27-F5F8C94B6B3E}"/>
              </a:ext>
            </a:extLst>
          </p:cNvPr>
          <p:cNvSpPr>
            <a:spLocks noGrp="1"/>
          </p:cNvSpPr>
          <p:nvPr>
            <p:ph type="sldNum" sz="quarter" idx="12"/>
          </p:nvPr>
        </p:nvSpPr>
        <p:spPr/>
        <p:txBody>
          <a:bodyPr/>
          <a:lstStyle/>
          <a:p>
            <a:fld id="{E1456C33-0AA6-4E76-B4F5-76CC9D49CDD1}" type="slidenum">
              <a:rPr lang="en-IN" smtClean="0"/>
              <a:t>28</a:t>
            </a:fld>
            <a:endParaRPr lang="en-IN" dirty="0"/>
          </a:p>
        </p:txBody>
      </p:sp>
      <p:sp>
        <p:nvSpPr>
          <p:cNvPr id="4" name="Rectangle 3">
            <a:extLst>
              <a:ext uri="{FF2B5EF4-FFF2-40B4-BE49-F238E27FC236}">
                <a16:creationId xmlns:a16="http://schemas.microsoft.com/office/drawing/2014/main" id="{A01B0C68-9EB6-4654-A6A6-71B93BF234E2}"/>
              </a:ext>
            </a:extLst>
          </p:cNvPr>
          <p:cNvSpPr/>
          <p:nvPr/>
        </p:nvSpPr>
        <p:spPr>
          <a:xfrm>
            <a:off x="1501422" y="203200"/>
            <a:ext cx="6841067" cy="41430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63217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19</a:t>
            </a:r>
            <a:endParaRPr sz="667" dirty="0">
              <a:latin typeface="Arial"/>
              <a:ea typeface="Arial"/>
              <a:cs typeface="Arial"/>
              <a:sym typeface="Arial"/>
            </a:endParaRPr>
          </a:p>
        </p:txBody>
      </p:sp>
      <p:sp>
        <p:nvSpPr>
          <p:cNvPr id="279" name="Google Shape;279;p38"/>
          <p:cNvSpPr txBox="1"/>
          <p:nvPr/>
        </p:nvSpPr>
        <p:spPr>
          <a:xfrm>
            <a:off x="876667" y="1428751"/>
            <a:ext cx="10578800" cy="5153950"/>
          </a:xfrm>
          <a:prstGeom prst="rect">
            <a:avLst/>
          </a:prstGeom>
          <a:noFill/>
          <a:ln>
            <a:noFill/>
          </a:ln>
        </p:spPr>
        <p:txBody>
          <a:bodyPr spcFirstLastPara="1" wrap="square" lIns="0" tIns="16933" rIns="0" bIns="0" anchor="t" anchorCtr="0">
            <a:noAutofit/>
          </a:bodyPr>
          <a:lstStyle/>
          <a:p>
            <a:pPr marL="609585" marR="6773" indent="-406390">
              <a:lnSpc>
                <a:spcPct val="150000"/>
              </a:lnSpc>
              <a:buClr>
                <a:srgbClr val="231F20"/>
              </a:buClr>
              <a:buSzPts val="1200"/>
              <a:buFont typeface="Arial"/>
              <a:buChar char="●"/>
            </a:pPr>
            <a:r>
              <a:rPr lang="en" sz="1600" b="1" dirty="0">
                <a:solidFill>
                  <a:srgbClr val="231F20"/>
                </a:solidFill>
                <a:latin typeface="Arial"/>
                <a:ea typeface="Arial"/>
                <a:cs typeface="Arial"/>
                <a:sym typeface="Arial"/>
              </a:rPr>
              <a:t>POs give useful guidance at the program level for the curriculum design, delivery and assessment  of student learning. However, they represent fairly high-level generic goals that are not directly measurable.  Real observability and measurability of the POs at course level is very difficult. To connect high-level learning  outcomes (POs) with course content, course outcomes and assessment, there is a necessity to bring further  clarity and specificity to the program outcomes. This can be achieved through the following two-step  process of identifying Competencies and Performance Indicators (PI).</a:t>
            </a:r>
            <a:endParaRPr sz="1600" b="1" dirty="0">
              <a:solidFill>
                <a:srgbClr val="231F20"/>
              </a:solidFill>
              <a:latin typeface="Arial"/>
              <a:ea typeface="Arial"/>
              <a:cs typeface="Arial"/>
              <a:sym typeface="Arial"/>
            </a:endParaRPr>
          </a:p>
          <a:p>
            <a:pPr marL="609585" marR="6773">
              <a:lnSpc>
                <a:spcPct val="150000"/>
              </a:lnSpc>
            </a:pPr>
            <a:endParaRPr sz="1600" dirty="0">
              <a:solidFill>
                <a:srgbClr val="231F20"/>
              </a:solidFill>
            </a:endParaRPr>
          </a:p>
          <a:p>
            <a:pPr marL="609585" marR="7620" indent="-406390">
              <a:lnSpc>
                <a:spcPct val="150000"/>
              </a:lnSpc>
              <a:spcBef>
                <a:spcPts val="1133"/>
              </a:spcBef>
              <a:buClr>
                <a:srgbClr val="231F20"/>
              </a:buClr>
              <a:buSzPts val="1200"/>
              <a:buFont typeface="Arial"/>
              <a:buChar char="●"/>
            </a:pPr>
            <a:r>
              <a:rPr lang="en" sz="1600" b="1" dirty="0">
                <a:solidFill>
                  <a:srgbClr val="231F20"/>
                </a:solidFill>
                <a:latin typeface="Arial"/>
                <a:ea typeface="Arial"/>
                <a:cs typeface="Arial"/>
                <a:sym typeface="Arial"/>
              </a:rPr>
              <a:t>Identify Competencies to be attained: For each PO define competencies –different abilities implied by  program outcome statement that would generally require different assessment measures. This helps  us to create a shared understanding of the competencies we want students to achieve. They serve  as an intermediate step to the creation of measurable indicators.</a:t>
            </a:r>
            <a:endParaRPr sz="1600" b="1" dirty="0">
              <a:latin typeface="Arial"/>
              <a:ea typeface="Arial"/>
              <a:cs typeface="Arial"/>
              <a:sym typeface="Arial"/>
            </a:endParaRPr>
          </a:p>
          <a:p>
            <a:pPr marL="609585">
              <a:lnSpc>
                <a:spcPct val="115000"/>
              </a:lnSpc>
            </a:pPr>
            <a:endParaRPr sz="1200" dirty="0">
              <a:latin typeface="Arial"/>
              <a:ea typeface="Arial"/>
              <a:cs typeface="Arial"/>
              <a:sym typeface="Arial"/>
            </a:endParaRPr>
          </a:p>
        </p:txBody>
      </p:sp>
      <p:sp>
        <p:nvSpPr>
          <p:cNvPr id="280" name="Google Shape;280;p38"/>
          <p:cNvSpPr/>
          <p:nvPr/>
        </p:nvSpPr>
        <p:spPr>
          <a:xfrm>
            <a:off x="-2650" y="43277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noFill/>
          <a:ln>
            <a:noFill/>
          </a:ln>
        </p:spPr>
        <p:txBody>
          <a:bodyPr spcFirstLastPara="1" wrap="square" lIns="0" tIns="0" rIns="0" bIns="0" anchor="t" anchorCtr="0">
            <a:noAutofit/>
          </a:bodyPr>
          <a:lstStyle/>
          <a:p>
            <a:endParaRPr sz="2400" dirty="0">
              <a:effectLst>
                <a:outerShdw blurRad="38100" dist="38100" dir="2700000" algn="tl">
                  <a:srgbClr val="000000">
                    <a:alpha val="43137"/>
                  </a:srgbClr>
                </a:outerShdw>
              </a:effectLst>
              <a:latin typeface="+mj-lt"/>
            </a:endParaRPr>
          </a:p>
        </p:txBody>
      </p:sp>
      <p:sp>
        <p:nvSpPr>
          <p:cNvPr id="281" name="Google Shape;281;p38"/>
          <p:cNvSpPr txBox="1">
            <a:spLocks noGrp="1"/>
          </p:cNvSpPr>
          <p:nvPr>
            <p:ph type="title"/>
          </p:nvPr>
        </p:nvSpPr>
        <p:spPr>
          <a:xfrm>
            <a:off x="1108533" y="275300"/>
            <a:ext cx="10206800" cy="782646"/>
          </a:xfrm>
          <a:prstGeom prst="rect">
            <a:avLst/>
          </a:prstGeom>
          <a:noFill/>
          <a:ln>
            <a:noFill/>
          </a:ln>
        </p:spPr>
        <p:txBody>
          <a:bodyPr spcFirstLastPara="1" vert="horz" wrap="square" lIns="0" tIns="16933" rIns="0" bIns="0" rtlCol="0" anchor="t" anchorCtr="0">
            <a:noAutofit/>
          </a:bodyPr>
          <a:lstStyle/>
          <a:p>
            <a:pPr marL="140543" algn="ctr">
              <a:lnSpc>
                <a:spcPct val="100000"/>
              </a:lnSpc>
              <a:spcBef>
                <a:spcPts val="0"/>
              </a:spcBef>
            </a:pPr>
            <a:r>
              <a:rPr lang="en" sz="2533" b="1" dirty="0"/>
              <a:t>CO</a:t>
            </a:r>
            <a:r>
              <a:rPr lang="en" sz="2533" b="1" dirty="0">
                <a:sym typeface="Wingdings" panose="05000000000000000000" pitchFamily="2" charset="2"/>
              </a:rPr>
              <a:t> PO via two steps</a:t>
            </a:r>
            <a:br>
              <a:rPr lang="en" sz="2533" b="1" dirty="0"/>
            </a:br>
            <a:r>
              <a:rPr lang="en" sz="2000" b="1" dirty="0"/>
              <a:t>2-STEPS – COMPETENCY/ PERFORMANCE INDICATORS (PI) – FOR POs</a:t>
            </a:r>
            <a:endParaRPr sz="2533" b="1" dirty="0"/>
          </a:p>
        </p:txBody>
      </p:sp>
      <p:sp>
        <p:nvSpPr>
          <p:cNvPr id="2" name="Rectangle 1">
            <a:extLst>
              <a:ext uri="{FF2B5EF4-FFF2-40B4-BE49-F238E27FC236}">
                <a16:creationId xmlns:a16="http://schemas.microsoft.com/office/drawing/2014/main" id="{EC517BC2-0130-422F-8AA1-A285B2670C4A}"/>
              </a:ext>
            </a:extLst>
          </p:cNvPr>
          <p:cNvSpPr/>
          <p:nvPr/>
        </p:nvSpPr>
        <p:spPr>
          <a:xfrm>
            <a:off x="857250" y="219435"/>
            <a:ext cx="10901363" cy="63632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Slide Number Placeholder 2">
            <a:extLst>
              <a:ext uri="{FF2B5EF4-FFF2-40B4-BE49-F238E27FC236}">
                <a16:creationId xmlns:a16="http://schemas.microsoft.com/office/drawing/2014/main" id="{7A90DF1D-45FE-44A1-B025-B5D4D0EA9921}"/>
              </a:ext>
            </a:extLst>
          </p:cNvPr>
          <p:cNvSpPr>
            <a:spLocks noGrp="1"/>
          </p:cNvSpPr>
          <p:nvPr>
            <p:ph type="sldNum" sz="quarter" idx="12"/>
          </p:nvPr>
        </p:nvSpPr>
        <p:spPr/>
        <p:txBody>
          <a:bodyPr/>
          <a:lstStyle/>
          <a:p>
            <a:fld id="{E1456C33-0AA6-4E76-B4F5-76CC9D49CDD1}" type="slidenum">
              <a:rPr lang="en-IN" smtClean="0"/>
              <a:t>29</a:t>
            </a:fld>
            <a:endParaRPr lang="en-IN" dirty="0"/>
          </a:p>
        </p:txBody>
      </p:sp>
      <p:sp>
        <p:nvSpPr>
          <p:cNvPr id="4" name="Rectangle 3">
            <a:extLst>
              <a:ext uri="{FF2B5EF4-FFF2-40B4-BE49-F238E27FC236}">
                <a16:creationId xmlns:a16="http://schemas.microsoft.com/office/drawing/2014/main" id="{CCE1DB96-5C1C-487D-AB43-96324263EB82}"/>
              </a:ext>
            </a:extLst>
          </p:cNvPr>
          <p:cNvSpPr/>
          <p:nvPr/>
        </p:nvSpPr>
        <p:spPr>
          <a:xfrm>
            <a:off x="1411111" y="1428750"/>
            <a:ext cx="10206800" cy="4788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C7E8-9477-44E9-A727-2F7CD2487908}"/>
              </a:ext>
            </a:extLst>
          </p:cNvPr>
          <p:cNvSpPr>
            <a:spLocks noGrp="1"/>
          </p:cNvSpPr>
          <p:nvPr>
            <p:ph type="title"/>
          </p:nvPr>
        </p:nvSpPr>
        <p:spPr>
          <a:xfrm>
            <a:off x="838200" y="124179"/>
            <a:ext cx="10515600" cy="406400"/>
          </a:xfrm>
        </p:spPr>
        <p:txBody>
          <a:bodyPr>
            <a:normAutofit fontScale="90000"/>
          </a:bodyPr>
          <a:lstStyle/>
          <a:p>
            <a:r>
              <a:rPr lang="en-US" dirty="0"/>
              <a:t>	</a:t>
            </a:r>
            <a:r>
              <a:rPr lang="en-US" sz="3600" b="1" dirty="0">
                <a:latin typeface="+mn-lt"/>
              </a:rPr>
              <a:t>OBSERVATIONS ON THE  APPROACH SO FAR</a:t>
            </a:r>
            <a:endParaRPr lang="en-IN" b="1" dirty="0">
              <a:latin typeface="+mn-lt"/>
            </a:endParaRPr>
          </a:p>
        </p:txBody>
      </p:sp>
      <p:sp>
        <p:nvSpPr>
          <p:cNvPr id="3" name="Content Placeholder 2">
            <a:extLst>
              <a:ext uri="{FF2B5EF4-FFF2-40B4-BE49-F238E27FC236}">
                <a16:creationId xmlns:a16="http://schemas.microsoft.com/office/drawing/2014/main" id="{0A92AD2C-3E04-47C4-BAA2-5F3FBD639E9A}"/>
              </a:ext>
            </a:extLst>
          </p:cNvPr>
          <p:cNvSpPr>
            <a:spLocks noGrp="1"/>
          </p:cNvSpPr>
          <p:nvPr>
            <p:ph idx="1"/>
          </p:nvPr>
        </p:nvSpPr>
        <p:spPr>
          <a:xfrm>
            <a:off x="838200" y="679622"/>
            <a:ext cx="10349089" cy="5788911"/>
          </a:xfrm>
        </p:spPr>
        <p:txBody>
          <a:bodyPr>
            <a:normAutofit/>
          </a:bodyPr>
          <a:lstStyle/>
          <a:p>
            <a:pPr marL="0" indent="0">
              <a:buNone/>
            </a:pPr>
            <a:endParaRPr lang="en-US" dirty="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There are no </a:t>
            </a:r>
            <a:r>
              <a:rPr lang="en-US" b="1" u="sng" dirty="0">
                <a:latin typeface="Calibri" panose="020F0502020204030204" pitchFamily="34" charset="0"/>
                <a:ea typeface="Calibri" panose="020F0502020204030204" pitchFamily="34" charset="0"/>
                <a:cs typeface="Calibri" panose="020F0502020204030204" pitchFamily="34" charset="0"/>
              </a:rPr>
              <a:t>explicit  statements  </a:t>
            </a:r>
            <a:r>
              <a:rPr lang="en-US" b="1" dirty="0">
                <a:latin typeface="Calibri" panose="020F0502020204030204" pitchFamily="34" charset="0"/>
                <a:ea typeface="Calibri" panose="020F0502020204030204" pitchFamily="34" charset="0"/>
                <a:cs typeface="Calibri" panose="020F0502020204030204" pitchFamily="34" charset="0"/>
              </a:rPr>
              <a:t> why we are teaching the course. What is the purpose from the student standpoint  Is it just success in the examination? We need clarity.</a:t>
            </a:r>
          </a:p>
          <a:p>
            <a:r>
              <a:rPr lang="en-US" b="1" dirty="0">
                <a:latin typeface="Calibri" panose="020F0502020204030204" pitchFamily="34" charset="0"/>
                <a:ea typeface="Calibri" panose="020F0502020204030204" pitchFamily="34" charset="0"/>
                <a:cs typeface="Calibri" panose="020F0502020204030204" pitchFamily="34" charset="0"/>
              </a:rPr>
              <a:t>We can ask the above question for  the program (BE degree in Engineering in a discipline)</a:t>
            </a:r>
          </a:p>
          <a:p>
            <a:r>
              <a:rPr lang="en-US" b="1" dirty="0">
                <a:latin typeface="Calibri" panose="020F0502020204030204" pitchFamily="34" charset="0"/>
                <a:ea typeface="Calibri" panose="020F0502020204030204" pitchFamily="34" charset="0"/>
                <a:cs typeface="Calibri" panose="020F0502020204030204" pitchFamily="34" charset="0"/>
              </a:rPr>
              <a:t>In OBE, these are captured by PEO, PO/PSO and COs</a:t>
            </a:r>
          </a:p>
          <a:p>
            <a:r>
              <a:rPr lang="en-US" b="1" dirty="0">
                <a:latin typeface="Calibri" panose="020F0502020204030204" pitchFamily="34" charset="0"/>
                <a:ea typeface="Calibri" panose="020F0502020204030204" pitchFamily="34" charset="0"/>
                <a:cs typeface="Calibri" panose="020F0502020204030204" pitchFamily="34" charset="0"/>
              </a:rPr>
              <a:t>Making Outcomes explicit benefits students, teachers, </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   management, educationists, industry and employers – </a:t>
            </a:r>
          </a:p>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   all stake holders</a:t>
            </a:r>
          </a:p>
          <a:p>
            <a:pPr marL="0" indent="0">
              <a:buNone/>
            </a:pPr>
            <a:endParaRPr lang="en-IN"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4E6F433B-1FE2-4E71-B3A8-780BC49636A6}"/>
              </a:ext>
            </a:extLst>
          </p:cNvPr>
          <p:cNvSpPr>
            <a:spLocks noGrp="1"/>
          </p:cNvSpPr>
          <p:nvPr>
            <p:ph type="sldNum" sz="quarter" idx="12"/>
          </p:nvPr>
        </p:nvSpPr>
        <p:spPr/>
        <p:txBody>
          <a:bodyPr/>
          <a:lstStyle/>
          <a:p>
            <a:fld id="{71EC9CE2-5AEF-428F-9B76-4FE97200EC74}" type="slidenum">
              <a:rPr lang="en-IN" smtClean="0"/>
              <a:t>3</a:t>
            </a:fld>
            <a:endParaRPr lang="en-IN" dirty="0"/>
          </a:p>
        </p:txBody>
      </p:sp>
      <p:sp>
        <p:nvSpPr>
          <p:cNvPr id="5" name="Rectangle 4">
            <a:extLst>
              <a:ext uri="{FF2B5EF4-FFF2-40B4-BE49-F238E27FC236}">
                <a16:creationId xmlns:a16="http://schemas.microsoft.com/office/drawing/2014/main" id="{3AA873B2-C161-EEA0-0CF9-080CD8AD920C}"/>
              </a:ext>
            </a:extLst>
          </p:cNvPr>
          <p:cNvSpPr/>
          <p:nvPr/>
        </p:nvSpPr>
        <p:spPr>
          <a:xfrm>
            <a:off x="930303" y="1518699"/>
            <a:ext cx="10034546" cy="4837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83979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71" name="Google Shape;371;p4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5" name="Google Shape;375;p42"/>
          <p:cNvSpPr txBox="1"/>
          <p:nvPr/>
        </p:nvSpPr>
        <p:spPr>
          <a:xfrm>
            <a:off x="755833" y="824405"/>
            <a:ext cx="10028000" cy="475758"/>
          </a:xfrm>
          <a:prstGeom prst="rect">
            <a:avLst/>
          </a:prstGeom>
          <a:noFill/>
          <a:ln>
            <a:noFill/>
          </a:ln>
        </p:spPr>
        <p:txBody>
          <a:bodyPr spcFirstLastPara="1" wrap="square" lIns="0" tIns="16933" rIns="0" bIns="0" anchor="t" anchorCtr="0">
            <a:noAutofit/>
          </a:bodyPr>
          <a:lstStyle/>
          <a:p>
            <a:pPr marL="16933" marR="6773">
              <a:lnSpc>
                <a:spcPct val="150000"/>
              </a:lnSpc>
            </a:pPr>
            <a:r>
              <a:rPr lang="en" sz="1400" b="1" dirty="0">
                <a:solidFill>
                  <a:srgbClr val="231F20"/>
                </a:solidFill>
                <a:latin typeface="Arial"/>
                <a:ea typeface="Arial"/>
                <a:cs typeface="Arial"/>
                <a:sym typeface="Arial"/>
              </a:rPr>
              <a:t>suggestive list of competencies and associated performance indicators for PO1 in </a:t>
            </a:r>
            <a:r>
              <a:rPr lang="en" sz="1467" b="1" i="1" u="sng" dirty="0">
                <a:solidFill>
                  <a:srgbClr val="231F20"/>
                </a:solidFill>
                <a:latin typeface="Arial"/>
                <a:ea typeface="Arial"/>
                <a:cs typeface="Arial"/>
                <a:sym typeface="Arial"/>
              </a:rPr>
              <a:t>Mechanical Engineering Program</a:t>
            </a:r>
            <a:r>
              <a:rPr lang="en" sz="1467" dirty="0">
                <a:solidFill>
                  <a:srgbClr val="231F20"/>
                </a:solidFill>
                <a:latin typeface="Arial"/>
                <a:ea typeface="Arial"/>
                <a:cs typeface="Arial"/>
                <a:sym typeface="Arial"/>
              </a:rPr>
              <a:t>.</a:t>
            </a:r>
            <a:endParaRPr sz="1467" dirty="0">
              <a:latin typeface="Arial"/>
              <a:ea typeface="Arial"/>
              <a:cs typeface="Arial"/>
              <a:sym typeface="Arial"/>
            </a:endParaRPr>
          </a:p>
        </p:txBody>
      </p:sp>
      <p:graphicFrame>
        <p:nvGraphicFramePr>
          <p:cNvPr id="376" name="Google Shape;376;p42"/>
          <p:cNvGraphicFramePr/>
          <p:nvPr>
            <p:extLst>
              <p:ext uri="{D42A27DB-BD31-4B8C-83A1-F6EECF244321}">
                <p14:modId xmlns:p14="http://schemas.microsoft.com/office/powerpoint/2010/main" val="3081021217"/>
              </p:ext>
            </p:extLst>
          </p:nvPr>
        </p:nvGraphicFramePr>
        <p:xfrm>
          <a:off x="755836" y="1576015"/>
          <a:ext cx="10739433" cy="4638713"/>
        </p:xfrm>
        <a:graphic>
          <a:graphicData uri="http://schemas.openxmlformats.org/drawingml/2006/table">
            <a:tbl>
              <a:tblPr firstRow="1" bandRow="1">
                <a:noFill/>
              </a:tblPr>
              <a:tblGrid>
                <a:gridCol w="563333">
                  <a:extLst>
                    <a:ext uri="{9D8B030D-6E8A-4147-A177-3AD203B41FA5}">
                      <a16:colId xmlns:a16="http://schemas.microsoft.com/office/drawing/2014/main" val="20000"/>
                    </a:ext>
                  </a:extLst>
                </a:gridCol>
                <a:gridCol w="4411167">
                  <a:extLst>
                    <a:ext uri="{9D8B030D-6E8A-4147-A177-3AD203B41FA5}">
                      <a16:colId xmlns:a16="http://schemas.microsoft.com/office/drawing/2014/main" val="20001"/>
                    </a:ext>
                  </a:extLst>
                </a:gridCol>
                <a:gridCol w="517200">
                  <a:extLst>
                    <a:ext uri="{9D8B030D-6E8A-4147-A177-3AD203B41FA5}">
                      <a16:colId xmlns:a16="http://schemas.microsoft.com/office/drawing/2014/main" val="20002"/>
                    </a:ext>
                  </a:extLst>
                </a:gridCol>
                <a:gridCol w="5247733">
                  <a:extLst>
                    <a:ext uri="{9D8B030D-6E8A-4147-A177-3AD203B41FA5}">
                      <a16:colId xmlns:a16="http://schemas.microsoft.com/office/drawing/2014/main" val="20003"/>
                    </a:ext>
                  </a:extLst>
                </a:gridCol>
              </a:tblGrid>
              <a:tr h="552767">
                <a:tc>
                  <a:txBody>
                    <a:bodyPr/>
                    <a:lstStyle/>
                    <a:p>
                      <a:pPr marL="0" marR="25400" lvl="0" indent="0" algn="l" rtl="0">
                        <a:lnSpc>
                          <a:spcPct val="115000"/>
                        </a:lnSpc>
                        <a:spcBef>
                          <a:spcPts val="0"/>
                        </a:spcBef>
                        <a:spcAft>
                          <a:spcPts val="0"/>
                        </a:spcAft>
                        <a:buNone/>
                      </a:pPr>
                      <a:endParaRPr sz="1300" b="1" dirty="0">
                        <a:solidFill>
                          <a:srgbClr val="231F20"/>
                        </a:solidFill>
                        <a:latin typeface="Arial"/>
                        <a:ea typeface="Arial"/>
                        <a:cs typeface="Arial"/>
                        <a:sym typeface="Arial"/>
                      </a:endParaRPr>
                    </a:p>
                  </a:txBody>
                  <a:tcPr marL="0" marR="0" marT="28500" marB="0">
                    <a:noFill/>
                  </a:tcPr>
                </a:tc>
                <a:tc gridSpan="3">
                  <a:txBody>
                    <a:bodyPr/>
                    <a:lstStyle/>
                    <a:p>
                      <a:pPr marL="0" marR="25400" lvl="0" indent="0" algn="l" rtl="0">
                        <a:lnSpc>
                          <a:spcPct val="115000"/>
                        </a:lnSpc>
                        <a:spcBef>
                          <a:spcPts val="0"/>
                        </a:spcBef>
                        <a:spcAft>
                          <a:spcPts val="0"/>
                        </a:spcAft>
                        <a:buNone/>
                      </a:pPr>
                      <a:r>
                        <a:rPr lang="en" sz="1300" b="0"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PO 1: Engineering knowledge: Apply the knowledge of mathematics, science, engineering fundamentals, and an engineering</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specialisation for the solution of complex engineering problems.</a:t>
                      </a:r>
                      <a:endParaRPr sz="1200" b="1" dirty="0">
                        <a:solidFill>
                          <a:srgbClr val="231F20"/>
                        </a:solidFill>
                        <a:latin typeface="Arial"/>
                        <a:ea typeface="Arial"/>
                        <a:cs typeface="Arial"/>
                        <a:sym typeface="Arial"/>
                      </a:endParaRPr>
                    </a:p>
                  </a:txBody>
                  <a:tcPr marL="0" marR="0" marT="28500" marB="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818">
                <a:tc>
                  <a:txBody>
                    <a:bodyPr/>
                    <a:lstStyle/>
                    <a:p>
                      <a:pPr marL="0" marR="0" lvl="0" indent="0" algn="ctr" rtl="0">
                        <a:lnSpc>
                          <a:spcPct val="115000"/>
                        </a:lnSpc>
                        <a:spcBef>
                          <a:spcPts val="0"/>
                        </a:spcBef>
                        <a:spcAft>
                          <a:spcPts val="0"/>
                        </a:spcAft>
                        <a:buNone/>
                      </a:pPr>
                      <a:endParaRPr sz="15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en" sz="1500" b="1" dirty="0">
                          <a:solidFill>
                            <a:srgbClr val="231F20"/>
                          </a:solidFill>
                          <a:latin typeface="Arial"/>
                          <a:ea typeface="Arial"/>
                          <a:cs typeface="Arial"/>
                          <a:sym typeface="Arial"/>
                        </a:rPr>
                        <a:t>                   </a:t>
                      </a:r>
                      <a:r>
                        <a:rPr lang="en" sz="1500" b="1" u="none" strike="noStrike" cap="none" dirty="0">
                          <a:solidFill>
                            <a:srgbClr val="231F20"/>
                          </a:solidFill>
                          <a:latin typeface="Arial"/>
                          <a:ea typeface="Arial"/>
                          <a:cs typeface="Arial"/>
                          <a:sym typeface="Arial"/>
                        </a:rPr>
                        <a:t>Competency</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Indicators</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1459451">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a:t>
                      </a:r>
                      <a:r>
                        <a:rPr lang="en" sz="1300" b="1" dirty="0">
                          <a:solidFill>
                            <a:srgbClr val="231F20"/>
                          </a:solidFill>
                          <a:latin typeface="Arial"/>
                          <a:ea typeface="Arial"/>
                          <a:cs typeface="Arial"/>
                          <a:sym typeface="Arial"/>
                        </a:rPr>
                        <a:t>e </a:t>
                      </a:r>
                      <a:r>
                        <a:rPr lang="en" sz="1300" b="1" u="none" strike="noStrike" cap="none" dirty="0">
                          <a:solidFill>
                            <a:srgbClr val="231F20"/>
                          </a:solidFill>
                          <a:latin typeface="Arial"/>
                          <a:ea typeface="Arial"/>
                          <a:cs typeface="Arial"/>
                          <a:sym typeface="Arial"/>
                        </a:rPr>
                        <a:t>competence in mathematical modelling</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ctr" rtl="0">
                        <a:lnSpc>
                          <a:spcPct val="115000"/>
                        </a:lnSpc>
                        <a:spcBef>
                          <a:spcPts val="0"/>
                        </a:spcBef>
                        <a:spcAft>
                          <a:spcPts val="0"/>
                        </a:spcAft>
                        <a:buNone/>
                      </a:pPr>
                      <a:r>
                        <a:rPr lang="en" sz="1300" b="1" dirty="0">
                          <a:solidFill>
                            <a:schemeClr val="tx1"/>
                          </a:solidFill>
                          <a:latin typeface="Arial"/>
                          <a:ea typeface="Arial"/>
                          <a:cs typeface="Arial"/>
                          <a:sym typeface="Arial"/>
                        </a:rPr>
                        <a:t>1.1.1</a:t>
                      </a:r>
                      <a:endParaRPr sz="1300" b="1" dirty="0">
                        <a:solidFill>
                          <a:schemeClr val="tx1"/>
                        </a:solidFill>
                        <a:latin typeface="Arial"/>
                        <a:ea typeface="Arial"/>
                        <a:cs typeface="Arial"/>
                        <a:sym typeface="Arial"/>
                      </a:endParaRPr>
                    </a:p>
                    <a:p>
                      <a:pPr marL="0" marR="25400" lvl="0" indent="0" algn="ctr" rtl="0">
                        <a:lnSpc>
                          <a:spcPct val="115000"/>
                        </a:lnSpc>
                        <a:spcBef>
                          <a:spcPts val="0"/>
                        </a:spcBef>
                        <a:spcAft>
                          <a:spcPts val="0"/>
                        </a:spcAft>
                        <a:buNone/>
                      </a:pPr>
                      <a:endParaRPr sz="1300" b="1" dirty="0">
                        <a:solidFill>
                          <a:schemeClr val="tx1"/>
                        </a:solidFill>
                        <a:latin typeface="Arial"/>
                        <a:ea typeface="Arial"/>
                        <a:cs typeface="Arial"/>
                        <a:sym typeface="Arial"/>
                      </a:endParaRPr>
                    </a:p>
                    <a:p>
                      <a:pPr marL="0" marR="25400" lvl="0" indent="0" algn="ctr" rtl="0">
                        <a:lnSpc>
                          <a:spcPct val="115000"/>
                        </a:lnSpc>
                        <a:spcBef>
                          <a:spcPts val="0"/>
                        </a:spcBef>
                        <a:spcAft>
                          <a:spcPts val="0"/>
                        </a:spcAft>
                        <a:buNone/>
                      </a:pPr>
                      <a:endParaRPr sz="1300" b="1" dirty="0">
                        <a:solidFill>
                          <a:schemeClr val="tx1"/>
                        </a:solidFill>
                        <a:latin typeface="Arial"/>
                        <a:ea typeface="Arial"/>
                        <a:cs typeface="Arial"/>
                        <a:sym typeface="Arial"/>
                      </a:endParaRPr>
                    </a:p>
                    <a:p>
                      <a:pPr marL="0" marR="25400" lvl="0" indent="0" algn="ctr" rtl="0">
                        <a:lnSpc>
                          <a:spcPct val="115000"/>
                        </a:lnSpc>
                        <a:spcBef>
                          <a:spcPts val="100"/>
                        </a:spcBef>
                        <a:spcAft>
                          <a:spcPts val="0"/>
                        </a:spcAft>
                        <a:buNone/>
                      </a:pPr>
                      <a:r>
                        <a:rPr lang="en" sz="1300" b="1" dirty="0">
                          <a:solidFill>
                            <a:schemeClr val="tx1"/>
                          </a:solidFill>
                          <a:latin typeface="Arial"/>
                          <a:ea typeface="Arial"/>
                          <a:cs typeface="Arial"/>
                          <a:sym typeface="Arial"/>
                        </a:rPr>
                        <a:t>1.1.2</a:t>
                      </a:r>
                      <a:endParaRPr sz="1300" b="1" dirty="0">
                        <a:solidFill>
                          <a:schemeClr val="tx1"/>
                        </a:solidFill>
                        <a:latin typeface="Arial"/>
                        <a:ea typeface="Arial"/>
                        <a:cs typeface="Arial"/>
                        <a:sym typeface="Arial"/>
                      </a:endParaRPr>
                    </a:p>
                    <a:p>
                      <a:pPr marL="0" marR="25400" lvl="0" indent="0" algn="ctr" rtl="0">
                        <a:lnSpc>
                          <a:spcPct val="115000"/>
                        </a:lnSpc>
                        <a:spcBef>
                          <a:spcPts val="0"/>
                        </a:spcBef>
                        <a:spcAft>
                          <a:spcPts val="0"/>
                        </a:spcAft>
                        <a:buClr>
                          <a:schemeClr val="dk1"/>
                        </a:buClr>
                        <a:buSzPts val="1100"/>
                        <a:buFont typeface="Arial"/>
                        <a:buNone/>
                      </a:pP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mathematical techniques such as calculus, linear algebra, and statistics to solve problems</a:t>
                      </a:r>
                      <a:endParaRPr sz="1300" b="1"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endParaRPr sz="1300" b="1"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advanced mathematical techniques to model and solve </a:t>
                      </a:r>
                      <a:endParaRPr sz="1300" b="1"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mechanical engineering problems</a:t>
                      </a:r>
                      <a:endParaRPr sz="1300" b="1"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endParaRPr sz="1300" b="1"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r h="642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1.2</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Demonstrate</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competence in basic sciences</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1.2.1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laws of natural sciences to an engineering problem</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3"/>
                  </a:ext>
                </a:extLst>
              </a:tr>
              <a:tr h="707611">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1.3</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Demonstrate</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competence in engineering</a:t>
                      </a:r>
                      <a:r>
                        <a:rPr lang="en" sz="1300" b="1" dirty="0">
                          <a:solidFill>
                            <a:srgbClr val="231F20"/>
                          </a:solidFill>
                          <a:latin typeface="Arial"/>
                          <a:ea typeface="Arial"/>
                          <a:cs typeface="Arial"/>
                          <a:sym typeface="Arial"/>
                        </a:rPr>
                        <a:t> fundamentals    </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1.3.1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fundamental engineering concepts to solve engineering </a:t>
                      </a:r>
                      <a:endParaRPr sz="1300" b="1"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problems</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4"/>
                  </a:ext>
                </a:extLst>
              </a:tr>
              <a:tr h="891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 1.4</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tc>
                  <a:txBody>
                    <a:bodyPr/>
                    <a:lstStyle/>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Demonstrate</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competence</a:t>
                      </a:r>
                      <a:r>
                        <a:rPr lang="en" sz="1300" b="1" dirty="0">
                          <a:solidFill>
                            <a:srgbClr val="231F20"/>
                          </a:solidFill>
                          <a:latin typeface="Arial"/>
                          <a:ea typeface="Arial"/>
                          <a:cs typeface="Arial"/>
                          <a:sym typeface="Arial"/>
                        </a:rPr>
                        <a:t> i</a:t>
                      </a:r>
                      <a:r>
                        <a:rPr lang="en" sz="1300" b="1" u="none" strike="noStrike" cap="none" dirty="0">
                          <a:solidFill>
                            <a:srgbClr val="231F20"/>
                          </a:solidFill>
                          <a:latin typeface="Arial"/>
                          <a:ea typeface="Arial"/>
                          <a:cs typeface="Arial"/>
                          <a:sym typeface="Arial"/>
                        </a:rPr>
                        <a:t>n</a:t>
                      </a: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specialized </a:t>
                      </a:r>
                      <a:r>
                        <a:rPr lang="en" sz="1300" b="1" dirty="0">
                          <a:solidFill>
                            <a:schemeClr val="tx1"/>
                          </a:solidFill>
                          <a:latin typeface="Arial"/>
                          <a:ea typeface="Arial"/>
                          <a:cs typeface="Arial"/>
                          <a:sym typeface="Arial"/>
                        </a:rPr>
                        <a:t>engineerin</a:t>
                      </a:r>
                      <a:r>
                        <a:rPr lang="en" sz="1300" b="1" dirty="0">
                          <a:solidFill>
                            <a:schemeClr val="hlink"/>
                          </a:solidFill>
                          <a:latin typeface="Arial"/>
                          <a:ea typeface="Arial"/>
                          <a:cs typeface="Arial"/>
                          <a:sym typeface="Arial"/>
                        </a:rPr>
                        <a:t>g </a:t>
                      </a:r>
                      <a:endParaRPr sz="1300" b="1" dirty="0">
                        <a:solidFill>
                          <a:schemeClr val="hlink"/>
                        </a:solidFill>
                        <a:latin typeface="Arial"/>
                        <a:ea typeface="Arial"/>
                        <a:cs typeface="Arial"/>
                        <a:sym typeface="Arial"/>
                      </a:endParaRPr>
                    </a:p>
                    <a:p>
                      <a:pPr marL="0" marR="25400" lvl="0" indent="0" algn="l" rtl="0">
                        <a:lnSpc>
                          <a:spcPct val="115000"/>
                        </a:lnSpc>
                        <a:spcBef>
                          <a:spcPts val="0"/>
                        </a:spcBef>
                        <a:spcAft>
                          <a:spcPts val="0"/>
                        </a:spcAft>
                        <a:buNone/>
                      </a:pPr>
                      <a:r>
                        <a:rPr lang="en" sz="1300" b="1" dirty="0">
                          <a:solidFill>
                            <a:schemeClr val="hlink"/>
                          </a:solidFill>
                          <a:latin typeface="Arial"/>
                          <a:ea typeface="Arial"/>
                          <a:cs typeface="Arial"/>
                          <a:sym typeface="Arial"/>
                        </a:rPr>
                        <a:t> </a:t>
                      </a:r>
                      <a:r>
                        <a:rPr lang="en" sz="1300" b="1" dirty="0">
                          <a:solidFill>
                            <a:schemeClr val="tx1"/>
                          </a:solidFill>
                          <a:latin typeface="Arial"/>
                          <a:ea typeface="Arial"/>
                          <a:cs typeface="Arial"/>
                          <a:sym typeface="Arial"/>
                        </a:rPr>
                        <a:t>knowledge</a:t>
                      </a:r>
                      <a:r>
                        <a:rPr lang="en" sz="1300" b="1" dirty="0">
                          <a:solidFill>
                            <a:schemeClr val="hlink"/>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to the program</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b="1" dirty="0">
                          <a:solidFill>
                            <a:schemeClr val="tx1"/>
                          </a:solidFill>
                          <a:latin typeface="Arial"/>
                          <a:ea typeface="Arial"/>
                          <a:cs typeface="Arial"/>
                          <a:sym typeface="Arial"/>
                        </a:rPr>
                        <a:t>1.4.1</a:t>
                      </a:r>
                      <a:endParaRPr sz="1300" b="1" dirty="0">
                        <a:solidFill>
                          <a:schemeClr val="tx1"/>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tc>
                  <a:txBody>
                    <a:bodyPr/>
                    <a:lstStyle/>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endParaRPr sz="1300" b="1"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Apply Mechanical engineering concepts to solve engineering </a:t>
                      </a:r>
                      <a:endParaRPr sz="1300" b="1"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b="1" dirty="0">
                          <a:solidFill>
                            <a:srgbClr val="231F20"/>
                          </a:solidFill>
                          <a:latin typeface="Arial"/>
                          <a:ea typeface="Arial"/>
                          <a:cs typeface="Arial"/>
                          <a:sym typeface="Arial"/>
                        </a:rPr>
                        <a:t> </a:t>
                      </a:r>
                      <a:r>
                        <a:rPr lang="en" sz="1300" b="1" u="none" strike="noStrike" cap="none" dirty="0">
                          <a:solidFill>
                            <a:srgbClr val="231F20"/>
                          </a:solidFill>
                          <a:latin typeface="Arial"/>
                          <a:ea typeface="Arial"/>
                          <a:cs typeface="Arial"/>
                          <a:sym typeface="Arial"/>
                        </a:rPr>
                        <a:t>problems.</a:t>
                      </a:r>
                      <a:endParaRPr sz="1300" b="1"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noFill/>
                  </a:tcPr>
                </a:tc>
                <a:extLst>
                  <a:ext uri="{0D108BD9-81ED-4DB2-BD59-A6C34878D82A}">
                    <a16:rowId xmlns:a16="http://schemas.microsoft.com/office/drawing/2014/main" val="10005"/>
                  </a:ext>
                </a:extLst>
              </a:tr>
            </a:tbl>
          </a:graphicData>
        </a:graphic>
      </p:graphicFrame>
      <p:sp>
        <p:nvSpPr>
          <p:cNvPr id="2" name="Slide Number Placeholder 1">
            <a:extLst>
              <a:ext uri="{FF2B5EF4-FFF2-40B4-BE49-F238E27FC236}">
                <a16:creationId xmlns:a16="http://schemas.microsoft.com/office/drawing/2014/main" id="{FF3BBC50-28C0-4AD5-B8D4-8AEE82D41608}"/>
              </a:ext>
            </a:extLst>
          </p:cNvPr>
          <p:cNvSpPr>
            <a:spLocks noGrp="1"/>
          </p:cNvSpPr>
          <p:nvPr>
            <p:ph type="sldNum" sz="quarter" idx="12"/>
          </p:nvPr>
        </p:nvSpPr>
        <p:spPr/>
        <p:txBody>
          <a:bodyPr/>
          <a:lstStyle/>
          <a:p>
            <a:fld id="{E1456C33-0AA6-4E76-B4F5-76CC9D49CDD1}" type="slidenum">
              <a:rPr lang="en-IN" smtClean="0"/>
              <a:t>30</a:t>
            </a:fld>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4" name="Google Shape;1054;p110"/>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7" name="Google Shape;1057;p110"/>
          <p:cNvSpPr/>
          <p:nvPr/>
        </p:nvSpPr>
        <p:spPr>
          <a:xfrm>
            <a:off x="-3067" y="169535"/>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noFill/>
          <a:ln>
            <a:noFill/>
          </a:ln>
        </p:spPr>
        <p:txBody>
          <a:bodyPr spcFirstLastPara="1" wrap="square" lIns="0" tIns="0" rIns="0" bIns="0" anchor="t" anchorCtr="0">
            <a:noAutofit/>
          </a:bodyPr>
          <a:lstStyle/>
          <a:p>
            <a:endParaRPr sz="2400" dirty="0"/>
          </a:p>
        </p:txBody>
      </p:sp>
      <p:sp>
        <p:nvSpPr>
          <p:cNvPr id="1058" name="Google Shape;1058;p110"/>
          <p:cNvSpPr txBox="1">
            <a:spLocks noGrp="1"/>
          </p:cNvSpPr>
          <p:nvPr>
            <p:ph type="title"/>
          </p:nvPr>
        </p:nvSpPr>
        <p:spPr>
          <a:xfrm>
            <a:off x="683167" y="297833"/>
            <a:ext cx="9508398" cy="595200"/>
          </a:xfrm>
          <a:prstGeom prst="rect">
            <a:avLst/>
          </a:prstGeom>
          <a:noFill/>
          <a:ln>
            <a:noFill/>
          </a:ln>
        </p:spPr>
        <p:txBody>
          <a:bodyPr spcFirstLastPara="1" vert="horz" wrap="square" lIns="0" tIns="16933" rIns="0" bIns="0" rtlCol="0" anchor="ctr" anchorCtr="0">
            <a:noAutofit/>
          </a:bodyPr>
          <a:lstStyle/>
          <a:p>
            <a:pPr marL="16933">
              <a:lnSpc>
                <a:spcPct val="115000"/>
              </a:lnSpc>
              <a:spcBef>
                <a:spcPts val="0"/>
              </a:spcBef>
            </a:pPr>
            <a:endParaRPr sz="1867" b="1" dirty="0"/>
          </a:p>
          <a:p>
            <a:pPr marL="16933">
              <a:lnSpc>
                <a:spcPct val="110000"/>
              </a:lnSpc>
              <a:spcBef>
                <a:spcPts val="0"/>
              </a:spcBef>
            </a:pPr>
            <a:r>
              <a:rPr lang="en" sz="1867" b="1" dirty="0"/>
              <a:t>				A Model Question Paper</a:t>
            </a:r>
            <a:endParaRPr sz="1867" b="1" dirty="0"/>
          </a:p>
        </p:txBody>
      </p:sp>
      <p:sp>
        <p:nvSpPr>
          <p:cNvPr id="1061" name="Google Shape;1061;p110"/>
          <p:cNvSpPr txBox="1"/>
          <p:nvPr/>
        </p:nvSpPr>
        <p:spPr>
          <a:xfrm>
            <a:off x="683167" y="1080478"/>
            <a:ext cx="4920800" cy="1487014"/>
          </a:xfrm>
          <a:prstGeom prst="rect">
            <a:avLst/>
          </a:prstGeom>
          <a:noFill/>
          <a:ln>
            <a:noFill/>
          </a:ln>
        </p:spPr>
        <p:txBody>
          <a:bodyPr spcFirstLastPara="1" wrap="square" lIns="0" tIns="16933" rIns="0" bIns="0" anchor="t" anchorCtr="0">
            <a:noAutofit/>
          </a:bodyPr>
          <a:lstStyle/>
          <a:p>
            <a:pPr marL="16933" marR="6773">
              <a:spcBef>
                <a:spcPts val="645"/>
              </a:spcBef>
            </a:pPr>
            <a:r>
              <a:rPr lang="en" sz="1467" b="1" dirty="0">
                <a:solidFill>
                  <a:srgbClr val="231F20"/>
                </a:solidFill>
                <a:latin typeface="Arial"/>
                <a:ea typeface="Arial"/>
                <a:cs typeface="Arial"/>
                <a:sym typeface="Arial"/>
              </a:rPr>
              <a:t>Course: Programming for Problem solving (ESC 103)  </a:t>
            </a:r>
            <a:endParaRPr sz="1467" b="1" dirty="0">
              <a:solidFill>
                <a:srgbClr val="231F20"/>
              </a:solidFill>
              <a:latin typeface="Arial"/>
              <a:ea typeface="Arial"/>
              <a:cs typeface="Arial"/>
              <a:sym typeface="Arial"/>
            </a:endParaRPr>
          </a:p>
          <a:p>
            <a:pPr marL="16933" marR="6773">
              <a:spcBef>
                <a:spcPts val="645"/>
              </a:spcBef>
            </a:pPr>
            <a:r>
              <a:rPr lang="en" sz="1467" b="1" dirty="0">
                <a:solidFill>
                  <a:srgbClr val="231F20"/>
                </a:solidFill>
                <a:latin typeface="Arial"/>
                <a:ea typeface="Arial"/>
                <a:cs typeface="Arial"/>
                <a:sym typeface="Arial"/>
              </a:rPr>
              <a:t>Maximum Marks :100; Duration: 03 hours</a:t>
            </a:r>
            <a:endParaRPr sz="1467" b="1" dirty="0">
              <a:latin typeface="Arial"/>
              <a:ea typeface="Arial"/>
              <a:cs typeface="Arial"/>
              <a:sym typeface="Arial"/>
            </a:endParaRPr>
          </a:p>
        </p:txBody>
      </p:sp>
      <p:graphicFrame>
        <p:nvGraphicFramePr>
          <p:cNvPr id="1062" name="Google Shape;1062;p110"/>
          <p:cNvGraphicFramePr/>
          <p:nvPr/>
        </p:nvGraphicFramePr>
        <p:xfrm>
          <a:off x="737098" y="1823985"/>
          <a:ext cx="10771735" cy="4541771"/>
        </p:xfrm>
        <a:graphic>
          <a:graphicData uri="http://schemas.openxmlformats.org/drawingml/2006/table">
            <a:tbl>
              <a:tblPr firstRow="1" bandRow="1">
                <a:noFill/>
              </a:tblPr>
              <a:tblGrid>
                <a:gridCol w="939167">
                  <a:extLst>
                    <a:ext uri="{9D8B030D-6E8A-4147-A177-3AD203B41FA5}">
                      <a16:colId xmlns:a16="http://schemas.microsoft.com/office/drawing/2014/main" val="20000"/>
                    </a:ext>
                  </a:extLst>
                </a:gridCol>
                <a:gridCol w="6075900">
                  <a:extLst>
                    <a:ext uri="{9D8B030D-6E8A-4147-A177-3AD203B41FA5}">
                      <a16:colId xmlns:a16="http://schemas.microsoft.com/office/drawing/2014/main" val="20001"/>
                    </a:ext>
                  </a:extLst>
                </a:gridCol>
                <a:gridCol w="939167">
                  <a:extLst>
                    <a:ext uri="{9D8B030D-6E8A-4147-A177-3AD203B41FA5}">
                      <a16:colId xmlns:a16="http://schemas.microsoft.com/office/drawing/2014/main" val="20002"/>
                    </a:ext>
                  </a:extLst>
                </a:gridCol>
                <a:gridCol w="939167">
                  <a:extLst>
                    <a:ext uri="{9D8B030D-6E8A-4147-A177-3AD203B41FA5}">
                      <a16:colId xmlns:a16="http://schemas.microsoft.com/office/drawing/2014/main" val="20003"/>
                    </a:ext>
                  </a:extLst>
                </a:gridCol>
                <a:gridCol w="939167">
                  <a:extLst>
                    <a:ext uri="{9D8B030D-6E8A-4147-A177-3AD203B41FA5}">
                      <a16:colId xmlns:a16="http://schemas.microsoft.com/office/drawing/2014/main" val="20004"/>
                    </a:ext>
                  </a:extLst>
                </a:gridCol>
                <a:gridCol w="939167">
                  <a:extLst>
                    <a:ext uri="{9D8B030D-6E8A-4147-A177-3AD203B41FA5}">
                      <a16:colId xmlns:a16="http://schemas.microsoft.com/office/drawing/2014/main" val="20005"/>
                    </a:ext>
                  </a:extLst>
                </a:gridCol>
              </a:tblGrid>
              <a:tr h="299131">
                <a:tc>
                  <a:txBody>
                    <a:bodyPr/>
                    <a:lstStyle/>
                    <a:p>
                      <a:pPr marL="7620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Q.No</a:t>
                      </a:r>
                      <a:endParaRPr sz="1500" u="none" strike="noStrike" cap="none" dirty="0">
                        <a:latin typeface="Arial"/>
                        <a:ea typeface="Arial"/>
                        <a:cs typeface="Arial"/>
                        <a:sym typeface="Arial"/>
                      </a:endParaRPr>
                    </a:p>
                  </a:txBody>
                  <a:tcPr marL="0" marR="0" marT="15067" marB="0" anchor="ctr">
                    <a:noFill/>
                  </a:tcPr>
                </a:tc>
                <a:tc>
                  <a:txBody>
                    <a:bodyPr/>
                    <a:lstStyle/>
                    <a:p>
                      <a:pPr marL="2540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Questions</a:t>
                      </a:r>
                      <a:endParaRPr sz="15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Marks</a:t>
                      </a:r>
                      <a:endParaRPr sz="1500" u="none" strike="noStrike" cap="none" dirty="0">
                        <a:latin typeface="Arial"/>
                        <a:ea typeface="Arial"/>
                        <a:cs typeface="Arial"/>
                        <a:sym typeface="Arial"/>
                      </a:endParaRPr>
                    </a:p>
                  </a:txBody>
                  <a:tcPr marL="0" marR="0" marT="15067" marB="0" anchor="ctr">
                    <a:noFill/>
                  </a:tcPr>
                </a:tc>
                <a:tc>
                  <a:txBody>
                    <a:bodyPr/>
                    <a:lstStyle/>
                    <a:p>
                      <a:pPr marL="8890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CO</a:t>
                      </a:r>
                      <a:endParaRPr sz="15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BL</a:t>
                      </a:r>
                      <a:endParaRPr sz="15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500" b="1" u="none" strike="noStrike" cap="none" dirty="0">
                          <a:solidFill>
                            <a:srgbClr val="231F20"/>
                          </a:solidFill>
                          <a:latin typeface="Arial"/>
                          <a:ea typeface="Arial"/>
                          <a:cs typeface="Arial"/>
                          <a:sym typeface="Arial"/>
                        </a:rPr>
                        <a:t>PI</a:t>
                      </a:r>
                      <a:endParaRPr sz="1500" u="none" strike="noStrike" cap="none" dirty="0">
                        <a:latin typeface="Arial"/>
                        <a:ea typeface="Arial"/>
                        <a:cs typeface="Arial"/>
                        <a:sym typeface="Arial"/>
                      </a:endParaRPr>
                    </a:p>
                  </a:txBody>
                  <a:tcPr marL="0" marR="0" marT="15067" marB="0" anchor="ctr">
                    <a:noFill/>
                  </a:tcPr>
                </a:tc>
                <a:extLst>
                  <a:ext uri="{0D108BD9-81ED-4DB2-BD59-A6C34878D82A}">
                    <a16:rowId xmlns:a16="http://schemas.microsoft.com/office/drawing/2014/main" val="10000"/>
                  </a:ext>
                </a:extLst>
              </a:tr>
              <a:tr h="366978">
                <a:tc>
                  <a:txBody>
                    <a:bodyPr/>
                    <a:lstStyle/>
                    <a:p>
                      <a:pPr marL="7620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Explain the steps involved in solving a problem using computer.</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127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08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1169561">
                <a:tc>
                  <a:txBody>
                    <a:bodyPr/>
                    <a:lstStyle/>
                    <a:p>
                      <a:pPr marL="7620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Write an algorithm to find roots of a quadratic equation ax2 + bx +c =</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0 reading the values of a, b and c.</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r h="768270">
                <a:tc>
                  <a:txBody>
                    <a:bodyPr/>
                    <a:lstStyle/>
                    <a:p>
                      <a:pPr marL="7620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2(a)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Compare if-else-if and switch statement giving examples for their  relevant use.</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08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3"/>
                  </a:ext>
                </a:extLst>
              </a:tr>
              <a:tr h="1169561">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2b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just"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Write a C program that reads a given integer number and checks  whether it a palindrome. A palindrome is a number that has same value  even when it is reversed. Eg: 12321 is a palindrome.</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4"/>
                  </a:ext>
                </a:extLst>
              </a:tr>
              <a:tr h="768270">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3a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Compare the working of three looping constructs of C language giving  their syntax.</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08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5"/>
                  </a:ext>
                </a:extLst>
              </a:tr>
            </a:tbl>
          </a:graphicData>
        </a:graphic>
      </p:graphicFrame>
      <p:sp>
        <p:nvSpPr>
          <p:cNvPr id="1063" name="Google Shape;1063;p110"/>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71" name="Google Shape;1071;p111"/>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graphicFrame>
        <p:nvGraphicFramePr>
          <p:cNvPr id="1074" name="Google Shape;1074;p111"/>
          <p:cNvGraphicFramePr/>
          <p:nvPr/>
        </p:nvGraphicFramePr>
        <p:xfrm>
          <a:off x="876167" y="772145"/>
          <a:ext cx="10578698" cy="5999509"/>
        </p:xfrm>
        <a:graphic>
          <a:graphicData uri="http://schemas.openxmlformats.org/drawingml/2006/table">
            <a:tbl>
              <a:tblPr firstRow="1" bandRow="1">
                <a:noFill/>
              </a:tblPr>
              <a:tblGrid>
                <a:gridCol w="922333">
                  <a:extLst>
                    <a:ext uri="{9D8B030D-6E8A-4147-A177-3AD203B41FA5}">
                      <a16:colId xmlns:a16="http://schemas.microsoft.com/office/drawing/2014/main" val="20000"/>
                    </a:ext>
                  </a:extLst>
                </a:gridCol>
                <a:gridCol w="5967033">
                  <a:extLst>
                    <a:ext uri="{9D8B030D-6E8A-4147-A177-3AD203B41FA5}">
                      <a16:colId xmlns:a16="http://schemas.microsoft.com/office/drawing/2014/main" val="20001"/>
                    </a:ext>
                  </a:extLst>
                </a:gridCol>
                <a:gridCol w="922333">
                  <a:extLst>
                    <a:ext uri="{9D8B030D-6E8A-4147-A177-3AD203B41FA5}">
                      <a16:colId xmlns:a16="http://schemas.microsoft.com/office/drawing/2014/main" val="20002"/>
                    </a:ext>
                  </a:extLst>
                </a:gridCol>
                <a:gridCol w="922333">
                  <a:extLst>
                    <a:ext uri="{9D8B030D-6E8A-4147-A177-3AD203B41FA5}">
                      <a16:colId xmlns:a16="http://schemas.microsoft.com/office/drawing/2014/main" val="20003"/>
                    </a:ext>
                  </a:extLst>
                </a:gridCol>
                <a:gridCol w="922333">
                  <a:extLst>
                    <a:ext uri="{9D8B030D-6E8A-4147-A177-3AD203B41FA5}">
                      <a16:colId xmlns:a16="http://schemas.microsoft.com/office/drawing/2014/main" val="20004"/>
                    </a:ext>
                  </a:extLst>
                </a:gridCol>
                <a:gridCol w="922333">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no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no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noFill/>
                  </a:tcPr>
                </a:tc>
                <a:extLst>
                  <a:ext uri="{0D108BD9-81ED-4DB2-BD59-A6C34878D82A}">
                    <a16:rowId xmlns:a16="http://schemas.microsoft.com/office/drawing/2014/main" val="10000"/>
                  </a:ext>
                </a:extLst>
              </a:tr>
              <a:tr h="466555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3b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25400" marR="77470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What does the following program do?  #include &lt;stdio.h&gt;</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main()</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char ch;</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vcnt = 0, ccnt=0;</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for ( ch = getchar(); ch != ‘\n’; ch=getchar()){</a:t>
                      </a:r>
                      <a:endParaRPr sz="1500" b="1" u="none" strike="noStrike" cap="none" dirty="0">
                        <a:latin typeface="Arial"/>
                        <a:ea typeface="Arial"/>
                        <a:cs typeface="Arial"/>
                        <a:sym typeface="Arial"/>
                      </a:endParaRPr>
                    </a:p>
                    <a:p>
                      <a:pPr marL="127000" marR="38100" lvl="0" indent="-3810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if(ch==’a’ || ch==’e’ || ch==’i’ || ch==’o’ || ch==’u’ ||  ch==’A’ || ch==’E’ || ch==’I’ || ch==’O’ || ch==’U’)  vcnt++;</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else if((ch &gt;= ‘a’ &amp;&amp; ch &lt;= ‘z’) || (ch &gt;= ‘A’ &amp;&amp; ch &lt;= ‘Z’))</a:t>
                      </a:r>
                      <a:endParaRPr sz="1500" b="1" u="none" strike="noStrike" cap="none" dirty="0">
                        <a:latin typeface="Arial"/>
                        <a:ea typeface="Arial"/>
                        <a:cs typeface="Arial"/>
                        <a:sym typeface="Arial"/>
                      </a:endParaRPr>
                    </a:p>
                    <a:p>
                      <a:pPr marL="1270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ccnt++;</a:t>
                      </a:r>
                      <a:endParaRPr sz="1500" b="1"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printf( “ %d %d\n”, vcnt, ccnt);</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Rewrite the above program using while and switch constructs.</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12</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76200" marR="0" lvl="0" indent="0" algn="l"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CO4</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L4</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b="1" u="none" strike="noStrike" cap="none">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30691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4a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Compare call by value and call by reference with relevant examples.</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8</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L2</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sp>
        <p:nvSpPr>
          <p:cNvPr id="1075" name="Google Shape;1075;p111"/>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2" name="Slide Number Placeholder 1">
            <a:extLst>
              <a:ext uri="{FF2B5EF4-FFF2-40B4-BE49-F238E27FC236}">
                <a16:creationId xmlns:a16="http://schemas.microsoft.com/office/drawing/2014/main" id="{09A780A5-3D39-4D21-9C69-5127319F2195}"/>
              </a:ext>
            </a:extLst>
          </p:cNvPr>
          <p:cNvSpPr>
            <a:spLocks noGrp="1"/>
          </p:cNvSpPr>
          <p:nvPr>
            <p:ph type="sldNum" sz="quarter" idx="12"/>
          </p:nvPr>
        </p:nvSpPr>
        <p:spPr/>
        <p:txBody>
          <a:bodyPr/>
          <a:lstStyle/>
          <a:p>
            <a:fld id="{E1456C33-0AA6-4E76-B4F5-76CC9D49CDD1}" type="slidenum">
              <a:rPr lang="en-IN" smtClean="0"/>
              <a:t>32</a:t>
            </a:fld>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graphicFrame>
        <p:nvGraphicFramePr>
          <p:cNvPr id="1081" name="Google Shape;1081;p112"/>
          <p:cNvGraphicFramePr/>
          <p:nvPr/>
        </p:nvGraphicFramePr>
        <p:xfrm>
          <a:off x="762002" y="3123468"/>
          <a:ext cx="10605535" cy="3027458"/>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1648032">
                <a:tc>
                  <a:txBody>
                    <a:bodyPr/>
                    <a:lstStyle/>
                    <a:p>
                      <a:pPr marL="0" marR="0" lvl="0" indent="0" algn="l" rtl="0">
                        <a:lnSpc>
                          <a:spcPct val="150000"/>
                        </a:lnSpc>
                        <a:spcBef>
                          <a:spcPts val="0"/>
                        </a:spcBef>
                        <a:spcAft>
                          <a:spcPts val="0"/>
                        </a:spcAft>
                        <a:buNone/>
                      </a:pPr>
                      <a:endParaRPr sz="1500" b="1" u="none" strike="noStrike" cap="none" dirty="0">
                        <a:latin typeface="Times New Roman"/>
                        <a:ea typeface="Times New Roman"/>
                        <a:cs typeface="Times New Roman"/>
                        <a:sym typeface="Times New Roman"/>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swap( int *x, int *y)</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int *temp;</a:t>
                      </a:r>
                      <a:endParaRPr sz="1500" b="1"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temp = x, x=y, y = temp;</a:t>
                      </a:r>
                      <a:endParaRPr sz="15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114300" marR="0" lvl="0" indent="0" algn="l"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6</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CO5</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L4</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63500" lvl="0" indent="0" algn="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0"/>
                  </a:ext>
                </a:extLst>
              </a:tr>
              <a:tr h="131275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5c</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Define a structure to store time with three components hours, mins   and seconds. Write a modular C program to compute the time taken  by       an athlete to complete a marathon reading the start and end time  of his  run.</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101600" marR="0" lvl="0" indent="0" algn="l"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10</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CO3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L3</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63500" lvl="0" indent="0" algn="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1.4.1</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bl>
          </a:graphicData>
        </a:graphic>
      </p:graphicFrame>
      <p:graphicFrame>
        <p:nvGraphicFramePr>
          <p:cNvPr id="1083" name="Google Shape;1083;p112"/>
          <p:cNvGraphicFramePr/>
          <p:nvPr/>
        </p:nvGraphicFramePr>
        <p:xfrm>
          <a:off x="762002" y="764320"/>
          <a:ext cx="10605535" cy="2261856"/>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977472">
                <a:tc>
                  <a:txBody>
                    <a:bodyPr/>
                    <a:lstStyle/>
                    <a:p>
                      <a:pPr marL="0" marR="0" lvl="0" indent="0" algn="ctr" rtl="0">
                        <a:lnSpc>
                          <a:spcPct val="150000"/>
                        </a:lnSpc>
                        <a:spcBef>
                          <a:spcPts val="0"/>
                        </a:spcBef>
                        <a:spcAft>
                          <a:spcPts val="0"/>
                        </a:spcAft>
                        <a:buNone/>
                      </a:pPr>
                      <a:r>
                        <a:rPr lang="en" sz="1500" u="none" strike="noStrike" cap="none" dirty="0">
                          <a:solidFill>
                            <a:srgbClr val="231F20"/>
                          </a:solidFill>
                          <a:latin typeface="Arial"/>
                          <a:ea typeface="Arial"/>
                          <a:cs typeface="Arial"/>
                          <a:sym typeface="Arial"/>
                        </a:rPr>
                        <a:t>4b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Write a C function to find the largest and smallest in a given list of</a:t>
                      </a:r>
                      <a:endParaRPr sz="14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integers of size n using call by reference:</a:t>
                      </a:r>
                      <a:endParaRPr sz="14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void minmax( int list[ ], int n, int *min, int *max);</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12</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CO3</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L3</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1.4.1</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0"/>
                  </a:ext>
                </a:extLst>
              </a:tr>
              <a:tr h="64219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5a</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Explain at least four file handling operations available in C language</a:t>
                      </a:r>
                      <a:endParaRPr sz="1400" b="1"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400" b="1" dirty="0">
                          <a:solidFill>
                            <a:srgbClr val="231F20"/>
                          </a:solidFill>
                          <a:latin typeface="Arial"/>
                          <a:ea typeface="Arial"/>
                          <a:cs typeface="Arial"/>
                          <a:sym typeface="Arial"/>
                        </a:rPr>
                        <a:t> </a:t>
                      </a:r>
                      <a:r>
                        <a:rPr lang="en" sz="1400" b="1" u="none" strike="noStrike" cap="none" dirty="0">
                          <a:solidFill>
                            <a:srgbClr val="231F20"/>
                          </a:solidFill>
                          <a:latin typeface="Arial"/>
                          <a:ea typeface="Arial"/>
                          <a:cs typeface="Arial"/>
                          <a:sym typeface="Arial"/>
                        </a:rPr>
                        <a:t>giving their syntax.</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4</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76200" marR="0" lvl="0" indent="0" algn="l"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CO3</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L2</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ctr" rtl="0">
                        <a:lnSpc>
                          <a:spcPct val="150000"/>
                        </a:lnSpc>
                        <a:spcBef>
                          <a:spcPts val="0"/>
                        </a:spcBef>
                        <a:spcAft>
                          <a:spcPts val="0"/>
                        </a:spcAft>
                        <a:buNone/>
                      </a:pPr>
                      <a:r>
                        <a:rPr lang="en" sz="1400" b="1" u="none" strike="noStrike" cap="none">
                          <a:solidFill>
                            <a:srgbClr val="231F20"/>
                          </a:solidFill>
                          <a:latin typeface="Arial"/>
                          <a:ea typeface="Arial"/>
                          <a:cs typeface="Arial"/>
                          <a:sym typeface="Arial"/>
                        </a:rPr>
                        <a:t>1.4.1</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1"/>
                  </a:ext>
                </a:extLst>
              </a:tr>
              <a:tr h="642192">
                <a:tc>
                  <a:txBody>
                    <a:bodyPr/>
                    <a:lstStyle/>
                    <a:p>
                      <a:pPr marL="0" marR="0" lvl="0" indent="0" algn="ctr" rtl="0">
                        <a:lnSpc>
                          <a:spcPct val="150000"/>
                        </a:lnSpc>
                        <a:spcBef>
                          <a:spcPts val="0"/>
                        </a:spcBef>
                        <a:spcAft>
                          <a:spcPts val="0"/>
                        </a:spcAft>
                        <a:buNone/>
                      </a:pPr>
                      <a:r>
                        <a:rPr lang="en" sz="1500" b="1" u="none" strike="noStrike" cap="none" dirty="0">
                          <a:solidFill>
                            <a:srgbClr val="231F20"/>
                          </a:solidFill>
                          <a:latin typeface="Arial"/>
                          <a:ea typeface="Arial"/>
                          <a:cs typeface="Arial"/>
                          <a:sym typeface="Arial"/>
                        </a:rPr>
                        <a:t>5b</a:t>
                      </a:r>
                      <a:endParaRPr sz="15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25400" marR="25400" lvl="0" indent="0" algn="l" rtl="0">
                        <a:lnSpc>
                          <a:spcPct val="150000"/>
                        </a:lnSpc>
                        <a:spcBef>
                          <a:spcPts val="0"/>
                        </a:spcBef>
                        <a:spcAft>
                          <a:spcPts val="0"/>
                        </a:spcAft>
                        <a:buNone/>
                      </a:pPr>
                      <a:r>
                        <a:rPr lang="en" sz="1400" b="1" u="none" strike="noStrike" cap="none" dirty="0">
                          <a:solidFill>
                            <a:srgbClr val="231F20"/>
                          </a:solidFill>
                          <a:latin typeface="Arial"/>
                          <a:ea typeface="Arial"/>
                          <a:cs typeface="Arial"/>
                          <a:sym typeface="Arial"/>
                        </a:rPr>
                        <a:t>Identify the bug in the following function written to return the swapped      values of two integer variables given:</a:t>
                      </a:r>
                      <a:endParaRPr sz="1400" b="1"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tc>
                  <a:txBody>
                    <a:bodyPr/>
                    <a:lstStyle/>
                    <a:p>
                      <a:pPr marL="0" marR="0" lvl="0" indent="0" algn="l" rtl="0">
                        <a:lnSpc>
                          <a:spcPct val="150000"/>
                        </a:lnSpc>
                        <a:spcBef>
                          <a:spcPts val="0"/>
                        </a:spcBef>
                        <a:spcAft>
                          <a:spcPts val="0"/>
                        </a:spcAft>
                        <a:buNone/>
                      </a:pPr>
                      <a:endParaRPr sz="1400" b="1"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noFill/>
                  </a:tcPr>
                </a:tc>
                <a:extLst>
                  <a:ext uri="{0D108BD9-81ED-4DB2-BD59-A6C34878D82A}">
                    <a16:rowId xmlns:a16="http://schemas.microsoft.com/office/drawing/2014/main" val="10002"/>
                  </a:ext>
                </a:extLst>
              </a:tr>
            </a:tbl>
          </a:graphicData>
        </a:graphic>
      </p:graphicFrame>
      <p:graphicFrame>
        <p:nvGraphicFramePr>
          <p:cNvPr id="1084" name="Google Shape;1084;p112"/>
          <p:cNvGraphicFramePr/>
          <p:nvPr/>
        </p:nvGraphicFramePr>
        <p:xfrm>
          <a:off x="742802" y="520653"/>
          <a:ext cx="10643901" cy="228851"/>
        </p:xfrm>
        <a:graphic>
          <a:graphicData uri="http://schemas.openxmlformats.org/drawingml/2006/table">
            <a:tbl>
              <a:tblPr firstRow="1" bandRow="1">
                <a:noFill/>
              </a:tblPr>
              <a:tblGrid>
                <a:gridCol w="925667">
                  <a:extLst>
                    <a:ext uri="{9D8B030D-6E8A-4147-A177-3AD203B41FA5}">
                      <a16:colId xmlns:a16="http://schemas.microsoft.com/office/drawing/2014/main" val="20000"/>
                    </a:ext>
                  </a:extLst>
                </a:gridCol>
                <a:gridCol w="5988633">
                  <a:extLst>
                    <a:ext uri="{9D8B030D-6E8A-4147-A177-3AD203B41FA5}">
                      <a16:colId xmlns:a16="http://schemas.microsoft.com/office/drawing/2014/main" val="20001"/>
                    </a:ext>
                  </a:extLst>
                </a:gridCol>
                <a:gridCol w="925667">
                  <a:extLst>
                    <a:ext uri="{9D8B030D-6E8A-4147-A177-3AD203B41FA5}">
                      <a16:colId xmlns:a16="http://schemas.microsoft.com/office/drawing/2014/main" val="20002"/>
                    </a:ext>
                  </a:extLst>
                </a:gridCol>
                <a:gridCol w="925667">
                  <a:extLst>
                    <a:ext uri="{9D8B030D-6E8A-4147-A177-3AD203B41FA5}">
                      <a16:colId xmlns:a16="http://schemas.microsoft.com/office/drawing/2014/main" val="20003"/>
                    </a:ext>
                  </a:extLst>
                </a:gridCol>
                <a:gridCol w="925667">
                  <a:extLst>
                    <a:ext uri="{9D8B030D-6E8A-4147-A177-3AD203B41FA5}">
                      <a16:colId xmlns:a16="http://schemas.microsoft.com/office/drawing/2014/main" val="20004"/>
                    </a:ext>
                  </a:extLst>
                </a:gridCol>
                <a:gridCol w="952600">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dirty="0">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no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no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noFill/>
                  </a:tcPr>
                </a:tc>
                <a:tc>
                  <a:txBody>
                    <a:bodyPr/>
                    <a:lstStyle/>
                    <a:p>
                      <a:pPr marL="0" marR="0" lvl="0" indent="0" algn="ctr" rtl="0">
                        <a:lnSpc>
                          <a:spcPct val="115000"/>
                        </a:lnSpc>
                        <a:spcBef>
                          <a:spcPts val="0"/>
                        </a:spcBef>
                        <a:spcAft>
                          <a:spcPts val="0"/>
                        </a:spcAft>
                        <a:buNone/>
                      </a:pPr>
                      <a:r>
                        <a:rPr lang="en" sz="1300" b="1" u="none" strike="noStrike" cap="none" dirty="0">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noFill/>
                  </a:tcPr>
                </a:tc>
                <a:extLst>
                  <a:ext uri="{0D108BD9-81ED-4DB2-BD59-A6C34878D82A}">
                    <a16:rowId xmlns:a16="http://schemas.microsoft.com/office/drawing/2014/main" val="10000"/>
                  </a:ext>
                </a:extLst>
              </a:tr>
            </a:tbl>
          </a:graphicData>
        </a:graphic>
      </p:graphicFrame>
      <p:sp>
        <p:nvSpPr>
          <p:cNvPr id="2" name="Slide Number Placeholder 1">
            <a:extLst>
              <a:ext uri="{FF2B5EF4-FFF2-40B4-BE49-F238E27FC236}">
                <a16:creationId xmlns:a16="http://schemas.microsoft.com/office/drawing/2014/main" id="{15CBED03-0AF2-40BA-B712-23F1684C694F}"/>
              </a:ext>
            </a:extLst>
          </p:cNvPr>
          <p:cNvSpPr>
            <a:spLocks noGrp="1"/>
          </p:cNvSpPr>
          <p:nvPr>
            <p:ph type="sldNum" sz="quarter" idx="12"/>
          </p:nvPr>
        </p:nvSpPr>
        <p:spPr/>
        <p:txBody>
          <a:bodyPr/>
          <a:lstStyle/>
          <a:p>
            <a:fld id="{E1456C33-0AA6-4E76-B4F5-76CC9D49CDD1}" type="slidenum">
              <a:rPr lang="en-IN" smtClean="0"/>
              <a:t>33</a:t>
            </a:fld>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13"/>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dirty="0">
                <a:solidFill>
                  <a:srgbClr val="231F20"/>
                </a:solidFill>
              </a:rPr>
              <a:t>4</a:t>
            </a:r>
            <a:endParaRPr sz="667" dirty="0">
              <a:latin typeface="Arial"/>
              <a:ea typeface="Arial"/>
              <a:cs typeface="Arial"/>
              <a:sym typeface="Arial"/>
            </a:endParaRPr>
          </a:p>
        </p:txBody>
      </p:sp>
      <p:sp>
        <p:nvSpPr>
          <p:cNvPr id="1090" name="Google Shape;1090;p113"/>
          <p:cNvSpPr txBox="1"/>
          <p:nvPr/>
        </p:nvSpPr>
        <p:spPr>
          <a:xfrm>
            <a:off x="757238" y="670399"/>
            <a:ext cx="10523962" cy="1072675"/>
          </a:xfrm>
          <a:prstGeom prst="rect">
            <a:avLst/>
          </a:prstGeom>
          <a:noFill/>
          <a:ln>
            <a:noFill/>
          </a:ln>
        </p:spPr>
        <p:txBody>
          <a:bodyPr spcFirstLastPara="1" wrap="square" lIns="0" tIns="16933" rIns="0" bIns="0" anchor="t" anchorCtr="0">
            <a:noAutofit/>
          </a:bodyPr>
          <a:lstStyle/>
          <a:p>
            <a:pPr marL="16933" marR="6773">
              <a:lnSpc>
                <a:spcPct val="150000"/>
              </a:lnSpc>
            </a:pPr>
            <a:r>
              <a:rPr lang="en" sz="1600" b="1" dirty="0">
                <a:solidFill>
                  <a:srgbClr val="231F20"/>
                </a:solidFill>
                <a:latin typeface="Arial"/>
                <a:ea typeface="Arial"/>
                <a:cs typeface="Arial"/>
                <a:sym typeface="Arial"/>
              </a:rPr>
              <a:t>BL – Bloom’s Taxonomy Levels (</a:t>
            </a:r>
          </a:p>
          <a:p>
            <a:pPr marL="16933" marR="6773">
              <a:lnSpc>
                <a:spcPct val="150000"/>
              </a:lnSpc>
            </a:pPr>
            <a:r>
              <a:rPr lang="en" sz="1600" b="1" dirty="0">
                <a:solidFill>
                  <a:srgbClr val="231F20"/>
                </a:solidFill>
                <a:latin typeface="Arial"/>
                <a:ea typeface="Arial"/>
                <a:cs typeface="Arial"/>
                <a:sym typeface="Arial"/>
              </a:rPr>
              <a:t>1- Remembering, 2- Understanding, 3 – Applying, 4 – Analysing, 5 –  Evaluating,, 6 - Creating)</a:t>
            </a:r>
            <a:endParaRPr sz="1600" b="1" dirty="0"/>
          </a:p>
          <a:p>
            <a:pPr marL="16933" marR="6773">
              <a:lnSpc>
                <a:spcPct val="150000"/>
              </a:lnSpc>
            </a:pPr>
            <a:r>
              <a:rPr lang="en" sz="1600" b="1" dirty="0">
                <a:solidFill>
                  <a:srgbClr val="231F20"/>
                </a:solidFill>
                <a:latin typeface="Arial"/>
                <a:ea typeface="Arial"/>
                <a:cs typeface="Arial"/>
                <a:sym typeface="Arial"/>
              </a:rPr>
              <a:t>CO  – Course Outcomes</a:t>
            </a:r>
            <a:endParaRPr sz="1600" b="1" dirty="0"/>
          </a:p>
          <a:p>
            <a:pPr marL="16933" marR="6773">
              <a:lnSpc>
                <a:spcPct val="150000"/>
              </a:lnSpc>
            </a:pPr>
            <a:r>
              <a:rPr lang="en" sz="1600" b="1" dirty="0">
                <a:solidFill>
                  <a:srgbClr val="231F20"/>
                </a:solidFill>
                <a:latin typeface="Arial"/>
                <a:ea typeface="Arial"/>
                <a:cs typeface="Arial"/>
                <a:sym typeface="Arial"/>
              </a:rPr>
              <a:t>PO – Program Outcomes; PI Code – Performance Indicator Code</a:t>
            </a:r>
            <a:endParaRPr sz="1600" b="1" dirty="0">
              <a:latin typeface="Arial"/>
              <a:ea typeface="Arial"/>
              <a:cs typeface="Arial"/>
              <a:sym typeface="Arial"/>
            </a:endParaRPr>
          </a:p>
        </p:txBody>
      </p:sp>
      <p:pic>
        <p:nvPicPr>
          <p:cNvPr id="1092" name="Google Shape;1092;p113"/>
          <p:cNvPicPr preferRelativeResize="0"/>
          <p:nvPr/>
        </p:nvPicPr>
        <p:blipFill>
          <a:blip r:embed="rId3">
            <a:alphaModFix/>
          </a:blip>
          <a:stretch>
            <a:fillRect/>
          </a:stretch>
        </p:blipFill>
        <p:spPr>
          <a:xfrm>
            <a:off x="1495211" y="2177230"/>
            <a:ext cx="9967970" cy="3863714"/>
          </a:xfrm>
          <a:prstGeom prst="rect">
            <a:avLst/>
          </a:prstGeom>
          <a:noFill/>
          <a:ln>
            <a:noFill/>
          </a:ln>
        </p:spPr>
      </p:pic>
      <p:sp>
        <p:nvSpPr>
          <p:cNvPr id="2" name="Slide Number Placeholder 1">
            <a:extLst>
              <a:ext uri="{FF2B5EF4-FFF2-40B4-BE49-F238E27FC236}">
                <a16:creationId xmlns:a16="http://schemas.microsoft.com/office/drawing/2014/main" id="{61D0CF64-AD97-41CE-9CD5-543E76AFFFBC}"/>
              </a:ext>
            </a:extLst>
          </p:cNvPr>
          <p:cNvSpPr>
            <a:spLocks noGrp="1"/>
          </p:cNvSpPr>
          <p:nvPr>
            <p:ph type="sldNum" sz="quarter" idx="12"/>
          </p:nvPr>
        </p:nvSpPr>
        <p:spPr/>
        <p:txBody>
          <a:bodyPr/>
          <a:lstStyle/>
          <a:p>
            <a:fld id="{E1456C33-0AA6-4E76-B4F5-76CC9D49CDD1}" type="slidenum">
              <a:rPr lang="en-IN" smtClean="0"/>
              <a:t>34</a:t>
            </a:fld>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497F-2592-43D9-89F0-7409581A70DC}"/>
              </a:ext>
            </a:extLst>
          </p:cNvPr>
          <p:cNvSpPr>
            <a:spLocks noGrp="1"/>
          </p:cNvSpPr>
          <p:nvPr>
            <p:ph type="ctrTitle"/>
          </p:nvPr>
        </p:nvSpPr>
        <p:spPr>
          <a:xfrm>
            <a:off x="1524000" y="237067"/>
            <a:ext cx="9144000" cy="820208"/>
          </a:xfrm>
        </p:spPr>
        <p:txBody>
          <a:bodyPr>
            <a:noAutofit/>
          </a:bodyPr>
          <a:lstStyle/>
          <a:p>
            <a:r>
              <a:rPr lang="en-US" sz="3600" dirty="0"/>
              <a:t>CO attainment calculation - Rubrics</a:t>
            </a:r>
            <a:endParaRPr lang="en-IN" sz="3600" dirty="0"/>
          </a:p>
        </p:txBody>
      </p:sp>
      <p:sp>
        <p:nvSpPr>
          <p:cNvPr id="3" name="Subtitle 2">
            <a:extLst>
              <a:ext uri="{FF2B5EF4-FFF2-40B4-BE49-F238E27FC236}">
                <a16:creationId xmlns:a16="http://schemas.microsoft.com/office/drawing/2014/main" id="{7B80FA5D-0AAB-4ABA-A725-721F03588B5E}"/>
              </a:ext>
            </a:extLst>
          </p:cNvPr>
          <p:cNvSpPr>
            <a:spLocks noGrp="1"/>
          </p:cNvSpPr>
          <p:nvPr>
            <p:ph type="subTitle" idx="1"/>
          </p:nvPr>
        </p:nvSpPr>
        <p:spPr>
          <a:xfrm>
            <a:off x="1524000" y="1243013"/>
            <a:ext cx="9144000" cy="5143500"/>
          </a:xfrm>
        </p:spPr>
        <p:txBody>
          <a:bodyPr/>
          <a:lstStyle/>
          <a:p>
            <a:pPr marL="12065" marR="389890">
              <a:lnSpc>
                <a:spcPct val="102099"/>
              </a:lnSpc>
              <a:spcBef>
                <a:spcPts val="1100"/>
              </a:spcBef>
              <a:buClr>
                <a:srgbClr val="A52F0F"/>
              </a:buClr>
              <a:tabLst>
                <a:tab pos="390525" algn="l"/>
                <a:tab pos="391160" algn="l"/>
              </a:tabLst>
            </a:pPr>
            <a:endParaRPr lang="en-US" sz="2400" spc="15" dirty="0">
              <a:solidFill>
                <a:srgbClr val="3F3F3F"/>
              </a:solidFill>
              <a:latin typeface="TeXGyreAdventor"/>
              <a:cs typeface="TeXGyreAdventor"/>
            </a:endParaRPr>
          </a:p>
          <a:p>
            <a:pPr marL="12065" marR="389890">
              <a:lnSpc>
                <a:spcPct val="102099"/>
              </a:lnSpc>
              <a:spcBef>
                <a:spcPts val="1100"/>
              </a:spcBef>
              <a:buClr>
                <a:srgbClr val="A52F0F"/>
              </a:buClr>
              <a:tabLst>
                <a:tab pos="390525" algn="l"/>
                <a:tab pos="391160" algn="l"/>
              </a:tabLst>
            </a:pPr>
            <a:endParaRPr lang="en-US" spc="15" dirty="0">
              <a:solidFill>
                <a:srgbClr val="3F3F3F"/>
              </a:solidFill>
              <a:latin typeface="TeXGyreAdventor"/>
              <a:cs typeface="TeXGyreAdventor"/>
            </a:endParaRPr>
          </a:p>
          <a:p>
            <a:pPr marL="12065" marR="389890" algn="l">
              <a:lnSpc>
                <a:spcPct val="102099"/>
              </a:lnSpc>
              <a:spcBef>
                <a:spcPts val="1100"/>
              </a:spcBef>
              <a:buClr>
                <a:srgbClr val="A52F0F"/>
              </a:buClr>
              <a:tabLst>
                <a:tab pos="390525" algn="l"/>
                <a:tab pos="391160" algn="l"/>
              </a:tabLst>
            </a:pPr>
            <a:r>
              <a:rPr lang="en-US" sz="2400" b="1" spc="15" dirty="0">
                <a:solidFill>
                  <a:srgbClr val="3F3F3F"/>
                </a:solidFill>
                <a:latin typeface="TeXGyreAdventor"/>
                <a:cs typeface="TeXGyreAdventor"/>
              </a:rPr>
              <a:t>	</a:t>
            </a:r>
            <a:r>
              <a:rPr lang="en-US" sz="2400" b="1" spc="15" dirty="0">
                <a:solidFill>
                  <a:srgbClr val="3F3F3F"/>
                </a:solidFill>
                <a:latin typeface="+mj-lt"/>
                <a:cs typeface="TeXGyreAdventor"/>
              </a:rPr>
              <a:t>3 </a:t>
            </a:r>
            <a:r>
              <a:rPr lang="en-US" sz="2400" b="1" spc="10" dirty="0">
                <a:solidFill>
                  <a:srgbClr val="3F3F3F"/>
                </a:solidFill>
                <a:latin typeface="+mj-lt"/>
                <a:cs typeface="TeXGyreAdventor"/>
              </a:rPr>
              <a:t>levels of </a:t>
            </a:r>
            <a:r>
              <a:rPr lang="en-US" sz="2400" b="1" spc="15" dirty="0">
                <a:solidFill>
                  <a:srgbClr val="3F3F3F"/>
                </a:solidFill>
                <a:latin typeface="+mj-lt"/>
                <a:cs typeface="TeXGyreAdventor"/>
              </a:rPr>
              <a:t>attainment  </a:t>
            </a:r>
            <a:r>
              <a:rPr lang="en-US" sz="2400" b="1" spc="25" dirty="0">
                <a:solidFill>
                  <a:srgbClr val="3F3F3F"/>
                </a:solidFill>
                <a:latin typeface="+mj-lt"/>
                <a:cs typeface="TeXGyreAdventor"/>
              </a:rPr>
              <a:t>1-Low; </a:t>
            </a:r>
            <a:r>
              <a:rPr lang="en-US" sz="2400" b="1" spc="15" dirty="0">
                <a:solidFill>
                  <a:srgbClr val="3F3F3F"/>
                </a:solidFill>
                <a:latin typeface="+mj-lt"/>
                <a:cs typeface="TeXGyreAdventor"/>
              </a:rPr>
              <a:t>2-medium; </a:t>
            </a:r>
            <a:r>
              <a:rPr lang="en-US" sz="2400" b="1" spc="10" dirty="0">
                <a:solidFill>
                  <a:srgbClr val="3F3F3F"/>
                </a:solidFill>
                <a:latin typeface="+mj-lt"/>
                <a:cs typeface="TeXGyreAdventor"/>
              </a:rPr>
              <a:t>3- High</a:t>
            </a:r>
            <a:endParaRPr lang="en-US" b="1" dirty="0">
              <a:latin typeface="+mj-lt"/>
              <a:cs typeface="TeXGyreAdventor"/>
            </a:endParaRPr>
          </a:p>
          <a:p>
            <a:pPr marL="12065" marR="389890" algn="l">
              <a:lnSpc>
                <a:spcPct val="102099"/>
              </a:lnSpc>
              <a:spcBef>
                <a:spcPts val="1100"/>
              </a:spcBef>
              <a:buClr>
                <a:srgbClr val="A52F0F"/>
              </a:buClr>
              <a:tabLst>
                <a:tab pos="390525" algn="l"/>
                <a:tab pos="391160" algn="l"/>
              </a:tabLst>
            </a:pPr>
            <a:r>
              <a:rPr lang="en-US" sz="2400" b="1" spc="15" dirty="0">
                <a:solidFill>
                  <a:srgbClr val="3F3F3F"/>
                </a:solidFill>
                <a:latin typeface="+mj-lt"/>
                <a:cs typeface="TeXGyreAdventor"/>
              </a:rPr>
              <a:t>	The 3 </a:t>
            </a:r>
            <a:r>
              <a:rPr lang="en-US" sz="2400" b="1" spc="10" dirty="0">
                <a:solidFill>
                  <a:srgbClr val="3F3F3F"/>
                </a:solidFill>
                <a:latin typeface="+mj-lt"/>
                <a:cs typeface="TeXGyreAdventor"/>
              </a:rPr>
              <a:t>levels of </a:t>
            </a:r>
            <a:r>
              <a:rPr lang="en-US" sz="2400" b="1" spc="15" dirty="0">
                <a:solidFill>
                  <a:srgbClr val="3F3F3F"/>
                </a:solidFill>
                <a:latin typeface="+mj-lt"/>
                <a:cs typeface="TeXGyreAdventor"/>
              </a:rPr>
              <a:t>attainment can </a:t>
            </a:r>
            <a:r>
              <a:rPr lang="en-US" sz="2400" b="1" spc="20" dirty="0">
                <a:solidFill>
                  <a:srgbClr val="3F3F3F"/>
                </a:solidFill>
                <a:latin typeface="+mj-lt"/>
                <a:cs typeface="TeXGyreAdventor"/>
              </a:rPr>
              <a:t>be </a:t>
            </a:r>
            <a:r>
              <a:rPr lang="en-US" sz="2400" b="1" spc="10" dirty="0">
                <a:solidFill>
                  <a:srgbClr val="3F3F3F"/>
                </a:solidFill>
                <a:latin typeface="+mj-lt"/>
                <a:cs typeface="TeXGyreAdventor"/>
              </a:rPr>
              <a:t>defined</a:t>
            </a:r>
            <a:r>
              <a:rPr lang="en-US" sz="2400" b="1" spc="20" dirty="0">
                <a:solidFill>
                  <a:srgbClr val="3F3F3F"/>
                </a:solidFill>
                <a:latin typeface="+mj-lt"/>
                <a:cs typeface="TeXGyreAdventor"/>
              </a:rPr>
              <a:t> </a:t>
            </a:r>
            <a:r>
              <a:rPr lang="en-US" sz="2400" b="1" spc="15" dirty="0">
                <a:solidFill>
                  <a:srgbClr val="3F3F3F"/>
                </a:solidFill>
                <a:latin typeface="+mj-lt"/>
                <a:cs typeface="TeXGyreAdventor"/>
              </a:rPr>
              <a:t>as</a:t>
            </a:r>
            <a:endParaRPr lang="en-US" sz="2400" b="1" dirty="0">
              <a:latin typeface="+mj-lt"/>
              <a:cs typeface="TeXGyreAdventor"/>
            </a:endParaRPr>
          </a:p>
          <a:p>
            <a:pPr marL="12065" marR="55880" algn="l">
              <a:lnSpc>
                <a:spcPct val="102099"/>
              </a:lnSpc>
              <a:spcBef>
                <a:spcPts val="1105"/>
              </a:spcBef>
              <a:buClr>
                <a:srgbClr val="A52F0F"/>
              </a:buClr>
              <a:tabLst>
                <a:tab pos="390525" algn="l"/>
                <a:tab pos="391160" algn="l"/>
              </a:tabLst>
            </a:pPr>
            <a:r>
              <a:rPr lang="en-US" sz="2400" b="1" spc="10" dirty="0">
                <a:solidFill>
                  <a:srgbClr val="3F3F3F"/>
                </a:solidFill>
                <a:latin typeface="+mj-lt"/>
                <a:cs typeface="TeXGyreAdventor"/>
              </a:rPr>
              <a:t>	3</a:t>
            </a:r>
            <a:r>
              <a:rPr lang="en-US" sz="2400" b="1" spc="-25" dirty="0">
                <a:solidFill>
                  <a:srgbClr val="3F3F3F"/>
                </a:solidFill>
                <a:latin typeface="+mj-lt"/>
                <a:cs typeface="TeXGyreAdventor"/>
              </a:rPr>
              <a:t> -&gt;	</a:t>
            </a:r>
            <a:r>
              <a:rPr lang="en-US" sz="2000" b="1" spc="15" dirty="0">
                <a:latin typeface="+mj-lt"/>
                <a:cs typeface="Gothic Uralic"/>
              </a:rPr>
              <a:t>70%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r>
              <a:rPr lang="en-US" sz="2000" b="1" spc="5" dirty="0">
                <a:latin typeface="+mj-lt"/>
                <a:cs typeface="TeXGyreAdventor"/>
              </a:rPr>
              <a:t>	 </a:t>
            </a:r>
          </a:p>
          <a:p>
            <a:pPr marL="12065" marR="55880" algn="l">
              <a:lnSpc>
                <a:spcPct val="102099"/>
              </a:lnSpc>
              <a:spcBef>
                <a:spcPts val="1105"/>
              </a:spcBef>
              <a:buClr>
                <a:srgbClr val="A52F0F"/>
              </a:buClr>
              <a:tabLst>
                <a:tab pos="390525" algn="l"/>
                <a:tab pos="391160" algn="l"/>
              </a:tabLst>
            </a:pPr>
            <a:r>
              <a:rPr lang="en-US" b="1" spc="5" dirty="0">
                <a:latin typeface="+mj-lt"/>
                <a:cs typeface="TeXGyreAdventor"/>
              </a:rPr>
              <a:t>	2-&gt;	</a:t>
            </a:r>
            <a:r>
              <a:rPr lang="en-US" sz="2000" b="1" spc="15" dirty="0">
                <a:latin typeface="+mj-lt"/>
                <a:cs typeface="Gothic Uralic"/>
              </a:rPr>
              <a:t>60%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endParaRPr lang="en-US" sz="2000" b="1" dirty="0">
              <a:latin typeface="+mj-lt"/>
              <a:cs typeface="Gothic Uralic"/>
            </a:endParaRPr>
          </a:p>
          <a:p>
            <a:pPr marL="12065" marR="93980" algn="l">
              <a:lnSpc>
                <a:spcPct val="102099"/>
              </a:lnSpc>
              <a:spcBef>
                <a:spcPts val="1090"/>
              </a:spcBef>
              <a:buClr>
                <a:srgbClr val="A52F0F"/>
              </a:buClr>
              <a:tabLst>
                <a:tab pos="390525" algn="l"/>
                <a:tab pos="391160" algn="l"/>
              </a:tabLst>
            </a:pPr>
            <a:r>
              <a:rPr lang="en-US" b="1" spc="10" dirty="0">
                <a:latin typeface="+mj-lt"/>
                <a:cs typeface="TeXGyreAdventor"/>
              </a:rPr>
              <a:t>	1-&gt;</a:t>
            </a:r>
            <a:r>
              <a:rPr lang="en-US" sz="2400" b="1" spc="-25" dirty="0">
                <a:latin typeface="+mj-lt"/>
                <a:cs typeface="TeXGyreAdventor"/>
              </a:rPr>
              <a:t> 	</a:t>
            </a:r>
            <a:r>
              <a:rPr lang="en-US" sz="2000" b="1" spc="15" dirty="0">
                <a:latin typeface="+mj-lt"/>
                <a:cs typeface="Gothic Uralic"/>
              </a:rPr>
              <a:t>50% </a:t>
            </a:r>
            <a:r>
              <a:rPr lang="en-US" sz="2000" b="1" spc="10" dirty="0">
                <a:latin typeface="+mj-lt"/>
                <a:cs typeface="Gothic Uralic"/>
              </a:rPr>
              <a:t>students scoring </a:t>
            </a:r>
            <a:r>
              <a:rPr lang="en-US" sz="2000" b="1" spc="15" dirty="0">
                <a:latin typeface="+mj-lt"/>
                <a:cs typeface="Gothic Uralic"/>
              </a:rPr>
              <a:t>more </a:t>
            </a:r>
            <a:r>
              <a:rPr lang="en-US" sz="2000" b="1" spc="10" dirty="0">
                <a:latin typeface="+mj-lt"/>
                <a:cs typeface="Gothic Uralic"/>
              </a:rPr>
              <a:t>than set  target </a:t>
            </a:r>
            <a:r>
              <a:rPr lang="en-US" sz="2000" b="1" spc="15" dirty="0">
                <a:latin typeface="+mj-lt"/>
                <a:cs typeface="Gothic Uralic"/>
              </a:rPr>
              <a:t>marks </a:t>
            </a:r>
            <a:r>
              <a:rPr lang="en-US" b="1" spc="15" dirty="0">
                <a:latin typeface="+mj-lt"/>
                <a:cs typeface="Gothic Uralic"/>
              </a:rPr>
              <a:t>		       </a:t>
            </a:r>
          </a:p>
          <a:p>
            <a:pPr marL="12065" marR="93980" algn="l">
              <a:lnSpc>
                <a:spcPct val="102099"/>
              </a:lnSpc>
              <a:spcBef>
                <a:spcPts val="1090"/>
              </a:spcBef>
              <a:buClr>
                <a:srgbClr val="A52F0F"/>
              </a:buClr>
              <a:tabLst>
                <a:tab pos="390525" algn="l"/>
                <a:tab pos="391160" algn="l"/>
              </a:tabLst>
            </a:pPr>
            <a:r>
              <a:rPr lang="en-US" sz="2400" b="1" spc="10" dirty="0">
                <a:latin typeface="+mj-lt"/>
                <a:cs typeface="Gothic Uralic"/>
              </a:rPr>
              <a:t>	0-&gt; 	</a:t>
            </a:r>
            <a:r>
              <a:rPr lang="en-US" sz="2000" b="1" spc="10" dirty="0">
                <a:latin typeface="+mj-lt"/>
                <a:cs typeface="Gothic Uralic"/>
              </a:rPr>
              <a:t>Less than </a:t>
            </a:r>
            <a:r>
              <a:rPr lang="en-US" sz="2000" b="1" spc="15" dirty="0">
                <a:latin typeface="+mj-lt"/>
                <a:cs typeface="Gothic Uralic"/>
              </a:rPr>
              <a:t>50% </a:t>
            </a:r>
            <a:r>
              <a:rPr lang="en-US" sz="2000" b="1" spc="10" dirty="0">
                <a:latin typeface="+mj-lt"/>
                <a:cs typeface="Gothic Uralic"/>
              </a:rPr>
              <a:t>students scoring </a:t>
            </a:r>
            <a:r>
              <a:rPr lang="en-US" sz="2000" b="1" spc="15" dirty="0">
                <a:latin typeface="+mj-lt"/>
                <a:cs typeface="Gothic Uralic"/>
              </a:rPr>
              <a:t>more than set target marks</a:t>
            </a:r>
          </a:p>
          <a:p>
            <a:pPr marL="12065" marR="93980" algn="l">
              <a:lnSpc>
                <a:spcPct val="102099"/>
              </a:lnSpc>
              <a:spcBef>
                <a:spcPts val="1090"/>
              </a:spcBef>
              <a:buClr>
                <a:srgbClr val="A52F0F"/>
              </a:buClr>
              <a:tabLst>
                <a:tab pos="390525" algn="l"/>
                <a:tab pos="391160" algn="l"/>
              </a:tabLst>
            </a:pPr>
            <a:r>
              <a:rPr lang="en-US" sz="2000" b="1" spc="15" dirty="0">
                <a:latin typeface="+mj-lt"/>
              </a:rPr>
              <a:t>	How do we set target marks?  We choose 50% in the example that follows</a:t>
            </a:r>
            <a:endParaRPr lang="en-IN" b="1" dirty="0">
              <a:latin typeface="+mj-lt"/>
            </a:endParaRPr>
          </a:p>
        </p:txBody>
      </p:sp>
      <p:sp>
        <p:nvSpPr>
          <p:cNvPr id="4" name="Rectangle 3">
            <a:extLst>
              <a:ext uri="{FF2B5EF4-FFF2-40B4-BE49-F238E27FC236}">
                <a16:creationId xmlns:a16="http://schemas.microsoft.com/office/drawing/2014/main" id="{A66D004B-8E4B-45BC-AB23-228BF727FA5B}"/>
              </a:ext>
            </a:extLst>
          </p:cNvPr>
          <p:cNvSpPr/>
          <p:nvPr/>
        </p:nvSpPr>
        <p:spPr>
          <a:xfrm>
            <a:off x="1524000" y="385763"/>
            <a:ext cx="8648700" cy="6000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a:extLst>
              <a:ext uri="{FF2B5EF4-FFF2-40B4-BE49-F238E27FC236}">
                <a16:creationId xmlns:a16="http://schemas.microsoft.com/office/drawing/2014/main" id="{91FAF2AA-9575-4173-B480-796164BA2655}"/>
              </a:ext>
            </a:extLst>
          </p:cNvPr>
          <p:cNvSpPr>
            <a:spLocks noGrp="1"/>
          </p:cNvSpPr>
          <p:nvPr>
            <p:ph type="sldNum" sz="quarter" idx="12"/>
          </p:nvPr>
        </p:nvSpPr>
        <p:spPr/>
        <p:txBody>
          <a:bodyPr/>
          <a:lstStyle/>
          <a:p>
            <a:fld id="{E1456C33-0AA6-4E76-B4F5-76CC9D49CDD1}" type="slidenum">
              <a:rPr lang="en-IN" smtClean="0"/>
              <a:t>35</a:t>
            </a:fld>
            <a:endParaRPr lang="en-IN" dirty="0"/>
          </a:p>
        </p:txBody>
      </p:sp>
    </p:spTree>
    <p:extLst>
      <p:ext uri="{BB962C8B-B14F-4D97-AF65-F5344CB8AC3E}">
        <p14:creationId xmlns:p14="http://schemas.microsoft.com/office/powerpoint/2010/main" val="1805831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C8-73D9-4087-B1B7-6D8B36B5BFDD}"/>
              </a:ext>
            </a:extLst>
          </p:cNvPr>
          <p:cNvSpPr>
            <a:spLocks noGrp="1"/>
          </p:cNvSpPr>
          <p:nvPr>
            <p:ph type="title"/>
          </p:nvPr>
        </p:nvSpPr>
        <p:spPr>
          <a:xfrm>
            <a:off x="838200" y="365126"/>
            <a:ext cx="10515600" cy="515408"/>
          </a:xfrm>
        </p:spPr>
        <p:txBody>
          <a:bodyPr>
            <a:noAutofit/>
          </a:bodyPr>
          <a:lstStyle/>
          <a:p>
            <a:r>
              <a:rPr lang="en-US" sz="3200" dirty="0"/>
              <a:t>CO attainment Calculation </a:t>
            </a:r>
            <a:endParaRPr lang="en-IN" sz="3200" dirty="0"/>
          </a:p>
        </p:txBody>
      </p:sp>
      <p:sp>
        <p:nvSpPr>
          <p:cNvPr id="3" name="Content Placeholder 2">
            <a:extLst>
              <a:ext uri="{FF2B5EF4-FFF2-40B4-BE49-F238E27FC236}">
                <a16:creationId xmlns:a16="http://schemas.microsoft.com/office/drawing/2014/main" id="{A1E881DE-8C52-436D-805E-A466865A6441}"/>
              </a:ext>
            </a:extLst>
          </p:cNvPr>
          <p:cNvSpPr>
            <a:spLocks noGrp="1"/>
          </p:cNvSpPr>
          <p:nvPr>
            <p:ph idx="1"/>
          </p:nvPr>
        </p:nvSpPr>
        <p:spPr>
          <a:xfrm>
            <a:off x="838200" y="880534"/>
            <a:ext cx="10515600" cy="5612340"/>
          </a:xfrm>
        </p:spPr>
        <p:txBody>
          <a:bodyPr/>
          <a:lstStyle/>
          <a:p>
            <a:pPr marL="0" indent="0">
              <a:buNone/>
            </a:pPr>
            <a:r>
              <a:rPr lang="en-US" dirty="0"/>
              <a:t> Target marks for each CO – 50%</a:t>
            </a:r>
          </a:p>
          <a:p>
            <a:pPr marL="0" indent="0">
              <a:buNone/>
            </a:pPr>
            <a:r>
              <a:rPr lang="en-US" dirty="0"/>
              <a:t> CO attainment Level 0-&gt; Number of students </a:t>
            </a:r>
            <a:r>
              <a:rPr lang="en-US" u="sng" dirty="0"/>
              <a:t>below 50%</a:t>
            </a:r>
          </a:p>
          <a:p>
            <a:pPr marL="0" indent="0">
              <a:buNone/>
            </a:pPr>
            <a:r>
              <a:rPr lang="en-US" dirty="0"/>
              <a:t> CO attainment Level 1-&gt; Number of students in the range 50% - 60%</a:t>
            </a:r>
          </a:p>
          <a:p>
            <a:pPr marL="0" indent="0">
              <a:buNone/>
            </a:pPr>
            <a:r>
              <a:rPr lang="en-US" dirty="0"/>
              <a:t> CO attainment Level 2-&gt; Number of students in the range 60% -75%</a:t>
            </a:r>
          </a:p>
          <a:p>
            <a:pPr marL="0" indent="0">
              <a:buNone/>
            </a:pPr>
            <a:r>
              <a:rPr lang="en-US" dirty="0"/>
              <a:t> CO attainment Level 3-&gt; Number of students above 75%</a:t>
            </a:r>
          </a:p>
          <a:p>
            <a:pPr marL="0" indent="0">
              <a:buNone/>
            </a:pPr>
            <a:endParaRPr lang="en-US" dirty="0"/>
          </a:p>
          <a:p>
            <a:pPr marL="0" indent="0">
              <a:buNone/>
            </a:pPr>
            <a:r>
              <a:rPr lang="en-US" dirty="0"/>
              <a:t>In our Example, there are 4 students</a:t>
            </a:r>
          </a:p>
          <a:p>
            <a:pPr marL="0" indent="0">
              <a:buNone/>
            </a:pPr>
            <a:r>
              <a:rPr lang="en-US" dirty="0"/>
              <a:t>For 1 -&gt; (</a:t>
            </a:r>
            <a:r>
              <a:rPr lang="en-US" u="sng" dirty="0"/>
              <a:t>only</a:t>
            </a:r>
            <a:r>
              <a:rPr lang="en-US" dirty="0"/>
              <a:t>)2 students scoring above target in that CO</a:t>
            </a:r>
          </a:p>
          <a:p>
            <a:pPr marL="0" indent="0">
              <a:buNone/>
            </a:pPr>
            <a:r>
              <a:rPr lang="en-US" dirty="0"/>
              <a:t>For 3-&gt; 3 or 4 students scoring above target in that CO</a:t>
            </a:r>
          </a:p>
          <a:p>
            <a:pPr marL="0" indent="0">
              <a:buNone/>
            </a:pPr>
            <a:r>
              <a:rPr lang="en-US" b="1" i="1" dirty="0">
                <a:solidFill>
                  <a:srgbClr val="00B050"/>
                </a:solidFill>
              </a:rPr>
              <a:t>For 2-&gt; </a:t>
            </a:r>
            <a:r>
              <a:rPr lang="en-US" sz="2400" b="1" i="1" dirty="0">
                <a:solidFill>
                  <a:srgbClr val="00B050"/>
                </a:solidFill>
              </a:rPr>
              <a:t>we  have considered students with border score near target in that CO</a:t>
            </a:r>
            <a:endParaRPr lang="en-IN" b="1" i="1" dirty="0">
              <a:solidFill>
                <a:srgbClr val="00B050"/>
              </a:solidFill>
            </a:endParaRPr>
          </a:p>
        </p:txBody>
      </p:sp>
      <p:sp>
        <p:nvSpPr>
          <p:cNvPr id="4" name="Slide Number Placeholder 3">
            <a:extLst>
              <a:ext uri="{FF2B5EF4-FFF2-40B4-BE49-F238E27FC236}">
                <a16:creationId xmlns:a16="http://schemas.microsoft.com/office/drawing/2014/main" id="{4D824DB1-17C6-429A-ACAC-43C7E7E814C2}"/>
              </a:ext>
            </a:extLst>
          </p:cNvPr>
          <p:cNvSpPr>
            <a:spLocks noGrp="1"/>
          </p:cNvSpPr>
          <p:nvPr>
            <p:ph type="sldNum" sz="quarter" idx="12"/>
          </p:nvPr>
        </p:nvSpPr>
        <p:spPr/>
        <p:txBody>
          <a:bodyPr/>
          <a:lstStyle/>
          <a:p>
            <a:fld id="{E1456C33-0AA6-4E76-B4F5-76CC9D49CDD1}" type="slidenum">
              <a:rPr lang="en-IN" smtClean="0"/>
              <a:t>36</a:t>
            </a:fld>
            <a:endParaRPr lang="en-IN" dirty="0"/>
          </a:p>
        </p:txBody>
      </p:sp>
    </p:spTree>
    <p:extLst>
      <p:ext uri="{BB962C8B-B14F-4D97-AF65-F5344CB8AC3E}">
        <p14:creationId xmlns:p14="http://schemas.microsoft.com/office/powerpoint/2010/main" val="289757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B5B8BC3-E407-4057-9AD6-058FDB39C489}"/>
              </a:ext>
            </a:extLst>
          </p:cNvPr>
          <p:cNvGraphicFramePr>
            <a:graphicFrameLocks noGrp="1"/>
          </p:cNvGraphicFramePr>
          <p:nvPr/>
        </p:nvGraphicFramePr>
        <p:xfrm>
          <a:off x="1241778" y="383822"/>
          <a:ext cx="10272888" cy="5708610"/>
        </p:xfrm>
        <a:graphic>
          <a:graphicData uri="http://schemas.openxmlformats.org/drawingml/2006/table">
            <a:tbl>
              <a:tblPr firstRow="1" bandRow="1">
                <a:tableStyleId>{5C22544A-7EE6-4342-B048-85BDC9FD1C3A}</a:tableStyleId>
              </a:tblPr>
              <a:tblGrid>
                <a:gridCol w="661412">
                  <a:extLst>
                    <a:ext uri="{9D8B030D-6E8A-4147-A177-3AD203B41FA5}">
                      <a16:colId xmlns:a16="http://schemas.microsoft.com/office/drawing/2014/main" val="2816010010"/>
                    </a:ext>
                  </a:extLst>
                </a:gridCol>
                <a:gridCol w="707512">
                  <a:extLst>
                    <a:ext uri="{9D8B030D-6E8A-4147-A177-3AD203B41FA5}">
                      <a16:colId xmlns:a16="http://schemas.microsoft.com/office/drawing/2014/main" val="756551202"/>
                    </a:ext>
                  </a:extLst>
                </a:gridCol>
                <a:gridCol w="534836">
                  <a:extLst>
                    <a:ext uri="{9D8B030D-6E8A-4147-A177-3AD203B41FA5}">
                      <a16:colId xmlns:a16="http://schemas.microsoft.com/office/drawing/2014/main" val="2657179350"/>
                    </a:ext>
                  </a:extLst>
                </a:gridCol>
                <a:gridCol w="728808">
                  <a:extLst>
                    <a:ext uri="{9D8B030D-6E8A-4147-A177-3AD203B41FA5}">
                      <a16:colId xmlns:a16="http://schemas.microsoft.com/office/drawing/2014/main" val="914688898"/>
                    </a:ext>
                  </a:extLst>
                </a:gridCol>
                <a:gridCol w="510165">
                  <a:extLst>
                    <a:ext uri="{9D8B030D-6E8A-4147-A177-3AD203B41FA5}">
                      <a16:colId xmlns:a16="http://schemas.microsoft.com/office/drawing/2014/main" val="3402717883"/>
                    </a:ext>
                  </a:extLst>
                </a:gridCol>
                <a:gridCol w="680220">
                  <a:extLst>
                    <a:ext uri="{9D8B030D-6E8A-4147-A177-3AD203B41FA5}">
                      <a16:colId xmlns:a16="http://schemas.microsoft.com/office/drawing/2014/main" val="3801185657"/>
                    </a:ext>
                  </a:extLst>
                </a:gridCol>
                <a:gridCol w="668073">
                  <a:extLst>
                    <a:ext uri="{9D8B030D-6E8A-4147-A177-3AD203B41FA5}">
                      <a16:colId xmlns:a16="http://schemas.microsoft.com/office/drawing/2014/main" val="2549252949"/>
                    </a:ext>
                  </a:extLst>
                </a:gridCol>
                <a:gridCol w="628432">
                  <a:extLst>
                    <a:ext uri="{9D8B030D-6E8A-4147-A177-3AD203B41FA5}">
                      <a16:colId xmlns:a16="http://schemas.microsoft.com/office/drawing/2014/main" val="4060018738"/>
                    </a:ext>
                  </a:extLst>
                </a:gridCol>
                <a:gridCol w="566311">
                  <a:extLst>
                    <a:ext uri="{9D8B030D-6E8A-4147-A177-3AD203B41FA5}">
                      <a16:colId xmlns:a16="http://schemas.microsoft.com/office/drawing/2014/main" val="2224506351"/>
                    </a:ext>
                  </a:extLst>
                </a:gridCol>
                <a:gridCol w="651248">
                  <a:extLst>
                    <a:ext uri="{9D8B030D-6E8A-4147-A177-3AD203B41FA5}">
                      <a16:colId xmlns:a16="http://schemas.microsoft.com/office/drawing/2014/main" val="1722211447"/>
                    </a:ext>
                  </a:extLst>
                </a:gridCol>
                <a:gridCol w="616107">
                  <a:extLst>
                    <a:ext uri="{9D8B030D-6E8A-4147-A177-3AD203B41FA5}">
                      <a16:colId xmlns:a16="http://schemas.microsoft.com/office/drawing/2014/main" val="4066728754"/>
                    </a:ext>
                  </a:extLst>
                </a:gridCol>
                <a:gridCol w="616107">
                  <a:extLst>
                    <a:ext uri="{9D8B030D-6E8A-4147-A177-3AD203B41FA5}">
                      <a16:colId xmlns:a16="http://schemas.microsoft.com/office/drawing/2014/main" val="2059256638"/>
                    </a:ext>
                  </a:extLst>
                </a:gridCol>
                <a:gridCol w="616107">
                  <a:extLst>
                    <a:ext uri="{9D8B030D-6E8A-4147-A177-3AD203B41FA5}">
                      <a16:colId xmlns:a16="http://schemas.microsoft.com/office/drawing/2014/main" val="2744772552"/>
                    </a:ext>
                  </a:extLst>
                </a:gridCol>
                <a:gridCol w="616107">
                  <a:extLst>
                    <a:ext uri="{9D8B030D-6E8A-4147-A177-3AD203B41FA5}">
                      <a16:colId xmlns:a16="http://schemas.microsoft.com/office/drawing/2014/main" val="2112240676"/>
                    </a:ext>
                  </a:extLst>
                </a:gridCol>
                <a:gridCol w="616107">
                  <a:extLst>
                    <a:ext uri="{9D8B030D-6E8A-4147-A177-3AD203B41FA5}">
                      <a16:colId xmlns:a16="http://schemas.microsoft.com/office/drawing/2014/main" val="1933849336"/>
                    </a:ext>
                  </a:extLst>
                </a:gridCol>
                <a:gridCol w="855336">
                  <a:extLst>
                    <a:ext uri="{9D8B030D-6E8A-4147-A177-3AD203B41FA5}">
                      <a16:colId xmlns:a16="http://schemas.microsoft.com/office/drawing/2014/main" val="1200008401"/>
                    </a:ext>
                  </a:extLst>
                </a:gridCol>
              </a:tblGrid>
              <a:tr h="683548">
                <a:tc>
                  <a:txBody>
                    <a:bodyPr/>
                    <a:lstStyle/>
                    <a:p>
                      <a:endParaRPr lang="en-IN" dirty="0"/>
                    </a:p>
                  </a:txBody>
                  <a:tcPr>
                    <a:noFill/>
                  </a:tcPr>
                </a:tc>
                <a:tc>
                  <a:txBody>
                    <a:bodyPr/>
                    <a:lstStyle/>
                    <a:p>
                      <a:r>
                        <a:rPr lang="en-US" sz="1400" dirty="0">
                          <a:solidFill>
                            <a:schemeClr val="tx1"/>
                          </a:solidFill>
                        </a:rPr>
                        <a:t>T1/</a:t>
                      </a:r>
                    </a:p>
                    <a:p>
                      <a:r>
                        <a:rPr lang="en-US" sz="1400" dirty="0">
                          <a:solidFill>
                            <a:schemeClr val="tx1"/>
                          </a:solidFill>
                        </a:rPr>
                        <a:t>CO1</a:t>
                      </a:r>
                      <a:endParaRPr lang="en-IN" sz="1400" dirty="0">
                        <a:solidFill>
                          <a:schemeClr val="tx1"/>
                        </a:solidFill>
                      </a:endParaRPr>
                    </a:p>
                  </a:txBody>
                  <a:tcPr>
                    <a:noFill/>
                  </a:tcPr>
                </a:tc>
                <a:tc>
                  <a:txBody>
                    <a:bodyPr/>
                    <a:lstStyle/>
                    <a:p>
                      <a:r>
                        <a:rPr lang="en-US" sz="1400" dirty="0">
                          <a:solidFill>
                            <a:schemeClr val="tx1"/>
                          </a:solidFill>
                        </a:rPr>
                        <a:t>T1/</a:t>
                      </a:r>
                    </a:p>
                    <a:p>
                      <a:r>
                        <a:rPr lang="en-US" sz="1400" dirty="0">
                          <a:solidFill>
                            <a:schemeClr val="tx1"/>
                          </a:solidFill>
                        </a:rPr>
                        <a:t>CO2</a:t>
                      </a:r>
                      <a:endParaRPr lang="en-IN" sz="1400" dirty="0">
                        <a:solidFill>
                          <a:schemeClr val="tx1"/>
                        </a:solidFill>
                      </a:endParaRPr>
                    </a:p>
                  </a:txBody>
                  <a:tcPr>
                    <a:noFill/>
                  </a:tcPr>
                </a:tc>
                <a:tc>
                  <a:txBody>
                    <a:bodyPr/>
                    <a:lstStyle/>
                    <a:p>
                      <a:r>
                        <a:rPr lang="en-US" sz="1600" dirty="0">
                          <a:solidFill>
                            <a:schemeClr val="tx1"/>
                          </a:solidFill>
                        </a:rPr>
                        <a:t>T2/</a:t>
                      </a:r>
                    </a:p>
                    <a:p>
                      <a:r>
                        <a:rPr lang="en-US" sz="1600" dirty="0">
                          <a:solidFill>
                            <a:schemeClr val="tx1"/>
                          </a:solidFill>
                        </a:rPr>
                        <a:t>CO3</a:t>
                      </a:r>
                      <a:endParaRPr lang="en-IN" sz="1600" dirty="0">
                        <a:solidFill>
                          <a:schemeClr val="tx1"/>
                        </a:solidFill>
                      </a:endParaRPr>
                    </a:p>
                  </a:txBody>
                  <a:tcPr>
                    <a:noFill/>
                  </a:tcPr>
                </a:tc>
                <a:tc>
                  <a:txBody>
                    <a:bodyPr/>
                    <a:lstStyle/>
                    <a:p>
                      <a:r>
                        <a:rPr lang="en-US" sz="1400" dirty="0">
                          <a:solidFill>
                            <a:schemeClr val="tx1"/>
                          </a:solidFill>
                        </a:rPr>
                        <a:t>T2/</a:t>
                      </a:r>
                    </a:p>
                    <a:p>
                      <a:r>
                        <a:rPr lang="en-US" sz="1400" dirty="0">
                          <a:solidFill>
                            <a:schemeClr val="tx1"/>
                          </a:solidFill>
                        </a:rPr>
                        <a:t>CO4</a:t>
                      </a:r>
                      <a:endParaRPr lang="en-IN" sz="1400" dirty="0">
                        <a:solidFill>
                          <a:schemeClr val="tx1"/>
                        </a:solidFill>
                      </a:endParaRPr>
                    </a:p>
                  </a:txBody>
                  <a:tcPr>
                    <a:noFill/>
                  </a:tcPr>
                </a:tc>
                <a:tc>
                  <a:txBody>
                    <a:bodyPr/>
                    <a:lstStyle/>
                    <a:p>
                      <a:r>
                        <a:rPr lang="en-US" sz="1400" dirty="0">
                          <a:solidFill>
                            <a:schemeClr val="tx1"/>
                          </a:solidFill>
                        </a:rPr>
                        <a:t>T2/</a:t>
                      </a:r>
                    </a:p>
                    <a:p>
                      <a:r>
                        <a:rPr lang="en-US" sz="1400" dirty="0">
                          <a:solidFill>
                            <a:schemeClr val="tx1"/>
                          </a:solidFill>
                        </a:rPr>
                        <a:t>CO5</a:t>
                      </a:r>
                      <a:endParaRPr lang="en-IN" sz="14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CO1</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CO2</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CO3</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CO4</a:t>
                      </a:r>
                      <a:endParaRPr lang="en-IN" sz="1200" dirty="0">
                        <a:solidFill>
                          <a:schemeClr val="tx1"/>
                        </a:solidFill>
                      </a:endParaRPr>
                    </a:p>
                  </a:txBody>
                  <a:tcPr>
                    <a:noFill/>
                  </a:tcPr>
                </a:tc>
                <a:tc>
                  <a:txBody>
                    <a:bodyPr/>
                    <a:lstStyle/>
                    <a:p>
                      <a:r>
                        <a:rPr lang="en-US" sz="1200" dirty="0">
                          <a:solidFill>
                            <a:schemeClr val="tx1"/>
                          </a:solidFill>
                        </a:rPr>
                        <a:t>M/</a:t>
                      </a:r>
                    </a:p>
                    <a:p>
                      <a:r>
                        <a:rPr lang="en-US" sz="1200" dirty="0">
                          <a:solidFill>
                            <a:schemeClr val="tx1"/>
                          </a:solidFill>
                        </a:rPr>
                        <a:t>CO5</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CO1</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CO2</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CO3</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CO4</a:t>
                      </a:r>
                      <a:endParaRPr lang="en-IN" sz="1200" dirty="0">
                        <a:solidFill>
                          <a:schemeClr val="tx1"/>
                        </a:solidFill>
                      </a:endParaRPr>
                    </a:p>
                  </a:txBody>
                  <a:tcPr>
                    <a:noFill/>
                  </a:tcPr>
                </a:tc>
                <a:tc>
                  <a:txBody>
                    <a:bodyPr/>
                    <a:lstStyle/>
                    <a:p>
                      <a:r>
                        <a:rPr lang="en-US" sz="1200" dirty="0">
                          <a:solidFill>
                            <a:schemeClr val="tx1"/>
                          </a:solidFill>
                        </a:rPr>
                        <a:t>SEE/</a:t>
                      </a:r>
                    </a:p>
                    <a:p>
                      <a:r>
                        <a:rPr lang="en-US" sz="1200" dirty="0">
                          <a:solidFill>
                            <a:schemeClr val="tx1"/>
                          </a:solidFill>
                        </a:rPr>
                        <a:t>CO5</a:t>
                      </a:r>
                      <a:endParaRPr lang="en-IN" sz="1200" dirty="0">
                        <a:solidFill>
                          <a:schemeClr val="tx1"/>
                        </a:solidFill>
                      </a:endParaRPr>
                    </a:p>
                  </a:txBody>
                  <a:tcPr>
                    <a:noFill/>
                  </a:tcPr>
                </a:tc>
                <a:extLst>
                  <a:ext uri="{0D108BD9-81ED-4DB2-BD59-A6C34878D82A}">
                    <a16:rowId xmlns:a16="http://schemas.microsoft.com/office/drawing/2014/main" val="587122741"/>
                  </a:ext>
                </a:extLst>
              </a:tr>
              <a:tr h="512642">
                <a:tc>
                  <a:txBody>
                    <a:bodyPr/>
                    <a:lstStyle/>
                    <a:p>
                      <a:r>
                        <a:rPr lang="en-US" b="0" dirty="0"/>
                        <a:t>  S1</a:t>
                      </a:r>
                      <a:endParaRPr lang="en-IN" b="0" dirty="0"/>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C00000"/>
                          </a:solidFill>
                        </a:rPr>
                        <a:t> 40</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18</a:t>
                      </a:r>
                      <a:endParaRPr lang="en-IN" b="1" dirty="0">
                        <a:solidFill>
                          <a:srgbClr val="C0000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dirty="0"/>
                        <a:t> </a:t>
                      </a:r>
                      <a:r>
                        <a:rPr lang="en-US" b="1" dirty="0">
                          <a:solidFill>
                            <a:srgbClr val="00B0F0"/>
                          </a:solidFill>
                        </a:rPr>
                        <a:t>07</a:t>
                      </a:r>
                      <a:endParaRPr lang="en-IN" b="1" dirty="0">
                        <a:solidFill>
                          <a:srgbClr val="00B0F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b="1" dirty="0">
                          <a:solidFill>
                            <a:srgbClr val="C00000"/>
                          </a:solidFill>
                        </a:rPr>
                        <a:t> 09</a:t>
                      </a:r>
                      <a:endParaRPr lang="en-IN" b="1" dirty="0">
                        <a:solidFill>
                          <a:srgbClr val="C0000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 13</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extLst>
                  <a:ext uri="{0D108BD9-81ED-4DB2-BD59-A6C34878D82A}">
                    <a16:rowId xmlns:a16="http://schemas.microsoft.com/office/drawing/2014/main" val="1426602574"/>
                  </a:ext>
                </a:extLst>
              </a:tr>
              <a:tr h="512642">
                <a:tc>
                  <a:txBody>
                    <a:bodyPr/>
                    <a:lstStyle/>
                    <a:p>
                      <a:r>
                        <a:rPr lang="en-US" b="0" dirty="0"/>
                        <a:t>  S2</a:t>
                      </a:r>
                      <a:endParaRPr lang="en-IN" b="0" dirty="0"/>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 37</a:t>
                      </a:r>
                      <a:endParaRPr lang="en-IN" b="1" dirty="0">
                        <a:solidFill>
                          <a:srgbClr val="C00000"/>
                        </a:solidFill>
                      </a:endParaRPr>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 25</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18 </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09</a:t>
                      </a:r>
                      <a:endParaRPr lang="en-IN" b="1" dirty="0">
                        <a:solidFill>
                          <a:srgbClr val="C00000"/>
                        </a:solidFill>
                      </a:endParaRPr>
                    </a:p>
                  </a:txBody>
                  <a:tcPr/>
                </a:tc>
                <a:tc>
                  <a:txBody>
                    <a:bodyPr/>
                    <a:lstStyle/>
                    <a:p>
                      <a:r>
                        <a:rPr lang="en-US" b="1" dirty="0">
                          <a:solidFill>
                            <a:srgbClr val="C00000"/>
                          </a:solidFill>
                        </a:rPr>
                        <a:t> 15</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 19</a:t>
                      </a:r>
                      <a:endParaRPr lang="en-IN" b="1" dirty="0">
                        <a:solidFill>
                          <a:srgbClr val="C00000"/>
                        </a:solidFill>
                      </a:endParaRPr>
                    </a:p>
                  </a:txBody>
                  <a:tcPr/>
                </a:tc>
                <a:extLst>
                  <a:ext uri="{0D108BD9-81ED-4DB2-BD59-A6C34878D82A}">
                    <a16:rowId xmlns:a16="http://schemas.microsoft.com/office/drawing/2014/main" val="3858690804"/>
                  </a:ext>
                </a:extLst>
              </a:tr>
              <a:tr h="699530">
                <a:tc>
                  <a:txBody>
                    <a:bodyPr/>
                    <a:lstStyle/>
                    <a:p>
                      <a:r>
                        <a:rPr lang="en-US" b="0" dirty="0"/>
                        <a:t>  S3</a:t>
                      </a:r>
                      <a:endParaRPr lang="en-IN" b="0" dirty="0"/>
                    </a:p>
                  </a:txBody>
                  <a:tcPr/>
                </a:tc>
                <a:tc>
                  <a:txBody>
                    <a:bodyPr/>
                    <a:lstStyle/>
                    <a:p>
                      <a:r>
                        <a:rPr lang="en-US" b="1" dirty="0">
                          <a:solidFill>
                            <a:srgbClr val="00B0F0"/>
                          </a:solidFill>
                        </a:rPr>
                        <a:t> 10</a:t>
                      </a:r>
                      <a:endParaRPr lang="en-IN" b="1" dirty="0">
                        <a:solidFill>
                          <a:srgbClr val="00B0F0"/>
                        </a:solidFill>
                      </a:endParaRPr>
                    </a:p>
                  </a:txBody>
                  <a:tcPr/>
                </a:tc>
                <a:tc>
                  <a:txBody>
                    <a:bodyPr/>
                    <a:lstStyle/>
                    <a:p>
                      <a:r>
                        <a:rPr lang="en-US" b="1" dirty="0">
                          <a:solidFill>
                            <a:srgbClr val="C00000"/>
                          </a:solidFill>
                        </a:rPr>
                        <a:t> 30</a:t>
                      </a:r>
                      <a:endParaRPr lang="en-IN" b="1" dirty="0">
                        <a:solidFill>
                          <a:srgbClr val="C00000"/>
                        </a:solidFill>
                      </a:endParaRPr>
                    </a:p>
                  </a:txBody>
                  <a:tcPr/>
                </a:tc>
                <a:tc>
                  <a:txBody>
                    <a:bodyPr/>
                    <a:lstStyle/>
                    <a:p>
                      <a:r>
                        <a:rPr lang="en-US" b="1" dirty="0">
                          <a:solidFill>
                            <a:srgbClr val="0070C0"/>
                          </a:solidFill>
                        </a:rPr>
                        <a:t> </a:t>
                      </a:r>
                      <a:r>
                        <a:rPr lang="en-US" b="1" dirty="0">
                          <a:solidFill>
                            <a:srgbClr val="00B050"/>
                          </a:solidFill>
                        </a:rPr>
                        <a:t>14*</a:t>
                      </a:r>
                      <a:endParaRPr lang="en-IN" b="1" dirty="0">
                        <a:solidFill>
                          <a:srgbClr val="00B05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b="1" dirty="0">
                          <a:solidFill>
                            <a:srgbClr val="C00000"/>
                          </a:solidFill>
                        </a:rPr>
                        <a:t>25</a:t>
                      </a:r>
                      <a:endParaRPr lang="en-IN" b="1" dirty="0">
                        <a:solidFill>
                          <a:srgbClr val="C00000"/>
                        </a:solidFill>
                      </a:endParaRPr>
                    </a:p>
                  </a:txBody>
                  <a:tcPr/>
                </a:tc>
                <a:tc>
                  <a:txBody>
                    <a:bodyPr/>
                    <a:lstStyle/>
                    <a:p>
                      <a:r>
                        <a:rPr lang="en-US" b="1" dirty="0">
                          <a:solidFill>
                            <a:srgbClr val="C00000"/>
                          </a:solidFill>
                        </a:rPr>
                        <a:t> 19</a:t>
                      </a:r>
                      <a:endParaRPr lang="en-IN" b="1" dirty="0">
                        <a:solidFill>
                          <a:srgbClr val="C00000"/>
                        </a:solidFill>
                      </a:endParaRPr>
                    </a:p>
                  </a:txBody>
                  <a:tcPr/>
                </a:tc>
                <a:tc>
                  <a:txBody>
                    <a:bodyPr/>
                    <a:lstStyle/>
                    <a:p>
                      <a:r>
                        <a:rPr lang="en-US" dirty="0"/>
                        <a:t> </a:t>
                      </a:r>
                      <a:r>
                        <a:rPr lang="en-US" sz="1600"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C00000"/>
                          </a:solidFill>
                        </a:rPr>
                        <a:t> 15</a:t>
                      </a:r>
                      <a:endParaRPr lang="en-IN" b="1" dirty="0">
                        <a:solidFill>
                          <a:srgbClr val="C00000"/>
                        </a:solidFill>
                      </a:endParaRPr>
                    </a:p>
                  </a:txBody>
                  <a:tcPr/>
                </a:tc>
                <a:tc>
                  <a:txBody>
                    <a:bodyPr/>
                    <a:lstStyle/>
                    <a:p>
                      <a:r>
                        <a:rPr lang="en-US" b="1" dirty="0">
                          <a:solidFill>
                            <a:srgbClr val="00B0F0"/>
                          </a:solidFill>
                        </a:rPr>
                        <a:t>06</a:t>
                      </a:r>
                      <a:endParaRPr lang="en-IN" b="1" dirty="0">
                        <a:solidFill>
                          <a:srgbClr val="00B0F0"/>
                        </a:solidFill>
                      </a:endParaRPr>
                    </a:p>
                  </a:txBody>
                  <a:tcPr/>
                </a:tc>
                <a:tc>
                  <a:txBody>
                    <a:bodyPr/>
                    <a:lstStyle/>
                    <a:p>
                      <a:r>
                        <a:rPr lang="en-US" dirty="0"/>
                        <a:t> </a:t>
                      </a:r>
                      <a:r>
                        <a:rPr lang="en-US" b="1" dirty="0">
                          <a:solidFill>
                            <a:srgbClr val="00B050"/>
                          </a:solidFill>
                        </a:rPr>
                        <a:t>07*</a:t>
                      </a:r>
                      <a:endParaRPr lang="en-IN" b="1" dirty="0">
                        <a:solidFill>
                          <a:srgbClr val="00B050"/>
                        </a:solidFill>
                      </a:endParaRPr>
                    </a:p>
                  </a:txBody>
                  <a:tcPr/>
                </a:tc>
                <a:tc>
                  <a:txBody>
                    <a:bodyPr/>
                    <a:lstStyle/>
                    <a:p>
                      <a:r>
                        <a:rPr lang="en-US" b="1" dirty="0">
                          <a:solidFill>
                            <a:srgbClr val="C00000"/>
                          </a:solidFill>
                        </a:rPr>
                        <a:t> 08</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50"/>
                          </a:solidFill>
                        </a:rPr>
                        <a:t>09*</a:t>
                      </a:r>
                      <a:endParaRPr lang="en-IN" b="1" dirty="0">
                        <a:solidFill>
                          <a:srgbClr val="00B050"/>
                        </a:solidFill>
                      </a:endParaRPr>
                    </a:p>
                  </a:txBody>
                  <a:tcPr/>
                </a:tc>
                <a:tc>
                  <a:txBody>
                    <a:bodyPr/>
                    <a:lstStyle/>
                    <a:p>
                      <a:r>
                        <a:rPr lang="en-US" b="1" dirty="0">
                          <a:solidFill>
                            <a:srgbClr val="C00000"/>
                          </a:solidFill>
                        </a:rPr>
                        <a:t> 18</a:t>
                      </a:r>
                      <a:endParaRPr lang="en-IN" b="1" dirty="0">
                        <a:solidFill>
                          <a:srgbClr val="C00000"/>
                        </a:solidFill>
                      </a:endParaRPr>
                    </a:p>
                  </a:txBody>
                  <a:tcPr/>
                </a:tc>
                <a:extLst>
                  <a:ext uri="{0D108BD9-81ED-4DB2-BD59-A6C34878D82A}">
                    <a16:rowId xmlns:a16="http://schemas.microsoft.com/office/drawing/2014/main" val="3624569706"/>
                  </a:ext>
                </a:extLst>
              </a:tr>
              <a:tr h="512642">
                <a:tc>
                  <a:txBody>
                    <a:bodyPr/>
                    <a:lstStyle/>
                    <a:p>
                      <a:r>
                        <a:rPr lang="en-US" b="0" dirty="0"/>
                        <a:t>  S4</a:t>
                      </a:r>
                      <a:endParaRPr lang="en-IN" b="0" dirty="0"/>
                    </a:p>
                  </a:txBody>
                  <a:tcPr/>
                </a:tc>
                <a:tc>
                  <a:txBody>
                    <a:bodyPr/>
                    <a:lstStyle/>
                    <a:p>
                      <a:r>
                        <a:rPr lang="en-US" b="1" dirty="0">
                          <a:solidFill>
                            <a:srgbClr val="00B0F0"/>
                          </a:solidFill>
                        </a:rPr>
                        <a:t> 14</a:t>
                      </a:r>
                      <a:endParaRPr lang="en-IN" b="1" dirty="0">
                        <a:solidFill>
                          <a:srgbClr val="00B0F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F0"/>
                          </a:solidFill>
                        </a:rPr>
                        <a:t>10</a:t>
                      </a:r>
                      <a:endParaRPr lang="en-IN" b="1" dirty="0">
                        <a:solidFill>
                          <a:srgbClr val="00B0F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24</a:t>
                      </a:r>
                      <a:endParaRPr lang="en-IN" b="1" dirty="0">
                        <a:solidFill>
                          <a:srgbClr val="C00000"/>
                        </a:solidFill>
                      </a:endParaRPr>
                    </a:p>
                  </a:txBody>
                  <a:tcPr/>
                </a:tc>
                <a:tc>
                  <a:txBody>
                    <a:bodyPr/>
                    <a:lstStyle/>
                    <a:p>
                      <a:r>
                        <a:rPr lang="en-US" b="1" dirty="0">
                          <a:solidFill>
                            <a:srgbClr val="C00000"/>
                          </a:solidFill>
                        </a:rPr>
                        <a:t> 20</a:t>
                      </a:r>
                      <a:endParaRPr lang="en-IN" b="1" dirty="0">
                        <a:solidFill>
                          <a:srgbClr val="C00000"/>
                        </a:solidFill>
                      </a:endParaRPr>
                    </a:p>
                  </a:txBody>
                  <a:tcPr/>
                </a:tc>
                <a:tc>
                  <a:txBody>
                    <a:bodyPr/>
                    <a:lstStyle/>
                    <a:p>
                      <a:r>
                        <a:rPr lang="en-US" dirty="0"/>
                        <a:t> </a:t>
                      </a:r>
                      <a:r>
                        <a:rPr lang="en-US" b="1" dirty="0">
                          <a:solidFill>
                            <a:srgbClr val="00B0F0"/>
                          </a:solidFill>
                        </a:rPr>
                        <a:t>06</a:t>
                      </a:r>
                      <a:endParaRPr lang="en-IN" b="1" dirty="0">
                        <a:solidFill>
                          <a:srgbClr val="00B0F0"/>
                        </a:solidFill>
                      </a:endParaRPr>
                    </a:p>
                  </a:txBody>
                  <a:tcPr/>
                </a:tc>
                <a:tc>
                  <a:txBody>
                    <a:bodyPr/>
                    <a:lstStyle/>
                    <a:p>
                      <a:r>
                        <a:rPr lang="en-US" b="1" dirty="0">
                          <a:solidFill>
                            <a:srgbClr val="C00000"/>
                          </a:solidFill>
                        </a:rPr>
                        <a:t> 17</a:t>
                      </a:r>
                      <a:endParaRPr lang="en-IN" b="1" dirty="0">
                        <a:solidFill>
                          <a:srgbClr val="C00000"/>
                        </a:solidFill>
                      </a:endParaRPr>
                    </a:p>
                  </a:txBody>
                  <a:tcPr/>
                </a:tc>
                <a:tc>
                  <a:txBody>
                    <a:bodyPr/>
                    <a:lstStyle/>
                    <a:p>
                      <a:r>
                        <a:rPr lang="en-US" b="1" dirty="0">
                          <a:solidFill>
                            <a:srgbClr val="C00000"/>
                          </a:solidFill>
                        </a:rPr>
                        <a:t> 14</a:t>
                      </a:r>
                      <a:endParaRPr lang="en-IN" b="1" dirty="0">
                        <a:solidFill>
                          <a:srgbClr val="C00000"/>
                        </a:solidFill>
                      </a:endParaRPr>
                    </a:p>
                  </a:txBody>
                  <a:tcPr/>
                </a:tc>
                <a:tc>
                  <a:txBody>
                    <a:bodyPr/>
                    <a:lstStyle/>
                    <a:p>
                      <a:r>
                        <a:rPr lang="en-US" b="1" dirty="0">
                          <a:solidFill>
                            <a:srgbClr val="C00000"/>
                          </a:solidFill>
                        </a:rPr>
                        <a:t>15</a:t>
                      </a:r>
                      <a:endParaRPr lang="en-IN" b="1" dirty="0">
                        <a:solidFill>
                          <a:srgbClr val="C00000"/>
                        </a:solidFill>
                      </a:endParaRPr>
                    </a:p>
                  </a:txBody>
                  <a:tcPr/>
                </a:tc>
                <a:tc>
                  <a:txBody>
                    <a:bodyPr/>
                    <a:lstStyle/>
                    <a:p>
                      <a:r>
                        <a:rPr lang="en-US" b="1" dirty="0">
                          <a:solidFill>
                            <a:srgbClr val="00B0F0"/>
                          </a:solidFill>
                        </a:rPr>
                        <a:t> 05</a:t>
                      </a:r>
                      <a:endParaRPr lang="en-IN" b="1" dirty="0">
                        <a:solidFill>
                          <a:srgbClr val="00B0F0"/>
                        </a:solidFill>
                      </a:endParaRPr>
                    </a:p>
                  </a:txBody>
                  <a:tcPr/>
                </a:tc>
                <a:tc>
                  <a:txBody>
                    <a:bodyPr/>
                    <a:lstStyle/>
                    <a:p>
                      <a:r>
                        <a:rPr lang="en-US" b="1" dirty="0">
                          <a:solidFill>
                            <a:srgbClr val="00B0F0"/>
                          </a:solidFill>
                        </a:rPr>
                        <a:t> 04</a:t>
                      </a:r>
                      <a:endParaRPr lang="en-IN" b="1" dirty="0">
                        <a:solidFill>
                          <a:srgbClr val="00B0F0"/>
                        </a:solidFill>
                      </a:endParaRPr>
                    </a:p>
                  </a:txBody>
                  <a:tcPr/>
                </a:tc>
                <a:tc>
                  <a:txBody>
                    <a:bodyPr/>
                    <a:lstStyle/>
                    <a:p>
                      <a:r>
                        <a:rPr lang="en-US" b="1" dirty="0">
                          <a:solidFill>
                            <a:srgbClr val="C00000"/>
                          </a:solidFill>
                        </a:rPr>
                        <a:t> 11</a:t>
                      </a:r>
                      <a:endParaRPr lang="en-IN" b="1" dirty="0">
                        <a:solidFill>
                          <a:srgbClr val="C00000"/>
                        </a:solidFill>
                      </a:endParaRPr>
                    </a:p>
                  </a:txBody>
                  <a:tcPr/>
                </a:tc>
                <a:tc>
                  <a:txBody>
                    <a:bodyPr/>
                    <a:lstStyle/>
                    <a:p>
                      <a:r>
                        <a:rPr lang="en-US" b="1" dirty="0">
                          <a:solidFill>
                            <a:srgbClr val="00B0F0"/>
                          </a:solidFill>
                        </a:rPr>
                        <a:t> 05</a:t>
                      </a:r>
                      <a:endParaRPr lang="en-IN" b="1" dirty="0">
                        <a:solidFill>
                          <a:srgbClr val="00B0F0"/>
                        </a:solidFill>
                      </a:endParaRPr>
                    </a:p>
                  </a:txBody>
                  <a:tcPr/>
                </a:tc>
                <a:tc>
                  <a:txBody>
                    <a:bodyPr/>
                    <a:lstStyle/>
                    <a:p>
                      <a:r>
                        <a:rPr lang="en-US" b="1" dirty="0">
                          <a:solidFill>
                            <a:srgbClr val="C00000"/>
                          </a:solidFill>
                        </a:rPr>
                        <a:t> 15</a:t>
                      </a:r>
                      <a:endParaRPr lang="en-IN" b="1" dirty="0">
                        <a:solidFill>
                          <a:srgbClr val="C00000"/>
                        </a:solidFill>
                      </a:endParaRPr>
                    </a:p>
                  </a:txBody>
                  <a:tcPr/>
                </a:tc>
                <a:extLst>
                  <a:ext uri="{0D108BD9-81ED-4DB2-BD59-A6C34878D82A}">
                    <a16:rowId xmlns:a16="http://schemas.microsoft.com/office/drawing/2014/main" val="674713507"/>
                  </a:ext>
                </a:extLst>
              </a:tr>
              <a:tr h="512642">
                <a:tc>
                  <a:txBody>
                    <a:bodyPr/>
                    <a:lstStyle/>
                    <a:p>
                      <a:r>
                        <a:rPr lang="en-US" sz="1400" b="0" dirty="0">
                          <a:solidFill>
                            <a:schemeClr val="accent2">
                              <a:lumMod val="75000"/>
                            </a:schemeClr>
                          </a:solidFill>
                        </a:rPr>
                        <a:t>MAX</a:t>
                      </a:r>
                      <a:endParaRPr lang="en-IN" sz="1400" b="0" dirty="0">
                        <a:solidFill>
                          <a:schemeClr val="accent2">
                            <a:lumMod val="75000"/>
                          </a:schemeClr>
                        </a:solidFill>
                      </a:endParaRPr>
                    </a:p>
                  </a:txBody>
                  <a:tcPr/>
                </a:tc>
                <a:tc>
                  <a:txBody>
                    <a:bodyPr/>
                    <a:lstStyle/>
                    <a:p>
                      <a:r>
                        <a:rPr lang="en-US" b="1" dirty="0">
                          <a:solidFill>
                            <a:schemeClr val="accent2">
                              <a:lumMod val="75000"/>
                            </a:schemeClr>
                          </a:solidFill>
                        </a:rPr>
                        <a:t> 50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50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30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30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40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15</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15</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20</a:t>
                      </a:r>
                      <a:endParaRPr lang="en-IN" b="1" dirty="0">
                        <a:solidFill>
                          <a:schemeClr val="accent2">
                            <a:lumMod val="75000"/>
                          </a:schemeClr>
                        </a:solidFill>
                      </a:endParaRPr>
                    </a:p>
                  </a:txBody>
                  <a:tcPr/>
                </a:tc>
                <a:tc>
                  <a:txBody>
                    <a:bodyPr/>
                    <a:lstStyle/>
                    <a:p>
                      <a:r>
                        <a:rPr lang="en-US" b="1" dirty="0">
                          <a:solidFill>
                            <a:schemeClr val="accent2">
                              <a:lumMod val="75000"/>
                            </a:schemeClr>
                          </a:solidFill>
                        </a:rPr>
                        <a:t> 30</a:t>
                      </a:r>
                      <a:endParaRPr lang="en-IN" b="1" dirty="0">
                        <a:solidFill>
                          <a:schemeClr val="accent2">
                            <a:lumMod val="75000"/>
                          </a:schemeClr>
                        </a:solidFill>
                      </a:endParaRPr>
                    </a:p>
                  </a:txBody>
                  <a:tcPr/>
                </a:tc>
                <a:extLst>
                  <a:ext uri="{0D108BD9-81ED-4DB2-BD59-A6C34878D82A}">
                    <a16:rowId xmlns:a16="http://schemas.microsoft.com/office/drawing/2014/main" val="3750780439"/>
                  </a:ext>
                </a:extLst>
              </a:tr>
              <a:tr h="566634">
                <a:tc>
                  <a:txBody>
                    <a:bodyPr/>
                    <a:lstStyle/>
                    <a:p>
                      <a:r>
                        <a:rPr lang="en-US" b="0" dirty="0">
                          <a:solidFill>
                            <a:srgbClr val="00B050"/>
                          </a:solidFill>
                        </a:rPr>
                        <a:t> </a:t>
                      </a:r>
                      <a:r>
                        <a:rPr lang="en-US" sz="1600" b="0" dirty="0">
                          <a:solidFill>
                            <a:srgbClr val="00B050"/>
                          </a:solidFill>
                        </a:rPr>
                        <a:t>CUT</a:t>
                      </a:r>
                    </a:p>
                    <a:p>
                      <a:r>
                        <a:rPr lang="en-US" sz="1600" b="0" dirty="0">
                          <a:solidFill>
                            <a:srgbClr val="00B050"/>
                          </a:solidFill>
                        </a:rPr>
                        <a:t> OFF</a:t>
                      </a:r>
                      <a:endParaRPr lang="en-IN" b="0" dirty="0">
                        <a:solidFill>
                          <a:srgbClr val="00B050"/>
                        </a:solidFill>
                      </a:endParaRPr>
                    </a:p>
                  </a:txBody>
                  <a:tcPr/>
                </a:tc>
                <a:tc>
                  <a:txBody>
                    <a:bodyPr/>
                    <a:lstStyle/>
                    <a:p>
                      <a:r>
                        <a:rPr lang="en-US" b="1" dirty="0">
                          <a:solidFill>
                            <a:srgbClr val="00B050"/>
                          </a:solidFill>
                        </a:rPr>
                        <a:t> 25</a:t>
                      </a:r>
                      <a:endParaRPr lang="en-IN" b="1" dirty="0">
                        <a:solidFill>
                          <a:srgbClr val="00B050"/>
                        </a:solidFill>
                      </a:endParaRPr>
                    </a:p>
                  </a:txBody>
                  <a:tcPr/>
                </a:tc>
                <a:tc>
                  <a:txBody>
                    <a:bodyPr/>
                    <a:lstStyle/>
                    <a:p>
                      <a:r>
                        <a:rPr lang="en-US" b="1" dirty="0">
                          <a:solidFill>
                            <a:srgbClr val="00B050"/>
                          </a:solidFill>
                        </a:rPr>
                        <a:t> 25</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tc>
                  <a:txBody>
                    <a:bodyPr/>
                    <a:lstStyle/>
                    <a:p>
                      <a:r>
                        <a:rPr lang="en-US" b="1" dirty="0">
                          <a:solidFill>
                            <a:srgbClr val="00B050"/>
                          </a:solidFill>
                        </a:rPr>
                        <a:t> 20 </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 7.5</a:t>
                      </a:r>
                      <a:endParaRPr lang="en-IN" b="1" dirty="0">
                        <a:solidFill>
                          <a:srgbClr val="00B050"/>
                        </a:solidFill>
                      </a:endParaRPr>
                    </a:p>
                  </a:txBody>
                  <a:tcPr/>
                </a:tc>
                <a:tc>
                  <a:txBody>
                    <a:bodyPr/>
                    <a:lstStyle/>
                    <a:p>
                      <a:r>
                        <a:rPr lang="en-US" b="1" dirty="0">
                          <a:solidFill>
                            <a:srgbClr val="00B050"/>
                          </a:solidFill>
                        </a:rPr>
                        <a:t>7.5</a:t>
                      </a:r>
                      <a:endParaRPr lang="en-IN" b="1" dirty="0">
                        <a:solidFill>
                          <a:srgbClr val="00B050"/>
                        </a:solidFill>
                      </a:endParaRPr>
                    </a:p>
                  </a:txBody>
                  <a:tcPr/>
                </a:tc>
                <a:tc>
                  <a:txBody>
                    <a:bodyPr/>
                    <a:lstStyle/>
                    <a:p>
                      <a:r>
                        <a:rPr lang="en-US" b="1" dirty="0">
                          <a:solidFill>
                            <a:srgbClr val="00B050"/>
                          </a:solidFill>
                        </a:rPr>
                        <a:t> 10</a:t>
                      </a:r>
                      <a:endParaRPr lang="en-IN" b="1" dirty="0">
                        <a:solidFill>
                          <a:srgbClr val="00B050"/>
                        </a:solidFill>
                      </a:endParaRPr>
                    </a:p>
                  </a:txBody>
                  <a:tcPr/>
                </a:tc>
                <a:tc>
                  <a:txBody>
                    <a:bodyPr/>
                    <a:lstStyle/>
                    <a:p>
                      <a:r>
                        <a:rPr lang="en-US" b="1" dirty="0">
                          <a:solidFill>
                            <a:srgbClr val="00B050"/>
                          </a:solidFill>
                        </a:rPr>
                        <a:t>10</a:t>
                      </a:r>
                      <a:endParaRPr lang="en-IN" b="1" dirty="0">
                        <a:solidFill>
                          <a:srgbClr val="00B050"/>
                        </a:solidFill>
                      </a:endParaRPr>
                    </a:p>
                  </a:txBody>
                  <a:tcPr/>
                </a:tc>
                <a:tc>
                  <a:txBody>
                    <a:bodyPr/>
                    <a:lstStyle/>
                    <a:p>
                      <a:r>
                        <a:rPr lang="en-US" b="1" dirty="0">
                          <a:solidFill>
                            <a:srgbClr val="00B050"/>
                          </a:solidFill>
                        </a:rPr>
                        <a:t> 15</a:t>
                      </a:r>
                      <a:endParaRPr lang="en-IN" b="1" dirty="0">
                        <a:solidFill>
                          <a:srgbClr val="00B050"/>
                        </a:solidFill>
                      </a:endParaRPr>
                    </a:p>
                  </a:txBody>
                  <a:tcPr/>
                </a:tc>
                <a:extLst>
                  <a:ext uri="{0D108BD9-81ED-4DB2-BD59-A6C34878D82A}">
                    <a16:rowId xmlns:a16="http://schemas.microsoft.com/office/drawing/2014/main" val="3801014854"/>
                  </a:ext>
                </a:extLst>
              </a:tr>
              <a:tr h="512642">
                <a:tc>
                  <a:txBody>
                    <a:bodyPr/>
                    <a:lstStyle/>
                    <a:p>
                      <a:r>
                        <a:rPr lang="en-US" sz="1200" b="0" dirty="0"/>
                        <a:t>#above CUT-OFF</a:t>
                      </a:r>
                      <a:endParaRPr lang="en-IN" sz="1200" b="0" dirty="0"/>
                    </a:p>
                  </a:txBody>
                  <a:tcPr/>
                </a:tc>
                <a:tc>
                  <a:txBody>
                    <a:bodyPr/>
                    <a:lstStyle/>
                    <a:p>
                      <a:r>
                        <a:rPr lang="en-US" i="1" dirty="0">
                          <a:solidFill>
                            <a:srgbClr val="FF0000"/>
                          </a:solidFill>
                        </a:rPr>
                        <a:t> 2</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4</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3</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tc>
                  <a:txBody>
                    <a:bodyPr/>
                    <a:lstStyle/>
                    <a:p>
                      <a:r>
                        <a:rPr lang="en-US" i="1" dirty="0">
                          <a:solidFill>
                            <a:srgbClr val="FF0000"/>
                          </a:solidFill>
                        </a:rPr>
                        <a:t>2+1</a:t>
                      </a:r>
                      <a:endParaRPr lang="en-IN" i="1" dirty="0">
                        <a:solidFill>
                          <a:srgbClr val="FF0000"/>
                        </a:solidFill>
                      </a:endParaRPr>
                    </a:p>
                  </a:txBody>
                  <a:tcPr/>
                </a:tc>
                <a:tc>
                  <a:txBody>
                    <a:bodyPr/>
                    <a:lstStyle/>
                    <a:p>
                      <a:r>
                        <a:rPr lang="en-US" i="1" dirty="0">
                          <a:solidFill>
                            <a:srgbClr val="FF0000"/>
                          </a:solidFill>
                        </a:rPr>
                        <a:t> 4</a:t>
                      </a:r>
                      <a:endParaRPr lang="en-IN" i="1" dirty="0">
                        <a:solidFill>
                          <a:srgbClr val="FF0000"/>
                        </a:solidFill>
                      </a:endParaRPr>
                    </a:p>
                  </a:txBody>
                  <a:tcPr/>
                </a:tc>
                <a:extLst>
                  <a:ext uri="{0D108BD9-81ED-4DB2-BD59-A6C34878D82A}">
                    <a16:rowId xmlns:a16="http://schemas.microsoft.com/office/drawing/2014/main" val="1940043235"/>
                  </a:ext>
                </a:extLst>
              </a:tr>
              <a:tr h="512642">
                <a:tc>
                  <a:txBody>
                    <a:bodyPr/>
                    <a:lstStyle/>
                    <a:p>
                      <a:r>
                        <a:rPr lang="en-US" sz="1200" b="0" dirty="0"/>
                        <a:t>CO-VALUE</a:t>
                      </a:r>
                      <a:endParaRPr lang="en-IN" sz="1200" b="0" dirty="0"/>
                    </a:p>
                  </a:txBody>
                  <a:tcPr/>
                </a:tc>
                <a:tc>
                  <a:txBody>
                    <a:bodyPr/>
                    <a:lstStyle/>
                    <a:p>
                      <a:r>
                        <a:rPr lang="en-US" b="1" dirty="0"/>
                        <a:t> 1</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extLst>
                  <a:ext uri="{0D108BD9-81ED-4DB2-BD59-A6C34878D82A}">
                    <a16:rowId xmlns:a16="http://schemas.microsoft.com/office/drawing/2014/main" val="661048721"/>
                  </a:ext>
                </a:extLst>
              </a:tr>
              <a:tr h="512642">
                <a:tc>
                  <a:txBody>
                    <a:bodyPr/>
                    <a:lstStyle/>
                    <a:p>
                      <a:endParaRPr lang="en-IN"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tc>
                  <a:txBody>
                    <a:bodyPr/>
                    <a:lstStyle/>
                    <a:p>
                      <a:endParaRPr lang="en-IN" b="1" dirty="0"/>
                    </a:p>
                  </a:txBody>
                  <a:tcPr/>
                </a:tc>
                <a:extLst>
                  <a:ext uri="{0D108BD9-81ED-4DB2-BD59-A6C34878D82A}">
                    <a16:rowId xmlns:a16="http://schemas.microsoft.com/office/drawing/2014/main" val="463778175"/>
                  </a:ext>
                </a:extLst>
              </a:tr>
            </a:tbl>
          </a:graphicData>
        </a:graphic>
      </p:graphicFrame>
      <p:sp>
        <p:nvSpPr>
          <p:cNvPr id="3" name="Slide Number Placeholder 2">
            <a:extLst>
              <a:ext uri="{FF2B5EF4-FFF2-40B4-BE49-F238E27FC236}">
                <a16:creationId xmlns:a16="http://schemas.microsoft.com/office/drawing/2014/main" id="{A264DA11-7977-41F8-B2F8-15E461C8E977}"/>
              </a:ext>
            </a:extLst>
          </p:cNvPr>
          <p:cNvSpPr>
            <a:spLocks noGrp="1"/>
          </p:cNvSpPr>
          <p:nvPr>
            <p:ph type="sldNum" sz="quarter" idx="12"/>
          </p:nvPr>
        </p:nvSpPr>
        <p:spPr/>
        <p:txBody>
          <a:bodyPr/>
          <a:lstStyle/>
          <a:p>
            <a:fld id="{E1456C33-0AA6-4E76-B4F5-76CC9D49CDD1}" type="slidenum">
              <a:rPr lang="en-IN" smtClean="0"/>
              <a:t>37</a:t>
            </a:fld>
            <a:endParaRPr lang="en-IN" dirty="0"/>
          </a:p>
        </p:txBody>
      </p:sp>
      <p:sp>
        <p:nvSpPr>
          <p:cNvPr id="4" name="Rectangle 3">
            <a:extLst>
              <a:ext uri="{FF2B5EF4-FFF2-40B4-BE49-F238E27FC236}">
                <a16:creationId xmlns:a16="http://schemas.microsoft.com/office/drawing/2014/main" id="{54A51F23-5A52-4FE8-BC26-F31D45C17014}"/>
              </a:ext>
            </a:extLst>
          </p:cNvPr>
          <p:cNvSpPr/>
          <p:nvPr/>
        </p:nvSpPr>
        <p:spPr>
          <a:xfrm>
            <a:off x="1241778" y="169333"/>
            <a:ext cx="10588978" cy="6187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24958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509B-6061-421B-B8C0-7E158C22CA93}"/>
              </a:ext>
            </a:extLst>
          </p:cNvPr>
          <p:cNvSpPr>
            <a:spLocks noGrp="1"/>
          </p:cNvSpPr>
          <p:nvPr>
            <p:ph type="ctrTitle"/>
          </p:nvPr>
        </p:nvSpPr>
        <p:spPr>
          <a:xfrm>
            <a:off x="1524000" y="101600"/>
            <a:ext cx="9144000" cy="643467"/>
          </a:xfrm>
        </p:spPr>
        <p:txBody>
          <a:bodyPr>
            <a:noAutofit/>
          </a:bodyPr>
          <a:lstStyle/>
          <a:p>
            <a:r>
              <a:rPr lang="en-US" sz="2800" b="1" dirty="0"/>
              <a:t>CO attainment calculation – contd</a:t>
            </a:r>
            <a:r>
              <a:rPr lang="en-US" sz="2800" dirty="0"/>
              <a:t>..</a:t>
            </a:r>
            <a:endParaRPr lang="en-IN" sz="2800" dirty="0"/>
          </a:p>
        </p:txBody>
      </p:sp>
      <p:sp>
        <p:nvSpPr>
          <p:cNvPr id="3" name="Subtitle 2">
            <a:extLst>
              <a:ext uri="{FF2B5EF4-FFF2-40B4-BE49-F238E27FC236}">
                <a16:creationId xmlns:a16="http://schemas.microsoft.com/office/drawing/2014/main" id="{CB536E6E-3517-45D1-A9DA-D96E139CF894}"/>
              </a:ext>
            </a:extLst>
          </p:cNvPr>
          <p:cNvSpPr>
            <a:spLocks noGrp="1"/>
          </p:cNvSpPr>
          <p:nvPr>
            <p:ph type="subTitle" idx="1"/>
          </p:nvPr>
        </p:nvSpPr>
        <p:spPr>
          <a:xfrm>
            <a:off x="1524000" y="609601"/>
            <a:ext cx="9144000" cy="5813778"/>
          </a:xfrm>
        </p:spPr>
        <p:txBody>
          <a:bodyPr/>
          <a:lstStyle/>
          <a:p>
            <a:endParaRPr lang="en-IN" dirty="0"/>
          </a:p>
        </p:txBody>
      </p:sp>
      <p:graphicFrame>
        <p:nvGraphicFramePr>
          <p:cNvPr id="7" name="Table 7">
            <a:extLst>
              <a:ext uri="{FF2B5EF4-FFF2-40B4-BE49-F238E27FC236}">
                <a16:creationId xmlns:a16="http://schemas.microsoft.com/office/drawing/2014/main" id="{09B049DB-6DED-4FA2-8EE9-C9239F214EFF}"/>
              </a:ext>
            </a:extLst>
          </p:cNvPr>
          <p:cNvGraphicFramePr>
            <a:graphicFrameLocks noGrp="1"/>
          </p:cNvGraphicFramePr>
          <p:nvPr/>
        </p:nvGraphicFramePr>
        <p:xfrm>
          <a:off x="1806222" y="1047047"/>
          <a:ext cx="8681155" cy="5052715"/>
        </p:xfrm>
        <a:graphic>
          <a:graphicData uri="http://schemas.openxmlformats.org/drawingml/2006/table">
            <a:tbl>
              <a:tblPr firstRow="1" bandRow="1">
                <a:tableStyleId>{5C22544A-7EE6-4342-B048-85BDC9FD1C3A}</a:tableStyleId>
              </a:tblPr>
              <a:tblGrid>
                <a:gridCol w="1446859">
                  <a:extLst>
                    <a:ext uri="{9D8B030D-6E8A-4147-A177-3AD203B41FA5}">
                      <a16:colId xmlns:a16="http://schemas.microsoft.com/office/drawing/2014/main" val="2084723922"/>
                    </a:ext>
                  </a:extLst>
                </a:gridCol>
                <a:gridCol w="1446859">
                  <a:extLst>
                    <a:ext uri="{9D8B030D-6E8A-4147-A177-3AD203B41FA5}">
                      <a16:colId xmlns:a16="http://schemas.microsoft.com/office/drawing/2014/main" val="3467265281"/>
                    </a:ext>
                  </a:extLst>
                </a:gridCol>
                <a:gridCol w="1929145">
                  <a:extLst>
                    <a:ext uri="{9D8B030D-6E8A-4147-A177-3AD203B41FA5}">
                      <a16:colId xmlns:a16="http://schemas.microsoft.com/office/drawing/2014/main" val="2842454174"/>
                    </a:ext>
                  </a:extLst>
                </a:gridCol>
                <a:gridCol w="964574">
                  <a:extLst>
                    <a:ext uri="{9D8B030D-6E8A-4147-A177-3AD203B41FA5}">
                      <a16:colId xmlns:a16="http://schemas.microsoft.com/office/drawing/2014/main" val="1952445278"/>
                    </a:ext>
                  </a:extLst>
                </a:gridCol>
                <a:gridCol w="1008474">
                  <a:extLst>
                    <a:ext uri="{9D8B030D-6E8A-4147-A177-3AD203B41FA5}">
                      <a16:colId xmlns:a16="http://schemas.microsoft.com/office/drawing/2014/main" val="2966073853"/>
                    </a:ext>
                  </a:extLst>
                </a:gridCol>
                <a:gridCol w="1885244">
                  <a:extLst>
                    <a:ext uri="{9D8B030D-6E8A-4147-A177-3AD203B41FA5}">
                      <a16:colId xmlns:a16="http://schemas.microsoft.com/office/drawing/2014/main" val="3704709361"/>
                    </a:ext>
                  </a:extLst>
                </a:gridCol>
              </a:tblGrid>
              <a:tr h="936035">
                <a:tc>
                  <a:txBody>
                    <a:bodyPr/>
                    <a:lstStyle/>
                    <a:p>
                      <a:endParaRPr lang="en-IN" dirty="0"/>
                    </a:p>
                  </a:txBody>
                  <a:tcPr>
                    <a:noFill/>
                  </a:tcPr>
                </a:tc>
                <a:tc>
                  <a:txBody>
                    <a:bodyPr/>
                    <a:lstStyle/>
                    <a:p>
                      <a:r>
                        <a:rPr lang="en-US" dirty="0">
                          <a:solidFill>
                            <a:schemeClr val="tx1"/>
                          </a:solidFill>
                        </a:rPr>
                        <a:t>TEST1 (10%)</a:t>
                      </a:r>
                      <a:endParaRPr lang="en-IN" dirty="0">
                        <a:solidFill>
                          <a:schemeClr val="tx1"/>
                        </a:solidFill>
                      </a:endParaRPr>
                    </a:p>
                  </a:txBody>
                  <a:tcPr>
                    <a:noFill/>
                  </a:tcPr>
                </a:tc>
                <a:tc>
                  <a:txBody>
                    <a:bodyPr/>
                    <a:lstStyle/>
                    <a:p>
                      <a:r>
                        <a:rPr lang="en-US" dirty="0">
                          <a:solidFill>
                            <a:schemeClr val="tx1"/>
                          </a:solidFill>
                        </a:rPr>
                        <a:t>TEST2(10%)</a:t>
                      </a:r>
                      <a:endParaRPr lang="en-IN" dirty="0">
                        <a:solidFill>
                          <a:schemeClr val="tx1"/>
                        </a:solidFill>
                      </a:endParaRPr>
                    </a:p>
                  </a:txBody>
                  <a:tcPr>
                    <a:noFill/>
                  </a:tcPr>
                </a:tc>
                <a:tc>
                  <a:txBody>
                    <a:bodyPr/>
                    <a:lstStyle/>
                    <a:p>
                      <a:r>
                        <a:rPr lang="en-US" dirty="0">
                          <a:solidFill>
                            <a:schemeClr val="tx1"/>
                          </a:solidFill>
                        </a:rPr>
                        <a:t>Model</a:t>
                      </a:r>
                    </a:p>
                    <a:p>
                      <a:r>
                        <a:rPr lang="en-US" dirty="0">
                          <a:solidFill>
                            <a:schemeClr val="tx1"/>
                          </a:solidFill>
                        </a:rPr>
                        <a:t>(30%)</a:t>
                      </a:r>
                      <a:endParaRPr lang="en-IN" dirty="0">
                        <a:solidFill>
                          <a:schemeClr val="tx1"/>
                        </a:solidFill>
                      </a:endParaRPr>
                    </a:p>
                  </a:txBody>
                  <a:tcPr>
                    <a:noFill/>
                  </a:tcPr>
                </a:tc>
                <a:tc>
                  <a:txBody>
                    <a:bodyPr/>
                    <a:lstStyle/>
                    <a:p>
                      <a:r>
                        <a:rPr lang="en-US" dirty="0">
                          <a:solidFill>
                            <a:schemeClr val="tx1"/>
                          </a:solidFill>
                        </a:rPr>
                        <a:t>Final</a:t>
                      </a:r>
                    </a:p>
                    <a:p>
                      <a:r>
                        <a:rPr lang="en-US" dirty="0">
                          <a:solidFill>
                            <a:schemeClr val="tx1"/>
                          </a:solidFill>
                        </a:rPr>
                        <a:t>(50%)</a:t>
                      </a:r>
                      <a:endParaRPr lang="en-IN" dirty="0">
                        <a:solidFill>
                          <a:schemeClr val="tx1"/>
                        </a:solidFill>
                      </a:endParaRPr>
                    </a:p>
                  </a:txBody>
                  <a:tcPr>
                    <a:noFill/>
                  </a:tcPr>
                </a:tc>
                <a:tc>
                  <a:txBody>
                    <a:bodyPr/>
                    <a:lstStyle/>
                    <a:p>
                      <a:r>
                        <a:rPr lang="en-US" dirty="0">
                          <a:solidFill>
                            <a:schemeClr val="tx1"/>
                          </a:solidFill>
                        </a:rPr>
                        <a:t>attainment</a:t>
                      </a:r>
                      <a:endParaRPr lang="en-IN" dirty="0">
                        <a:solidFill>
                          <a:schemeClr val="tx1"/>
                        </a:solidFill>
                      </a:endParaRPr>
                    </a:p>
                  </a:txBody>
                  <a:tcPr>
                    <a:noFill/>
                  </a:tcPr>
                </a:tc>
                <a:extLst>
                  <a:ext uri="{0D108BD9-81ED-4DB2-BD59-A6C34878D82A}">
                    <a16:rowId xmlns:a16="http://schemas.microsoft.com/office/drawing/2014/main" val="2467894643"/>
                  </a:ext>
                </a:extLst>
              </a:tr>
              <a:tr h="800570">
                <a:tc>
                  <a:txBody>
                    <a:bodyPr/>
                    <a:lstStyle/>
                    <a:p>
                      <a:r>
                        <a:rPr lang="en-US" b="1" dirty="0"/>
                        <a:t>CO1</a:t>
                      </a:r>
                      <a:endParaRPr lang="en-IN" b="1" dirty="0"/>
                    </a:p>
                  </a:txBody>
                  <a:tcPr/>
                </a:tc>
                <a:tc>
                  <a:txBody>
                    <a:bodyPr/>
                    <a:lstStyle/>
                    <a:p>
                      <a:r>
                        <a:rPr lang="en-US" b="1" dirty="0"/>
                        <a:t>      1</a:t>
                      </a:r>
                      <a:endParaRPr lang="en-IN" b="1" dirty="0"/>
                    </a:p>
                  </a:txBody>
                  <a:tcPr/>
                </a:tc>
                <a:tc>
                  <a:txBody>
                    <a:bodyPr/>
                    <a:lstStyle/>
                    <a:p>
                      <a:r>
                        <a:rPr lang="en-US" b="1" dirty="0"/>
                        <a:t>  -----</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(0.1+0.9+1.0)/0.9</a:t>
                      </a:r>
                    </a:p>
                    <a:p>
                      <a:r>
                        <a:rPr lang="en-US" b="1" dirty="0"/>
                        <a:t>   2.0/0.9= 2.22</a:t>
                      </a:r>
                      <a:endParaRPr lang="en-IN" b="1" dirty="0"/>
                    </a:p>
                  </a:txBody>
                  <a:tcPr/>
                </a:tc>
                <a:extLst>
                  <a:ext uri="{0D108BD9-81ED-4DB2-BD59-A6C34878D82A}">
                    <a16:rowId xmlns:a16="http://schemas.microsoft.com/office/drawing/2014/main" val="4007210486"/>
                  </a:ext>
                </a:extLst>
              </a:tr>
              <a:tr h="800570">
                <a:tc>
                  <a:txBody>
                    <a:bodyPr/>
                    <a:lstStyle/>
                    <a:p>
                      <a:r>
                        <a:rPr lang="en-US" b="1" dirty="0"/>
                        <a:t>CO2</a:t>
                      </a:r>
                      <a:endParaRPr lang="en-IN" b="1" dirty="0"/>
                    </a:p>
                  </a:txBody>
                  <a:tcPr/>
                </a:tc>
                <a:tc>
                  <a:txBody>
                    <a:bodyPr/>
                    <a:lstStyle/>
                    <a:p>
                      <a:r>
                        <a:rPr lang="en-US" b="1" dirty="0"/>
                        <a:t>      3</a:t>
                      </a:r>
                      <a:endParaRPr lang="en-IN" b="1" dirty="0"/>
                    </a:p>
                  </a:txBody>
                  <a:tcPr/>
                </a:tc>
                <a:tc>
                  <a:txBody>
                    <a:bodyPr/>
                    <a:lstStyle/>
                    <a:p>
                      <a:r>
                        <a:rPr lang="en-US" b="1" dirty="0"/>
                        <a:t>  -----  </a:t>
                      </a:r>
                      <a:endParaRPr lang="en-IN" b="1" dirty="0"/>
                    </a:p>
                  </a:txBody>
                  <a:tcPr/>
                </a:tc>
                <a:tc>
                  <a:txBody>
                    <a:bodyPr/>
                    <a:lstStyle/>
                    <a:p>
                      <a:r>
                        <a:rPr lang="en-US" b="1" dirty="0"/>
                        <a:t>    2</a:t>
                      </a:r>
                      <a:endParaRPr lang="en-IN" b="1" dirty="0"/>
                    </a:p>
                  </a:txBody>
                  <a:tcPr/>
                </a:tc>
                <a:tc>
                  <a:txBody>
                    <a:bodyPr/>
                    <a:lstStyle/>
                    <a:p>
                      <a:r>
                        <a:rPr lang="en-US" b="1" dirty="0"/>
                        <a:t>    3   </a:t>
                      </a:r>
                      <a:endParaRPr lang="en-IN" b="1" dirty="0"/>
                    </a:p>
                  </a:txBody>
                  <a:tcPr/>
                </a:tc>
                <a:tc>
                  <a:txBody>
                    <a:bodyPr/>
                    <a:lstStyle/>
                    <a:p>
                      <a:r>
                        <a:rPr lang="en-US" b="1" dirty="0"/>
                        <a:t>(0.3+0.6+1.5)/0.9</a:t>
                      </a:r>
                    </a:p>
                    <a:p>
                      <a:r>
                        <a:rPr lang="en-IN" b="1" dirty="0"/>
                        <a:t>    2.4/0.9=2.66</a:t>
                      </a:r>
                    </a:p>
                  </a:txBody>
                  <a:tcPr/>
                </a:tc>
                <a:extLst>
                  <a:ext uri="{0D108BD9-81ED-4DB2-BD59-A6C34878D82A}">
                    <a16:rowId xmlns:a16="http://schemas.microsoft.com/office/drawing/2014/main" val="1992308513"/>
                  </a:ext>
                </a:extLst>
              </a:tr>
              <a:tr h="800570">
                <a:tc>
                  <a:txBody>
                    <a:bodyPr/>
                    <a:lstStyle/>
                    <a:p>
                      <a:r>
                        <a:rPr lang="en-US" b="1" dirty="0"/>
                        <a:t>CO3</a:t>
                      </a:r>
                      <a:endParaRPr lang="en-IN" b="1" dirty="0"/>
                    </a:p>
                  </a:txBody>
                  <a:tcPr/>
                </a:tc>
                <a:tc>
                  <a:txBody>
                    <a:bodyPr/>
                    <a:lstStyle/>
                    <a:p>
                      <a:r>
                        <a:rPr lang="en-US" b="1" dirty="0"/>
                        <a:t>    ----</a:t>
                      </a:r>
                      <a:endParaRPr lang="en-IN" b="1" dirty="0"/>
                    </a:p>
                  </a:txBody>
                  <a:tcPr/>
                </a:tc>
                <a:tc>
                  <a:txBody>
                    <a:bodyPr/>
                    <a:lstStyle/>
                    <a:p>
                      <a:r>
                        <a:rPr lang="en-US" b="1" dirty="0"/>
                        <a:t>       2</a:t>
                      </a:r>
                    </a:p>
                    <a:p>
                      <a:r>
                        <a:rPr lang="en-IN" b="1" dirty="0"/>
                        <a:t>       </a:t>
                      </a:r>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(0.2+0.9+1.5)/0.9</a:t>
                      </a:r>
                    </a:p>
                    <a:p>
                      <a:r>
                        <a:rPr lang="en-US" b="1" dirty="0"/>
                        <a:t>  2.6/0.9=2.88</a:t>
                      </a:r>
                      <a:endParaRPr lang="en-IN" b="1" dirty="0"/>
                    </a:p>
                  </a:txBody>
                  <a:tcPr/>
                </a:tc>
                <a:extLst>
                  <a:ext uri="{0D108BD9-81ED-4DB2-BD59-A6C34878D82A}">
                    <a16:rowId xmlns:a16="http://schemas.microsoft.com/office/drawing/2014/main" val="961920780"/>
                  </a:ext>
                </a:extLst>
              </a:tr>
              <a:tr h="800570">
                <a:tc>
                  <a:txBody>
                    <a:bodyPr/>
                    <a:lstStyle/>
                    <a:p>
                      <a:r>
                        <a:rPr lang="en-US" b="1" dirty="0"/>
                        <a:t>CO4</a:t>
                      </a:r>
                      <a:endParaRPr lang="en-IN" b="1" dirty="0"/>
                    </a:p>
                  </a:txBody>
                  <a:tcPr/>
                </a:tc>
                <a:tc>
                  <a:txBody>
                    <a:bodyPr/>
                    <a:lstStyle/>
                    <a:p>
                      <a:r>
                        <a:rPr lang="en-US" b="1" dirty="0"/>
                        <a:t>    ----</a:t>
                      </a:r>
                      <a:endParaRPr lang="en-IN" b="1" dirty="0"/>
                    </a:p>
                  </a:txBody>
                  <a:tcPr/>
                </a:tc>
                <a:tc>
                  <a:txBody>
                    <a:bodyPr/>
                    <a:lstStyle/>
                    <a:p>
                      <a:r>
                        <a:rPr lang="en-US" b="1" dirty="0"/>
                        <a:t>       3</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(0.3+0.3+1.0)/0.9</a:t>
                      </a:r>
                    </a:p>
                    <a:p>
                      <a:r>
                        <a:rPr lang="en-US" b="1" dirty="0"/>
                        <a:t>    1.6/0.9=1.77</a:t>
                      </a:r>
                      <a:endParaRPr lang="en-IN" b="1" dirty="0"/>
                    </a:p>
                  </a:txBody>
                  <a:tcPr/>
                </a:tc>
                <a:extLst>
                  <a:ext uri="{0D108BD9-81ED-4DB2-BD59-A6C34878D82A}">
                    <a16:rowId xmlns:a16="http://schemas.microsoft.com/office/drawing/2014/main" val="1278645062"/>
                  </a:ext>
                </a:extLst>
              </a:tr>
              <a:tr h="800570">
                <a:tc>
                  <a:txBody>
                    <a:bodyPr/>
                    <a:lstStyle/>
                    <a:p>
                      <a:r>
                        <a:rPr lang="en-US" b="1" dirty="0"/>
                        <a:t>CO5</a:t>
                      </a:r>
                      <a:endParaRPr lang="en-IN" b="1" dirty="0"/>
                    </a:p>
                  </a:txBody>
                  <a:tcPr/>
                </a:tc>
                <a:tc>
                  <a:txBody>
                    <a:bodyPr/>
                    <a:lstStyle/>
                    <a:p>
                      <a:r>
                        <a:rPr lang="en-US" b="1" dirty="0"/>
                        <a:t>     ----</a:t>
                      </a:r>
                      <a:endParaRPr lang="en-IN" b="1" dirty="0"/>
                    </a:p>
                  </a:txBody>
                  <a:tcPr/>
                </a:tc>
                <a:tc>
                  <a:txBody>
                    <a:bodyPr/>
                    <a:lstStyle/>
                    <a:p>
                      <a:r>
                        <a:rPr lang="en-US" b="1" dirty="0"/>
                        <a:t>       3</a:t>
                      </a:r>
                      <a:endParaRPr lang="en-IN" b="1" dirty="0"/>
                    </a:p>
                  </a:txBody>
                  <a:tcPr/>
                </a:tc>
                <a:tc>
                  <a:txBody>
                    <a:bodyPr/>
                    <a:lstStyle/>
                    <a:p>
                      <a:r>
                        <a:rPr lang="en-US" b="1" dirty="0"/>
                        <a:t>    2</a:t>
                      </a:r>
                      <a:endParaRPr lang="en-IN" b="1" dirty="0"/>
                    </a:p>
                  </a:txBody>
                  <a:tcPr/>
                </a:tc>
                <a:tc>
                  <a:txBody>
                    <a:bodyPr/>
                    <a:lstStyle/>
                    <a:p>
                      <a:r>
                        <a:rPr lang="en-US" b="1" dirty="0"/>
                        <a:t>     3</a:t>
                      </a:r>
                      <a:endParaRPr lang="en-IN" b="1" dirty="0"/>
                    </a:p>
                  </a:txBody>
                  <a:tcPr/>
                </a:tc>
                <a:tc>
                  <a:txBody>
                    <a:bodyPr/>
                    <a:lstStyle/>
                    <a:p>
                      <a:r>
                        <a:rPr lang="en-US" b="1" dirty="0"/>
                        <a:t>(0.3+0.6+1.5)/0.9</a:t>
                      </a:r>
                    </a:p>
                    <a:p>
                      <a:r>
                        <a:rPr lang="en-US" b="1" dirty="0"/>
                        <a:t>2.4/09=2.66</a:t>
                      </a:r>
                      <a:endParaRPr lang="en-IN" b="1" dirty="0"/>
                    </a:p>
                  </a:txBody>
                  <a:tcPr/>
                </a:tc>
                <a:extLst>
                  <a:ext uri="{0D108BD9-81ED-4DB2-BD59-A6C34878D82A}">
                    <a16:rowId xmlns:a16="http://schemas.microsoft.com/office/drawing/2014/main" val="2790682378"/>
                  </a:ext>
                </a:extLst>
              </a:tr>
            </a:tbl>
          </a:graphicData>
        </a:graphic>
      </p:graphicFrame>
      <p:sp>
        <p:nvSpPr>
          <p:cNvPr id="4" name="Slide Number Placeholder 3">
            <a:extLst>
              <a:ext uri="{FF2B5EF4-FFF2-40B4-BE49-F238E27FC236}">
                <a16:creationId xmlns:a16="http://schemas.microsoft.com/office/drawing/2014/main" id="{7F4FD76C-E3F3-4916-BA05-5F0AEBD07A1C}"/>
              </a:ext>
            </a:extLst>
          </p:cNvPr>
          <p:cNvSpPr>
            <a:spLocks noGrp="1"/>
          </p:cNvSpPr>
          <p:nvPr>
            <p:ph type="sldNum" sz="quarter" idx="12"/>
          </p:nvPr>
        </p:nvSpPr>
        <p:spPr/>
        <p:txBody>
          <a:bodyPr/>
          <a:lstStyle/>
          <a:p>
            <a:fld id="{E1456C33-0AA6-4E76-B4F5-76CC9D49CDD1}" type="slidenum">
              <a:rPr lang="en-IN" smtClean="0"/>
              <a:t>38</a:t>
            </a:fld>
            <a:endParaRPr lang="en-IN" dirty="0"/>
          </a:p>
        </p:txBody>
      </p:sp>
    </p:spTree>
    <p:extLst>
      <p:ext uri="{BB962C8B-B14F-4D97-AF65-F5344CB8AC3E}">
        <p14:creationId xmlns:p14="http://schemas.microsoft.com/office/powerpoint/2010/main" val="2033288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4967" y="112172"/>
            <a:ext cx="7393158" cy="691063"/>
          </a:xfrm>
          <a:prstGeom prst="rect">
            <a:avLst/>
          </a:prstGeom>
        </p:spPr>
        <p:txBody>
          <a:bodyPr vert="horz" wrap="square" lIns="0" tIns="13820" rIns="0" bIns="0" rtlCol="0" anchor="ctr">
            <a:spAutoFit/>
          </a:bodyPr>
          <a:lstStyle/>
          <a:p>
            <a:pPr marL="11516">
              <a:lnSpc>
                <a:spcPct val="100000"/>
              </a:lnSpc>
              <a:spcBef>
                <a:spcPts val="109"/>
              </a:spcBef>
            </a:pPr>
            <a:r>
              <a:rPr lang="en-US" spc="5" dirty="0"/>
              <a:t>		</a:t>
            </a:r>
            <a:r>
              <a:rPr lang="en-US" sz="3600" spc="5" dirty="0"/>
              <a:t>Attainment Level</a:t>
            </a:r>
            <a:endParaRPr spc="5" dirty="0"/>
          </a:p>
        </p:txBody>
      </p:sp>
      <p:sp>
        <p:nvSpPr>
          <p:cNvPr id="3" name="object 3"/>
          <p:cNvSpPr txBox="1"/>
          <p:nvPr/>
        </p:nvSpPr>
        <p:spPr>
          <a:xfrm>
            <a:off x="3082181" y="803235"/>
            <a:ext cx="7393157" cy="4848269"/>
          </a:xfrm>
          <a:prstGeom prst="rect">
            <a:avLst/>
          </a:prstGeom>
        </p:spPr>
        <p:txBody>
          <a:bodyPr vert="horz" wrap="square" lIns="0" tIns="10941" rIns="0" bIns="0" rtlCol="0">
            <a:spAutoFit/>
          </a:bodyPr>
          <a:lstStyle/>
          <a:p>
            <a:pPr marL="296690" marR="428984" indent="-285750">
              <a:lnSpc>
                <a:spcPct val="101499"/>
              </a:lnSpc>
              <a:spcBef>
                <a:spcPts val="86"/>
              </a:spcBef>
              <a:buClr>
                <a:srgbClr val="A52F0F"/>
              </a:buClr>
              <a:buFont typeface="Arial" panose="020B0604020202020204" pitchFamily="34" charset="0"/>
              <a:buChar char="•"/>
              <a:tabLst>
                <a:tab pos="354128" algn="l"/>
                <a:tab pos="354704" algn="l"/>
              </a:tabLst>
            </a:pPr>
            <a:endParaRPr lang="en-US" sz="2000" b="1" spc="9" dirty="0">
              <a:latin typeface="Calibri Light" panose="020F0302020204030204" pitchFamily="34" charset="0"/>
              <a:cs typeface="Calibri Light" panose="020F0302020204030204" pitchFamily="34" charset="0"/>
            </a:endParaRPr>
          </a:p>
          <a:p>
            <a:pPr marL="296690" marR="428984" indent="-285750">
              <a:lnSpc>
                <a:spcPct val="101499"/>
              </a:lnSpc>
              <a:spcBef>
                <a:spcPts val="86"/>
              </a:spcBef>
              <a:buClr>
                <a:srgbClr val="A52F0F"/>
              </a:buClr>
              <a:buFont typeface="Arial" panose="020B0604020202020204" pitchFamily="34" charset="0"/>
              <a:buChar char="•"/>
              <a:tabLst>
                <a:tab pos="354128" algn="l"/>
                <a:tab pos="354704" algn="l"/>
              </a:tabLst>
            </a:pPr>
            <a:r>
              <a:rPr lang="en-US" sz="2000" b="1" spc="9" dirty="0">
                <a:latin typeface="Calibri Light" panose="020F0302020204030204" pitchFamily="34" charset="0"/>
                <a:cs typeface="Calibri Light" panose="020F0302020204030204" pitchFamily="34" charset="0"/>
              </a:rPr>
              <a:t>L</a:t>
            </a:r>
            <a:r>
              <a:rPr sz="2000" b="1" spc="9" dirty="0">
                <a:latin typeface="Calibri Light" panose="020F0302020204030204" pitchFamily="34" charset="0"/>
                <a:cs typeface="Calibri Light" panose="020F0302020204030204" pitchFamily="34" charset="0"/>
              </a:rPr>
              <a:t>evels </a:t>
            </a:r>
            <a:r>
              <a:rPr sz="2000" b="1" spc="14" dirty="0">
                <a:latin typeface="Calibri Light" panose="020F0302020204030204" pitchFamily="34" charset="0"/>
                <a:cs typeface="Calibri Light" panose="020F0302020204030204" pitchFamily="34" charset="0"/>
              </a:rPr>
              <a:t>c</a:t>
            </a:r>
            <a:r>
              <a:rPr lang="en-IN" sz="2000" b="1" spc="14" dirty="0">
                <a:latin typeface="Calibri Light" panose="020F0302020204030204" pitchFamily="34" charset="0"/>
                <a:cs typeface="Calibri Light" panose="020F0302020204030204" pitchFamily="34" charset="0"/>
              </a:rPr>
              <a:t>an </a:t>
            </a:r>
            <a:r>
              <a:rPr sz="2000" b="1" spc="18" dirty="0">
                <a:latin typeface="Calibri Light" panose="020F0302020204030204" pitchFamily="34" charset="0"/>
                <a:cs typeface="Calibri Light" panose="020F0302020204030204" pitchFamily="34" charset="0"/>
              </a:rPr>
              <a:t>be </a:t>
            </a:r>
            <a:r>
              <a:rPr sz="2000" b="1" spc="9" dirty="0">
                <a:latin typeface="Calibri Light" panose="020F0302020204030204" pitchFamily="34" charset="0"/>
                <a:cs typeface="Calibri Light" panose="020F0302020204030204" pitchFamily="34" charset="0"/>
              </a:rPr>
              <a:t>defined </a:t>
            </a:r>
            <a:r>
              <a:rPr sz="2000" b="1" spc="14" dirty="0">
                <a:latin typeface="Calibri Light" panose="020F0302020204030204" pitchFamily="34" charset="0"/>
                <a:cs typeface="Calibri Light" panose="020F0302020204030204" pitchFamily="34" charset="0"/>
              </a:rPr>
              <a:t>by program </a:t>
            </a:r>
            <a:r>
              <a:rPr sz="2000" b="1" spc="9" dirty="0">
                <a:latin typeface="Calibri Light" panose="020F0302020204030204" pitchFamily="34" charset="0"/>
                <a:cs typeface="Calibri Light" panose="020F0302020204030204" pitchFamily="34" charset="0"/>
              </a:rPr>
              <a:t>coordinator </a:t>
            </a:r>
            <a:r>
              <a:rPr sz="2000" b="1" spc="5" dirty="0">
                <a:latin typeface="Calibri Light" panose="020F0302020204030204" pitchFamily="34" charset="0"/>
                <a:cs typeface="Calibri Light" panose="020F0302020204030204" pitchFamily="34" charset="0"/>
              </a:rPr>
              <a:t>or  </a:t>
            </a:r>
            <a:r>
              <a:rPr sz="2000" b="1" spc="14" dirty="0">
                <a:latin typeface="Calibri Light" panose="020F0302020204030204" pitchFamily="34" charset="0"/>
                <a:cs typeface="Calibri Light" panose="020F0302020204030204" pitchFamily="34" charset="0"/>
              </a:rPr>
              <a:t>Head </a:t>
            </a:r>
            <a:r>
              <a:rPr sz="2000" b="1" spc="9" dirty="0">
                <a:latin typeface="Calibri Light" panose="020F0302020204030204" pitchFamily="34" charset="0"/>
                <a:cs typeface="Calibri Light" panose="020F0302020204030204" pitchFamily="34" charset="0"/>
              </a:rPr>
              <a:t>of</a:t>
            </a:r>
            <a:r>
              <a:rPr sz="2000" b="1" spc="5"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department</a:t>
            </a:r>
            <a:r>
              <a:rPr lang="en-IN" sz="2000" b="1" spc="14" dirty="0">
                <a:latin typeface="Calibri Light" panose="020F0302020204030204" pitchFamily="34" charset="0"/>
                <a:cs typeface="Calibri Light" panose="020F0302020204030204" pitchFamily="34" charset="0"/>
              </a:rPr>
              <a:t> or decided by the teacher in consultation</a:t>
            </a:r>
            <a:endParaRPr sz="2000" b="1" dirty="0">
              <a:latin typeface="Calibri Light" panose="020F0302020204030204" pitchFamily="34" charset="0"/>
              <a:cs typeface="Calibri Light" panose="020F0302020204030204" pitchFamily="34" charset="0"/>
            </a:endParaRPr>
          </a:p>
          <a:p>
            <a:pPr marL="296690" marR="353552" indent="-285750">
              <a:lnSpc>
                <a:spcPct val="102099"/>
              </a:lnSpc>
              <a:spcBef>
                <a:spcPts val="997"/>
              </a:spcBef>
              <a:buClr>
                <a:srgbClr val="A52F0F"/>
              </a:buClr>
              <a:buFont typeface="Arial" panose="020B0604020202020204" pitchFamily="34" charset="0"/>
              <a:buChar char="•"/>
              <a:tabLst>
                <a:tab pos="354128" algn="l"/>
                <a:tab pos="354704" algn="l"/>
              </a:tabLst>
            </a:pPr>
            <a:r>
              <a:rPr sz="2000" b="1" spc="14" dirty="0">
                <a:latin typeface="Calibri Light" panose="020F0302020204030204" pitchFamily="34" charset="0"/>
                <a:cs typeface="Calibri Light" panose="020F0302020204030204" pitchFamily="34" charset="0"/>
              </a:rPr>
              <a:t>Here 3 </a:t>
            </a:r>
            <a:r>
              <a:rPr sz="2000" b="1" spc="9" dirty="0">
                <a:latin typeface="Calibri Light" panose="020F0302020204030204" pitchFamily="34" charset="0"/>
                <a:cs typeface="Calibri Light" panose="020F0302020204030204" pitchFamily="34" charset="0"/>
              </a:rPr>
              <a:t>levels of </a:t>
            </a:r>
            <a:r>
              <a:rPr sz="2000" b="1" spc="14" dirty="0">
                <a:latin typeface="Calibri Light" panose="020F0302020204030204" pitchFamily="34" charset="0"/>
                <a:cs typeface="Calibri Light" panose="020F0302020204030204" pitchFamily="34" charset="0"/>
              </a:rPr>
              <a:t>attainment </a:t>
            </a:r>
            <a:r>
              <a:rPr sz="2000" b="1" spc="5" dirty="0">
                <a:latin typeface="Calibri Light" panose="020F0302020204030204" pitchFamily="34" charset="0"/>
                <a:cs typeface="Calibri Light" panose="020F0302020204030204" pitchFamily="34" charset="0"/>
              </a:rPr>
              <a:t>is </a:t>
            </a:r>
            <a:r>
              <a:rPr sz="2000" b="1" spc="14" dirty="0">
                <a:latin typeface="Calibri Light" panose="020F0302020204030204" pitchFamily="34" charset="0"/>
                <a:cs typeface="Calibri Light" panose="020F0302020204030204" pitchFamily="34" charset="0"/>
              </a:rPr>
              <a:t>taken as </a:t>
            </a:r>
            <a:r>
              <a:rPr sz="2000" b="1" spc="23" dirty="0">
                <a:latin typeface="Calibri Light" panose="020F0302020204030204" pitchFamily="34" charset="0"/>
                <a:cs typeface="Calibri Light" panose="020F0302020204030204" pitchFamily="34" charset="0"/>
              </a:rPr>
              <a:t>1-Low; </a:t>
            </a:r>
            <a:r>
              <a:rPr sz="2000" b="1" spc="14" dirty="0">
                <a:latin typeface="Calibri Light" panose="020F0302020204030204" pitchFamily="34" charset="0"/>
                <a:cs typeface="Calibri Light" panose="020F0302020204030204" pitchFamily="34" charset="0"/>
              </a:rPr>
              <a:t>2-medium; </a:t>
            </a:r>
            <a:r>
              <a:rPr sz="2000" b="1" spc="9" dirty="0">
                <a:latin typeface="Calibri Light" panose="020F0302020204030204" pitchFamily="34" charset="0"/>
                <a:cs typeface="Calibri Light" panose="020F0302020204030204" pitchFamily="34" charset="0"/>
              </a:rPr>
              <a:t>3-  High</a:t>
            </a:r>
            <a:endParaRPr sz="2000" b="1" dirty="0">
              <a:latin typeface="Calibri Light" panose="020F0302020204030204" pitchFamily="34" charset="0"/>
              <a:cs typeface="Calibri Light" panose="020F0302020204030204" pitchFamily="34" charset="0"/>
            </a:endParaRPr>
          </a:p>
          <a:p>
            <a:pPr marL="296690" indent="-285750">
              <a:spcBef>
                <a:spcPts val="1034"/>
              </a:spcBef>
              <a:buClr>
                <a:srgbClr val="A52F0F"/>
              </a:buClr>
              <a:buFont typeface="Arial" panose="020B0604020202020204" pitchFamily="34" charset="0"/>
              <a:buChar char="•"/>
              <a:tabLst>
                <a:tab pos="354128" algn="l"/>
                <a:tab pos="354704" algn="l"/>
              </a:tabLst>
            </a:pPr>
            <a:r>
              <a:rPr sz="2000" b="1" spc="14" dirty="0">
                <a:latin typeface="Calibri Light" panose="020F0302020204030204" pitchFamily="34" charset="0"/>
                <a:cs typeface="Calibri Light" panose="020F0302020204030204" pitchFamily="34" charset="0"/>
              </a:rPr>
              <a:t>3 </a:t>
            </a:r>
            <a:r>
              <a:rPr sz="2000" b="1" spc="9" dirty="0">
                <a:latin typeface="Calibri Light" panose="020F0302020204030204" pitchFamily="34" charset="0"/>
                <a:cs typeface="Calibri Light" panose="020F0302020204030204" pitchFamily="34" charset="0"/>
              </a:rPr>
              <a:t>levels of </a:t>
            </a:r>
            <a:r>
              <a:rPr sz="2000" b="1" spc="14" dirty="0">
                <a:latin typeface="Calibri Light" panose="020F0302020204030204" pitchFamily="34" charset="0"/>
                <a:cs typeface="Calibri Light" panose="020F0302020204030204" pitchFamily="34" charset="0"/>
              </a:rPr>
              <a:t>attainment </a:t>
            </a:r>
            <a:r>
              <a:rPr sz="2000" b="1" spc="9" dirty="0">
                <a:latin typeface="Calibri Light" panose="020F0302020204030204" pitchFamily="34" charset="0"/>
                <a:cs typeface="Calibri Light" panose="020F0302020204030204" pitchFamily="34" charset="0"/>
              </a:rPr>
              <a:t>defined</a:t>
            </a:r>
            <a:r>
              <a:rPr sz="2000" b="1" spc="18"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as</a:t>
            </a:r>
            <a:endParaRPr sz="2000" b="1" dirty="0">
              <a:latin typeface="Calibri Light" panose="020F0302020204030204" pitchFamily="34" charset="0"/>
              <a:cs typeface="Calibri Light" panose="020F0302020204030204" pitchFamily="34" charset="0"/>
            </a:endParaRPr>
          </a:p>
          <a:p>
            <a:pPr marL="296690" marR="50672" indent="-285750">
              <a:lnSpc>
                <a:spcPct val="102099"/>
              </a:lnSpc>
              <a:spcBef>
                <a:spcPts val="1002"/>
              </a:spcBef>
              <a:buClr>
                <a:srgbClr val="A52F0F"/>
              </a:buClr>
              <a:buFont typeface="Arial" panose="020B0604020202020204" pitchFamily="34" charset="0"/>
              <a:buChar char="•"/>
              <a:tabLst>
                <a:tab pos="354128" algn="l"/>
                <a:tab pos="354704" algn="l"/>
              </a:tabLst>
            </a:pPr>
            <a:r>
              <a:rPr lang="en-US" sz="2000" b="1" spc="9" dirty="0">
                <a:latin typeface="Calibri Light" panose="020F0302020204030204" pitchFamily="34" charset="0"/>
                <a:cs typeface="Calibri Light" panose="020F0302020204030204" pitchFamily="34" charset="0"/>
              </a:rPr>
              <a:t>H(3)</a:t>
            </a:r>
            <a:r>
              <a:rPr sz="2000" b="1" spc="-2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7</a:t>
            </a:r>
            <a:r>
              <a:rPr lang="en-IN" sz="2000" b="1" spc="14" dirty="0">
                <a:latin typeface="Calibri Light" panose="020F0302020204030204" pitchFamily="34" charset="0"/>
                <a:cs typeface="Calibri Light" panose="020F0302020204030204" pitchFamily="34" charset="0"/>
              </a:rPr>
              <a:t>5</a:t>
            </a:r>
            <a:r>
              <a:rPr sz="2000" b="1" spc="14" dirty="0">
                <a:latin typeface="Calibri Light" panose="020F0302020204030204" pitchFamily="34" charset="0"/>
                <a:cs typeface="Calibri Light" panose="020F0302020204030204" pitchFamily="34" charset="0"/>
              </a:rPr>
              <a:t>%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4607" indent="-285750">
              <a:lnSpc>
                <a:spcPct val="102099"/>
              </a:lnSpc>
              <a:spcBef>
                <a:spcPts val="988"/>
              </a:spcBef>
              <a:buClr>
                <a:srgbClr val="A52F0F"/>
              </a:buClr>
              <a:buFont typeface="Arial" panose="020B0604020202020204" pitchFamily="34" charset="0"/>
              <a:buChar char="•"/>
              <a:tabLst>
                <a:tab pos="354128" algn="l"/>
                <a:tab pos="354704" algn="l"/>
              </a:tabLst>
            </a:pPr>
            <a:r>
              <a:rPr sz="2000" b="1" spc="5" dirty="0">
                <a:latin typeface="Calibri Light" panose="020F0302020204030204" pitchFamily="34" charset="0"/>
                <a:cs typeface="Calibri Light" panose="020F0302020204030204" pitchFamily="34" charset="0"/>
              </a:rPr>
              <a:t>M</a:t>
            </a:r>
            <a:r>
              <a:rPr lang="en-US" sz="2000" b="1" spc="5" dirty="0">
                <a:latin typeface="Calibri Light" panose="020F0302020204030204" pitchFamily="34" charset="0"/>
                <a:cs typeface="Calibri Light" panose="020F0302020204030204" pitchFamily="34" charset="0"/>
              </a:rPr>
              <a:t>(2)</a:t>
            </a:r>
            <a:r>
              <a:rPr sz="2000" b="1" spc="5"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60</a:t>
            </a:r>
            <a:r>
              <a:rPr lang="en-IN" sz="2000" b="1" spc="14" dirty="0">
                <a:latin typeface="Calibri Light" panose="020F0302020204030204" pitchFamily="34" charset="0"/>
                <a:cs typeface="Calibri Light" panose="020F0302020204030204" pitchFamily="34" charset="0"/>
              </a:rPr>
              <a:t> to75</a:t>
            </a:r>
            <a:r>
              <a:rPr sz="2000" b="1" spc="14" dirty="0">
                <a:latin typeface="Calibri Light" panose="020F0302020204030204" pitchFamily="34" charset="0"/>
                <a:cs typeface="Calibri Light" panose="020F0302020204030204" pitchFamily="34" charset="0"/>
              </a:rPr>
              <a:t>%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85221" indent="-285750">
              <a:lnSpc>
                <a:spcPct val="102099"/>
              </a:lnSpc>
              <a:spcBef>
                <a:spcPts val="988"/>
              </a:spcBef>
              <a:buClr>
                <a:srgbClr val="A52F0F"/>
              </a:buClr>
              <a:buFont typeface="Arial" panose="020B0604020202020204" pitchFamily="34" charset="0"/>
              <a:buChar char="•"/>
              <a:tabLst>
                <a:tab pos="354128" algn="l"/>
                <a:tab pos="354704" algn="l"/>
              </a:tabLst>
            </a:pPr>
            <a:r>
              <a:rPr sz="2000" b="1" spc="9" dirty="0">
                <a:latin typeface="Calibri Light" panose="020F0302020204030204" pitchFamily="34" charset="0"/>
                <a:cs typeface="Calibri Light" panose="020F0302020204030204" pitchFamily="34" charset="0"/>
              </a:rPr>
              <a:t>L</a:t>
            </a:r>
            <a:r>
              <a:rPr lang="en-US" sz="2000" b="1" spc="9" dirty="0">
                <a:latin typeface="Calibri Light" panose="020F0302020204030204" pitchFamily="34" charset="0"/>
                <a:cs typeface="Calibri Light" panose="020F0302020204030204" pitchFamily="34" charset="0"/>
              </a:rPr>
              <a:t>(1)</a:t>
            </a:r>
            <a:r>
              <a:rPr sz="2000" b="1" spc="9" dirty="0">
                <a:latin typeface="Calibri Light" panose="020F0302020204030204" pitchFamily="34" charset="0"/>
                <a:cs typeface="Calibri Light" panose="020F0302020204030204" pitchFamily="34" charset="0"/>
              </a:rPr>
              <a:t> </a:t>
            </a:r>
            <a:r>
              <a:rPr sz="2000" b="1" spc="-2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50</a:t>
            </a:r>
            <a:r>
              <a:rPr lang="en-IN" sz="2000" b="1" spc="14" dirty="0">
                <a:latin typeface="Calibri Light" panose="020F0302020204030204" pitchFamily="34" charset="0"/>
                <a:cs typeface="Calibri Light" panose="020F0302020204030204" pitchFamily="34" charset="0"/>
              </a:rPr>
              <a:t> to 60% </a:t>
            </a:r>
            <a:r>
              <a:rPr sz="2000" b="1" spc="14" dirty="0">
                <a:latin typeface="Calibri Light" panose="020F0302020204030204" pitchFamily="34" charset="0"/>
                <a:cs typeface="Calibri Light" panose="020F0302020204030204" pitchFamily="34" charset="0"/>
              </a:rPr>
              <a:t>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54"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296690" marR="416892" indent="-285750">
              <a:lnSpc>
                <a:spcPct val="102099"/>
              </a:lnSpc>
              <a:spcBef>
                <a:spcPts val="988"/>
              </a:spcBef>
              <a:buClr>
                <a:srgbClr val="A52F0F"/>
              </a:buClr>
              <a:buFont typeface="Arial" panose="020B0604020202020204" pitchFamily="34" charset="0"/>
              <a:buChar char="•"/>
              <a:tabLst>
                <a:tab pos="354128" algn="l"/>
                <a:tab pos="354704" algn="l"/>
              </a:tabLst>
            </a:pPr>
            <a:r>
              <a:rPr sz="2000" b="1" spc="5" dirty="0">
                <a:latin typeface="Calibri Light" panose="020F0302020204030204" pitchFamily="34" charset="0"/>
                <a:cs typeface="Calibri Light" panose="020F0302020204030204" pitchFamily="34" charset="0"/>
              </a:rPr>
              <a:t>NA(0):- </a:t>
            </a:r>
            <a:r>
              <a:rPr sz="2000" b="1" spc="9" dirty="0">
                <a:latin typeface="Calibri Light" panose="020F0302020204030204" pitchFamily="34" charset="0"/>
                <a:cs typeface="Calibri Light" panose="020F0302020204030204" pitchFamily="34" charset="0"/>
              </a:rPr>
              <a:t>Less than </a:t>
            </a:r>
            <a:r>
              <a:rPr sz="2000" b="1" spc="14" dirty="0">
                <a:latin typeface="Calibri Light" panose="020F0302020204030204" pitchFamily="34" charset="0"/>
                <a:cs typeface="Calibri Light" panose="020F0302020204030204" pitchFamily="34" charset="0"/>
              </a:rPr>
              <a:t>50% </a:t>
            </a:r>
            <a:r>
              <a:rPr sz="2000" b="1" spc="9" dirty="0">
                <a:latin typeface="Calibri Light" panose="020F0302020204030204" pitchFamily="34" charset="0"/>
                <a:cs typeface="Calibri Light" panose="020F0302020204030204" pitchFamily="34" charset="0"/>
              </a:rPr>
              <a:t>students scoring </a:t>
            </a:r>
            <a:r>
              <a:rPr sz="2000" b="1" spc="14" dirty="0">
                <a:latin typeface="Calibri Light" panose="020F0302020204030204" pitchFamily="34" charset="0"/>
                <a:cs typeface="Calibri Light" panose="020F0302020204030204" pitchFamily="34" charset="0"/>
              </a:rPr>
              <a:t>more </a:t>
            </a:r>
            <a:r>
              <a:rPr sz="2000" b="1" spc="9" dirty="0">
                <a:latin typeface="Calibri Light" panose="020F0302020204030204" pitchFamily="34" charset="0"/>
                <a:cs typeface="Calibri Light" panose="020F0302020204030204" pitchFamily="34" charset="0"/>
              </a:rPr>
              <a:t>than </a:t>
            </a:r>
            <a:r>
              <a:rPr sz="2000" b="1" spc="9" dirty="0">
                <a:solidFill>
                  <a:srgbClr val="C00000"/>
                </a:solidFill>
                <a:latin typeface="Calibri Light" panose="020F0302020204030204" pitchFamily="34" charset="0"/>
                <a:cs typeface="Calibri Light" panose="020F0302020204030204" pitchFamily="34" charset="0"/>
              </a:rPr>
              <a:t>average  </a:t>
            </a:r>
            <a:r>
              <a:rPr sz="2000" b="1" spc="14" dirty="0">
                <a:solidFill>
                  <a:srgbClr val="C00000"/>
                </a:solidFill>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or set target </a:t>
            </a:r>
            <a:r>
              <a:rPr sz="2000" b="1" spc="14" dirty="0">
                <a:latin typeface="Calibri Light" panose="020F0302020204030204" pitchFamily="34" charset="0"/>
                <a:cs typeface="Calibri Light" panose="020F0302020204030204" pitchFamily="34" charset="0"/>
              </a:rPr>
              <a:t>marks </a:t>
            </a:r>
            <a:r>
              <a:rPr sz="2000" b="1" spc="9" dirty="0">
                <a:latin typeface="Calibri Light" panose="020F0302020204030204" pitchFamily="34" charset="0"/>
                <a:cs typeface="Calibri Light" panose="020F0302020204030204" pitchFamily="34" charset="0"/>
              </a:rPr>
              <a:t>in </a:t>
            </a:r>
            <a:r>
              <a:rPr sz="2000" b="1" spc="14" dirty="0">
                <a:latin typeface="Calibri Light" panose="020F0302020204030204" pitchFamily="34" charset="0"/>
                <a:cs typeface="Calibri Light" panose="020F0302020204030204" pitchFamily="34" charset="0"/>
              </a:rPr>
              <a:t>an assessment</a:t>
            </a:r>
            <a:r>
              <a:rPr sz="2000" b="1" spc="-103" dirty="0">
                <a:latin typeface="Calibri Light" panose="020F0302020204030204" pitchFamily="34" charset="0"/>
                <a:cs typeface="Calibri Light" panose="020F0302020204030204" pitchFamily="34" charset="0"/>
              </a:rPr>
              <a:t> </a:t>
            </a:r>
            <a:r>
              <a:rPr sz="2000" b="1" spc="14" dirty="0">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346ABC62-AAC8-4DAE-BC01-1C199895C3ED}"/>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39</a:t>
            </a:fld>
            <a:endParaRPr lang="en-IN" dirty="0"/>
          </a:p>
        </p:txBody>
      </p:sp>
      <p:sp>
        <p:nvSpPr>
          <p:cNvPr id="10" name="Rectangle 9">
            <a:extLst>
              <a:ext uri="{FF2B5EF4-FFF2-40B4-BE49-F238E27FC236}">
                <a16:creationId xmlns:a16="http://schemas.microsoft.com/office/drawing/2014/main" id="{CA8B5D0A-DEE9-4487-8586-2D5FF3DC6D33}"/>
              </a:ext>
            </a:extLst>
          </p:cNvPr>
          <p:cNvSpPr/>
          <p:nvPr/>
        </p:nvSpPr>
        <p:spPr>
          <a:xfrm>
            <a:off x="1814513" y="157891"/>
            <a:ext cx="9581199" cy="60828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34850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4C47-0E2F-4EF3-8BFD-D85BEE19A66E}"/>
              </a:ext>
            </a:extLst>
          </p:cNvPr>
          <p:cNvSpPr>
            <a:spLocks noGrp="1"/>
          </p:cNvSpPr>
          <p:nvPr>
            <p:ph type="title"/>
          </p:nvPr>
        </p:nvSpPr>
        <p:spPr>
          <a:xfrm>
            <a:off x="838200" y="-127220"/>
            <a:ext cx="10515600" cy="696082"/>
          </a:xfrm>
        </p:spPr>
        <p:txBody>
          <a:bodyPr>
            <a:normAutofit/>
          </a:bodyPr>
          <a:lstStyle/>
          <a:p>
            <a:r>
              <a:rPr lang="en-US" dirty="0"/>
              <a:t>				</a:t>
            </a:r>
            <a:r>
              <a:rPr lang="en-US" sz="3600" dirty="0"/>
              <a:t>About OBE</a:t>
            </a:r>
            <a:endParaRPr lang="en-IN" dirty="0"/>
          </a:p>
        </p:txBody>
      </p:sp>
      <p:sp>
        <p:nvSpPr>
          <p:cNvPr id="3" name="Content Placeholder 2">
            <a:extLst>
              <a:ext uri="{FF2B5EF4-FFF2-40B4-BE49-F238E27FC236}">
                <a16:creationId xmlns:a16="http://schemas.microsoft.com/office/drawing/2014/main" id="{82423FA5-19A1-4468-AEB9-FF52345B0578}"/>
              </a:ext>
            </a:extLst>
          </p:cNvPr>
          <p:cNvSpPr>
            <a:spLocks noGrp="1"/>
          </p:cNvSpPr>
          <p:nvPr>
            <p:ph idx="1"/>
          </p:nvPr>
        </p:nvSpPr>
        <p:spPr>
          <a:xfrm>
            <a:off x="838200" y="568862"/>
            <a:ext cx="10515600" cy="5608101"/>
          </a:xfrm>
        </p:spPr>
        <p:txBody>
          <a:bodyPr>
            <a:normAutofit lnSpcReduction="10000"/>
          </a:bodyPr>
          <a:lstStyle/>
          <a:p>
            <a:r>
              <a:rPr lang="en-US" b="1" dirty="0">
                <a:latin typeface="Calibri" panose="020F0502020204030204" pitchFamily="34" charset="0"/>
                <a:ea typeface="Calibri" panose="020F0502020204030204" pitchFamily="34" charset="0"/>
                <a:cs typeface="Calibri" panose="020F0502020204030204" pitchFamily="34" charset="0"/>
              </a:rPr>
              <a:t>The  key concept in OBE is OUTCOMES</a:t>
            </a:r>
          </a:p>
          <a:p>
            <a:r>
              <a:rPr lang="en-US" b="1" dirty="0">
                <a:latin typeface="Calibri" panose="020F0502020204030204" pitchFamily="34" charset="0"/>
                <a:ea typeface="Calibri" panose="020F0502020204030204" pitchFamily="34" charset="0"/>
                <a:cs typeface="Calibri" panose="020F0502020204030204" pitchFamily="34" charset="0"/>
              </a:rPr>
              <a:t>course outcomes(COs) and Program outcomes(POs)</a:t>
            </a:r>
          </a:p>
          <a:p>
            <a:r>
              <a:rPr lang="en-US" b="1" dirty="0">
                <a:latin typeface="Calibri" panose="020F0502020204030204" pitchFamily="34" charset="0"/>
                <a:ea typeface="Calibri" panose="020F0502020204030204" pitchFamily="34" charset="0"/>
                <a:cs typeface="Calibri" panose="020F0502020204030204" pitchFamily="34" charset="0"/>
              </a:rPr>
              <a:t>NBA has adapted OBE as model and basis for accreditation of PROGRAMS since 2013</a:t>
            </a:r>
          </a:p>
          <a:p>
            <a:r>
              <a:rPr lang="en-US" b="1" dirty="0">
                <a:latin typeface="Calibri" panose="020F0502020204030204" pitchFamily="34" charset="0"/>
                <a:ea typeface="Calibri" panose="020F0502020204030204" pitchFamily="34" charset="0"/>
                <a:cs typeface="Calibri" panose="020F0502020204030204" pitchFamily="34" charset="0"/>
              </a:rPr>
              <a:t>OBE is widely-in-use globally for more than  3 decades.</a:t>
            </a:r>
          </a:p>
          <a:p>
            <a:pPr algn="just"/>
            <a:r>
              <a:rPr lang="en-US" b="1" dirty="0">
                <a:latin typeface="Calibri" panose="020F0502020204030204" pitchFamily="34" charset="0"/>
                <a:ea typeface="Calibri" panose="020F0502020204030204" pitchFamily="34" charset="0"/>
                <a:cs typeface="Calibri" panose="020F0502020204030204" pitchFamily="34" charset="0"/>
              </a:rPr>
              <a:t>About 20 countries who have accreditation systems for Engineering Programs are members of Washington Accord through a due process. The membership basis is </a:t>
            </a:r>
            <a:r>
              <a:rPr lang="en-US" b="1" u="sng" dirty="0">
                <a:latin typeface="Calibri" panose="020F0502020204030204" pitchFamily="34" charset="0"/>
                <a:ea typeface="Calibri" panose="020F0502020204030204" pitchFamily="34" charset="0"/>
                <a:cs typeface="Calibri" panose="020F0502020204030204" pitchFamily="34" charset="0"/>
              </a:rPr>
              <a:t>substantial equivalence </a:t>
            </a:r>
            <a:r>
              <a:rPr lang="en-US" b="1" dirty="0">
                <a:latin typeface="Calibri" panose="020F0502020204030204" pitchFamily="34" charset="0"/>
                <a:ea typeface="Calibri" panose="020F0502020204030204" pitchFamily="34" charset="0"/>
                <a:cs typeface="Calibri" panose="020F0502020204030204" pitchFamily="34" charset="0"/>
              </a:rPr>
              <a:t>of the accredited programs</a:t>
            </a:r>
            <a:endParaRPr lang="en-US" b="1" u="sng" dirty="0">
              <a:latin typeface="Calibri" panose="020F0502020204030204" pitchFamily="34" charset="0"/>
              <a:ea typeface="Calibri" panose="020F0502020204030204" pitchFamily="34" charset="0"/>
              <a:cs typeface="Calibri" panose="020F0502020204030204" pitchFamily="34" charset="0"/>
            </a:endParaRPr>
          </a:p>
          <a:p>
            <a:pPr algn="just"/>
            <a:r>
              <a:rPr lang="en-US" b="1" dirty="0">
                <a:latin typeface="Calibri" panose="020F0502020204030204" pitchFamily="34" charset="0"/>
                <a:ea typeface="Calibri" panose="020F0502020204030204" pitchFamily="34" charset="0"/>
                <a:cs typeface="Calibri" panose="020F0502020204030204" pitchFamily="34" charset="0"/>
              </a:rPr>
              <a:t>India (NBA), a provisional member of the WA initially, became a full member in 2013 – This status was reviewed by a WA peer committee and has been extended for a further period of 6 years from 2018</a:t>
            </a:r>
          </a:p>
          <a:p>
            <a:endParaRPr lang="en-IN"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C3C5FFA1-0797-4DA1-94F2-ED10FAAAA622}"/>
              </a:ext>
            </a:extLst>
          </p:cNvPr>
          <p:cNvSpPr>
            <a:spLocks noGrp="1"/>
          </p:cNvSpPr>
          <p:nvPr>
            <p:ph type="sldNum" sz="quarter" idx="12"/>
          </p:nvPr>
        </p:nvSpPr>
        <p:spPr/>
        <p:txBody>
          <a:bodyPr/>
          <a:lstStyle/>
          <a:p>
            <a:fld id="{71EC9CE2-5AEF-428F-9B76-4FE97200EC74}" type="slidenum">
              <a:rPr lang="en-IN" smtClean="0"/>
              <a:t>4</a:t>
            </a:fld>
            <a:endParaRPr lang="en-IN" dirty="0"/>
          </a:p>
        </p:txBody>
      </p:sp>
      <p:sp>
        <p:nvSpPr>
          <p:cNvPr id="5" name="Rectangle 4">
            <a:extLst>
              <a:ext uri="{FF2B5EF4-FFF2-40B4-BE49-F238E27FC236}">
                <a16:creationId xmlns:a16="http://schemas.microsoft.com/office/drawing/2014/main" id="{A3CC5544-49B3-92ED-045A-08A08FDAEDC0}"/>
              </a:ext>
            </a:extLst>
          </p:cNvPr>
          <p:cNvSpPr/>
          <p:nvPr/>
        </p:nvSpPr>
        <p:spPr>
          <a:xfrm>
            <a:off x="906449" y="568862"/>
            <a:ext cx="10515600" cy="54979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958771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8D749-DF61-49A5-B711-C5B60DC11E57}"/>
              </a:ext>
            </a:extLst>
          </p:cNvPr>
          <p:cNvSpPr>
            <a:spLocks noGrp="1"/>
          </p:cNvSpPr>
          <p:nvPr>
            <p:ph type="ctrTitle"/>
          </p:nvPr>
        </p:nvSpPr>
        <p:spPr>
          <a:xfrm>
            <a:off x="1524000" y="445910"/>
            <a:ext cx="9144000" cy="660401"/>
          </a:xfrm>
        </p:spPr>
        <p:txBody>
          <a:bodyPr>
            <a:noAutofit/>
          </a:bodyPr>
          <a:lstStyle/>
          <a:p>
            <a:r>
              <a:rPr lang="en-US" sz="3600" dirty="0"/>
              <a:t>CO attainment –Rubrics – </a:t>
            </a:r>
            <a:endParaRPr lang="en-IN" sz="3600" dirty="0"/>
          </a:p>
        </p:txBody>
      </p:sp>
      <p:sp>
        <p:nvSpPr>
          <p:cNvPr id="3" name="Subtitle 2">
            <a:extLst>
              <a:ext uri="{FF2B5EF4-FFF2-40B4-BE49-F238E27FC236}">
                <a16:creationId xmlns:a16="http://schemas.microsoft.com/office/drawing/2014/main" id="{E8B08496-5089-40A8-B5BD-206B54B058F3}"/>
              </a:ext>
            </a:extLst>
          </p:cNvPr>
          <p:cNvSpPr>
            <a:spLocks noGrp="1"/>
          </p:cNvSpPr>
          <p:nvPr>
            <p:ph type="subTitle" idx="1"/>
          </p:nvPr>
        </p:nvSpPr>
        <p:spPr>
          <a:xfrm>
            <a:off x="1524000" y="1264355"/>
            <a:ext cx="9144000" cy="5147734"/>
          </a:xfrm>
        </p:spPr>
        <p:txBody>
          <a:bodyPr>
            <a:normAutofit/>
          </a:bodyPr>
          <a:lstStyle/>
          <a:p>
            <a:pPr marL="12065" marR="250190" algn="l">
              <a:lnSpc>
                <a:spcPct val="80800"/>
              </a:lnSpc>
              <a:spcBef>
                <a:spcPts val="545"/>
              </a:spcBef>
              <a:buClr>
                <a:srgbClr val="A52F0F"/>
              </a:buClr>
              <a:tabLst>
                <a:tab pos="390525" algn="l"/>
                <a:tab pos="391160" algn="l"/>
              </a:tabLst>
            </a:pPr>
            <a:r>
              <a:rPr lang="en-US" sz="2000" b="1" spc="5" dirty="0">
                <a:solidFill>
                  <a:srgbClr val="3F3F3F"/>
                </a:solidFill>
                <a:latin typeface="TeXGyreAdventor"/>
                <a:cs typeface="TeXGyreAdventor"/>
              </a:rPr>
              <a:t>Further, </a:t>
            </a:r>
            <a:r>
              <a:rPr lang="en-US" sz="2000" b="1" spc="10" dirty="0">
                <a:solidFill>
                  <a:srgbClr val="3F3F3F"/>
                </a:solidFill>
                <a:latin typeface="TeXGyreAdventor"/>
                <a:cs typeface="TeXGyreAdventor"/>
              </a:rPr>
              <a:t>scale </a:t>
            </a:r>
            <a:r>
              <a:rPr lang="en-US" sz="2000" b="1" spc="5" dirty="0">
                <a:solidFill>
                  <a:srgbClr val="3F3F3F"/>
                </a:solidFill>
                <a:latin typeface="TeXGyreAdventor"/>
                <a:cs typeface="TeXGyreAdventor"/>
              </a:rPr>
              <a:t>of </a:t>
            </a:r>
            <a:r>
              <a:rPr lang="en-US" sz="2000" b="1" spc="10" dirty="0">
                <a:solidFill>
                  <a:srgbClr val="3F3F3F"/>
                </a:solidFill>
                <a:latin typeface="TeXGyreAdventor"/>
                <a:cs typeface="TeXGyreAdventor"/>
              </a:rPr>
              <a:t>3 </a:t>
            </a:r>
            <a:r>
              <a:rPr lang="en-US" sz="2000" b="1" spc="5" dirty="0">
                <a:solidFill>
                  <a:srgbClr val="3F3F3F"/>
                </a:solidFill>
                <a:latin typeface="TeXGyreAdventor"/>
                <a:cs typeface="TeXGyreAdventor"/>
              </a:rPr>
              <a:t>levels </a:t>
            </a:r>
            <a:r>
              <a:rPr lang="en-US" sz="2000" b="1" spc="10" dirty="0">
                <a:solidFill>
                  <a:srgbClr val="3F3F3F"/>
                </a:solidFill>
                <a:latin typeface="TeXGyreAdventor"/>
                <a:cs typeface="TeXGyreAdventor"/>
              </a:rPr>
              <a:t>may be reworked to scale </a:t>
            </a:r>
            <a:r>
              <a:rPr lang="en-US" sz="2000" b="1" spc="5" dirty="0">
                <a:solidFill>
                  <a:srgbClr val="3F3F3F"/>
                </a:solidFill>
                <a:latin typeface="TeXGyreAdventor"/>
                <a:cs typeface="TeXGyreAdventor"/>
              </a:rPr>
              <a:t>of </a:t>
            </a:r>
            <a:r>
              <a:rPr lang="en-US" sz="2000" b="1" spc="10" dirty="0">
                <a:solidFill>
                  <a:srgbClr val="3F3F3F"/>
                </a:solidFill>
                <a:latin typeface="TeXGyreAdventor"/>
                <a:cs typeface="TeXGyreAdventor"/>
              </a:rPr>
              <a:t>5 </a:t>
            </a:r>
            <a:r>
              <a:rPr lang="en-US" sz="2000" b="1" spc="5" dirty="0">
                <a:solidFill>
                  <a:srgbClr val="3F3F3F"/>
                </a:solidFill>
                <a:latin typeface="TeXGyreAdventor"/>
                <a:cs typeface="TeXGyreAdventor"/>
              </a:rPr>
              <a:t>levels</a:t>
            </a:r>
            <a:r>
              <a:rPr lang="en-US" sz="2000" b="1" dirty="0">
                <a:solidFill>
                  <a:srgbClr val="3F3F3F"/>
                </a:solidFill>
                <a:latin typeface="TeXGyreAdventor"/>
                <a:cs typeface="TeXGyreAdventor"/>
              </a:rPr>
              <a:t>. </a:t>
            </a:r>
            <a:r>
              <a:rPr lang="en-US" sz="2000" b="1" spc="10" dirty="0">
                <a:solidFill>
                  <a:srgbClr val="3F3F3F"/>
                </a:solidFill>
                <a:latin typeface="TeXGyreAdventor"/>
                <a:cs typeface="TeXGyreAdventor"/>
              </a:rPr>
              <a:t>5 </a:t>
            </a:r>
            <a:r>
              <a:rPr lang="en-US" sz="2000" b="1" spc="5" dirty="0">
                <a:solidFill>
                  <a:srgbClr val="3F3F3F"/>
                </a:solidFill>
                <a:latin typeface="TeXGyreAdventor"/>
                <a:cs typeface="TeXGyreAdventor"/>
              </a:rPr>
              <a:t>level </a:t>
            </a:r>
            <a:r>
              <a:rPr lang="en-US" sz="2000" b="1" spc="10" dirty="0">
                <a:solidFill>
                  <a:srgbClr val="3F3F3F"/>
                </a:solidFill>
                <a:latin typeface="TeXGyreAdventor"/>
                <a:cs typeface="TeXGyreAdventor"/>
              </a:rPr>
              <a:t>may be </a:t>
            </a:r>
            <a:r>
              <a:rPr lang="en-US" sz="2000" b="1" spc="5" dirty="0">
                <a:solidFill>
                  <a:srgbClr val="3F3F3F"/>
                </a:solidFill>
                <a:latin typeface="TeXGyreAdventor"/>
                <a:cs typeface="TeXGyreAdventor"/>
              </a:rPr>
              <a:t>defined </a:t>
            </a:r>
            <a:r>
              <a:rPr lang="en-US" sz="2000" b="1" spc="10" dirty="0">
                <a:solidFill>
                  <a:srgbClr val="3F3F3F"/>
                </a:solidFill>
                <a:latin typeface="TeXGyreAdventor"/>
                <a:cs typeface="TeXGyreAdventor"/>
              </a:rPr>
              <a:t>as</a:t>
            </a:r>
            <a:r>
              <a:rPr lang="en-US" sz="2000" b="1" spc="-10" dirty="0">
                <a:solidFill>
                  <a:srgbClr val="3F3F3F"/>
                </a:solidFill>
                <a:latin typeface="TeXGyreAdventor"/>
                <a:cs typeface="TeXGyreAdventor"/>
              </a:rPr>
              <a:t> </a:t>
            </a:r>
            <a:r>
              <a:rPr lang="en-US" sz="2000" b="1" spc="5" dirty="0">
                <a:solidFill>
                  <a:srgbClr val="3F3F3F"/>
                </a:solidFill>
                <a:latin typeface="TeXGyreAdventor"/>
                <a:cs typeface="TeXGyreAdventor"/>
              </a:rPr>
              <a:t>follows</a:t>
            </a:r>
            <a:r>
              <a:rPr lang="en-US" sz="2400" b="1" spc="5" dirty="0">
                <a:solidFill>
                  <a:srgbClr val="3F3F3F"/>
                </a:solidFill>
                <a:latin typeface="TeXGyreAdventor"/>
                <a:cs typeface="TeXGyreAdventor"/>
              </a:rPr>
              <a:t>:</a:t>
            </a:r>
          </a:p>
          <a:p>
            <a:pPr marL="12065" marR="250190">
              <a:lnSpc>
                <a:spcPct val="80800"/>
              </a:lnSpc>
              <a:spcBef>
                <a:spcPts val="545"/>
              </a:spcBef>
              <a:buClr>
                <a:srgbClr val="A52F0F"/>
              </a:buClr>
              <a:tabLst>
                <a:tab pos="390525" algn="l"/>
                <a:tab pos="391160" algn="l"/>
              </a:tabLst>
            </a:pPr>
            <a:endParaRPr lang="en-US" sz="2400" dirty="0">
              <a:latin typeface="TeXGyreAdventor"/>
              <a:cs typeface="TeXGyreAdventor"/>
            </a:endParaRPr>
          </a:p>
          <a:p>
            <a:pPr marL="12700" marR="389890" algn="l">
              <a:lnSpc>
                <a:spcPts val="1800"/>
              </a:lnSpc>
              <a:spcBef>
                <a:spcPts val="1095"/>
              </a:spcBef>
            </a:pPr>
            <a:r>
              <a:rPr lang="en-US" sz="2400" spc="10" dirty="0">
                <a:latin typeface="TeXGyreAdventor"/>
                <a:cs typeface="TeXGyreAdventor"/>
              </a:rPr>
              <a:t>  </a:t>
            </a:r>
            <a:r>
              <a:rPr lang="en-US" sz="2000" spc="10" dirty="0">
                <a:latin typeface="TeXGyreAdventor"/>
                <a:cs typeface="TeXGyreAdventor"/>
              </a:rPr>
              <a:t>5-&gt; </a:t>
            </a:r>
            <a:r>
              <a:rPr lang="en-US" sz="2000" spc="-25" dirty="0">
                <a:latin typeface="TeXGyreAdventor"/>
                <a:cs typeface="TeXGyreAdventor"/>
              </a:rPr>
              <a:t> </a:t>
            </a:r>
            <a:r>
              <a:rPr lang="en-US" sz="2000" b="1" spc="10" dirty="0">
                <a:latin typeface="Gothic Uralic"/>
                <a:cs typeface="Gothic Uralic"/>
              </a:rPr>
              <a:t>80%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 </a:t>
            </a:r>
            <a:endParaRPr lang="en-US" sz="2000" dirty="0">
              <a:latin typeface="Gothic Uralic"/>
              <a:cs typeface="Gothic Uralic"/>
            </a:endParaRPr>
          </a:p>
          <a:p>
            <a:pPr marL="12700" marR="400685" algn="l">
              <a:lnSpc>
                <a:spcPts val="1800"/>
              </a:lnSpc>
              <a:spcBef>
                <a:spcPts val="1100"/>
              </a:spcBef>
            </a:pPr>
            <a:r>
              <a:rPr lang="en-US" sz="2000" spc="-5" dirty="0">
                <a:latin typeface="TeXGyreAdventor"/>
                <a:cs typeface="TeXGyreAdventor"/>
              </a:rPr>
              <a:t>  4-&gt;</a:t>
            </a:r>
            <a:r>
              <a:rPr lang="en-US" sz="2000" b="1" spc="10" dirty="0">
                <a:latin typeface="Gothic Uralic"/>
                <a:cs typeface="Gothic Uralic"/>
              </a:rPr>
              <a:t>70%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a:t>
            </a:r>
            <a:endParaRPr lang="en-US" sz="2000" dirty="0">
              <a:latin typeface="Gothic Uralic"/>
              <a:cs typeface="Gothic Uralic"/>
            </a:endParaRPr>
          </a:p>
          <a:p>
            <a:pPr marL="12700" marR="211454" algn="l">
              <a:lnSpc>
                <a:spcPts val="1800"/>
              </a:lnSpc>
              <a:spcBef>
                <a:spcPts val="1105"/>
              </a:spcBef>
            </a:pPr>
            <a:r>
              <a:rPr lang="en-US" sz="2000" spc="15" dirty="0">
                <a:latin typeface="TeXGyreAdventor"/>
                <a:cs typeface="TeXGyreAdventor"/>
              </a:rPr>
              <a:t>  </a:t>
            </a:r>
            <a:r>
              <a:rPr lang="en-US" sz="2000" spc="5" dirty="0">
                <a:latin typeface="TeXGyreAdventor"/>
                <a:cs typeface="TeXGyreAdventor"/>
              </a:rPr>
              <a:t>3-&gt;</a:t>
            </a:r>
            <a:r>
              <a:rPr lang="en-US" sz="2000" b="1" spc="10" dirty="0">
                <a:latin typeface="Gothic Uralic"/>
                <a:cs typeface="Gothic Uralic"/>
              </a:rPr>
              <a:t>60%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a:t>
            </a:r>
            <a:endParaRPr lang="en-US" sz="2000" dirty="0">
              <a:latin typeface="Gothic Uralic"/>
              <a:cs typeface="Gothic Uralic"/>
            </a:endParaRPr>
          </a:p>
          <a:p>
            <a:pPr marL="12700" marR="319405" algn="l">
              <a:lnSpc>
                <a:spcPts val="1800"/>
              </a:lnSpc>
              <a:spcBef>
                <a:spcPts val="1105"/>
              </a:spcBef>
            </a:pPr>
            <a:r>
              <a:rPr lang="en-US" sz="2000" spc="10" dirty="0">
                <a:latin typeface="TeXGyreAdventor"/>
                <a:cs typeface="TeXGyreAdventor"/>
              </a:rPr>
              <a:t> </a:t>
            </a:r>
            <a:r>
              <a:rPr lang="en-US" sz="2000" spc="5" dirty="0">
                <a:latin typeface="TeXGyreAdventor"/>
                <a:cs typeface="TeXGyreAdventor"/>
              </a:rPr>
              <a:t>2-&gt;</a:t>
            </a:r>
            <a:r>
              <a:rPr lang="en-US" sz="2000" spc="-25" dirty="0">
                <a:latin typeface="TeXGyreAdventor"/>
                <a:cs typeface="TeXGyreAdventor"/>
              </a:rPr>
              <a:t> </a:t>
            </a:r>
            <a:r>
              <a:rPr lang="en-US" sz="2000" b="1" spc="10" dirty="0">
                <a:latin typeface="Gothic Uralic"/>
                <a:cs typeface="Gothic Uralic"/>
              </a:rPr>
              <a:t>50% </a:t>
            </a:r>
            <a:r>
              <a:rPr lang="en-US" sz="2000" b="1" spc="5" dirty="0">
                <a:latin typeface="Gothic Uralic"/>
                <a:cs typeface="Gothic Uralic"/>
              </a:rPr>
              <a:t>students scoring </a:t>
            </a:r>
            <a:r>
              <a:rPr lang="en-US" sz="2000" b="1" spc="10" dirty="0">
                <a:latin typeface="Gothic Uralic"/>
                <a:cs typeface="Gothic Uralic"/>
              </a:rPr>
              <a:t>more than </a:t>
            </a:r>
            <a:r>
              <a:rPr lang="en-US" sz="2000" b="1" spc="5" dirty="0">
                <a:latin typeface="Gothic Uralic"/>
                <a:cs typeface="Gothic Uralic"/>
              </a:rPr>
              <a:t>average marks or set target  marks </a:t>
            </a:r>
          </a:p>
          <a:p>
            <a:pPr marL="12700" marR="319405" algn="l">
              <a:lnSpc>
                <a:spcPts val="1800"/>
              </a:lnSpc>
              <a:spcBef>
                <a:spcPts val="1105"/>
              </a:spcBef>
            </a:pPr>
            <a:r>
              <a:rPr lang="en-US" sz="1800" b="1" spc="5" dirty="0">
                <a:latin typeface="Gothic Uralic"/>
                <a:cs typeface="Gothic Uralic"/>
              </a:rPr>
              <a:t>  1-&gt;</a:t>
            </a:r>
            <a:r>
              <a:rPr lang="en-US" sz="1800" b="1" spc="10" dirty="0">
                <a:latin typeface="Gothic Uralic"/>
                <a:cs typeface="Gothic Uralic"/>
              </a:rPr>
              <a:t>40% </a:t>
            </a:r>
            <a:r>
              <a:rPr lang="en-US" sz="1800" b="1" spc="5" dirty="0">
                <a:latin typeface="Gothic Uralic"/>
                <a:cs typeface="Gothic Uralic"/>
              </a:rPr>
              <a:t>students scoring </a:t>
            </a:r>
            <a:r>
              <a:rPr lang="en-US" sz="1800" b="1" spc="10" dirty="0">
                <a:latin typeface="Gothic Uralic"/>
                <a:cs typeface="Gothic Uralic"/>
              </a:rPr>
              <a:t>more than </a:t>
            </a:r>
            <a:r>
              <a:rPr lang="en-US" sz="1800" b="1" spc="5" dirty="0">
                <a:latin typeface="Gothic Uralic"/>
                <a:cs typeface="Gothic Uralic"/>
              </a:rPr>
              <a:t>average marks or set target  marks </a:t>
            </a:r>
          </a:p>
          <a:p>
            <a:pPr marL="12700" marR="319405" algn="l">
              <a:lnSpc>
                <a:spcPts val="1800"/>
              </a:lnSpc>
              <a:spcBef>
                <a:spcPts val="1105"/>
              </a:spcBef>
            </a:pPr>
            <a:r>
              <a:rPr lang="en-US" sz="2000" b="1" spc="5" dirty="0">
                <a:latin typeface="TeXGyreAdventor"/>
                <a:cs typeface="Gothic Uralic"/>
              </a:rPr>
              <a:t>  0-&gt;</a:t>
            </a:r>
            <a:r>
              <a:rPr lang="en-US" sz="1800" b="1" spc="5" dirty="0">
                <a:latin typeface="Gothic Uralic"/>
                <a:cs typeface="Gothic Uralic"/>
              </a:rPr>
              <a:t>Less </a:t>
            </a:r>
            <a:r>
              <a:rPr lang="en-US" sz="1800" b="1" spc="10" dirty="0">
                <a:latin typeface="Gothic Uralic"/>
                <a:cs typeface="Gothic Uralic"/>
              </a:rPr>
              <a:t>than 40% </a:t>
            </a:r>
            <a:r>
              <a:rPr lang="en-US" sz="1800" b="1" spc="5" dirty="0">
                <a:latin typeface="Gothic Uralic"/>
                <a:cs typeface="Gothic Uralic"/>
              </a:rPr>
              <a:t>students scoring </a:t>
            </a:r>
            <a:r>
              <a:rPr lang="en-US" sz="1800" b="1" spc="10" dirty="0">
                <a:latin typeface="Gothic Uralic"/>
                <a:cs typeface="Gothic Uralic"/>
              </a:rPr>
              <a:t>more than </a:t>
            </a:r>
            <a:r>
              <a:rPr lang="en-US" sz="1800" b="1" spc="5" dirty="0">
                <a:latin typeface="Gothic Uralic"/>
                <a:cs typeface="Gothic Uralic"/>
              </a:rPr>
              <a:t>average marks or set  target marks </a:t>
            </a:r>
          </a:p>
          <a:p>
            <a:pPr marL="12700" marR="319405" algn="l">
              <a:lnSpc>
                <a:spcPts val="1800"/>
              </a:lnSpc>
              <a:spcBef>
                <a:spcPts val="1105"/>
              </a:spcBef>
            </a:pPr>
            <a:endParaRPr lang="en-US" sz="1800" b="1" spc="370" dirty="0">
              <a:latin typeface="Arial"/>
              <a:cs typeface="Arial"/>
            </a:endParaRPr>
          </a:p>
          <a:p>
            <a:pPr marL="12700" marR="319405" algn="l">
              <a:lnSpc>
                <a:spcPts val="1800"/>
              </a:lnSpc>
              <a:spcBef>
                <a:spcPts val="1105"/>
              </a:spcBef>
            </a:pPr>
            <a:r>
              <a:rPr lang="en-US" sz="2000" b="1" spc="10" dirty="0">
                <a:solidFill>
                  <a:srgbClr val="3F3F3F"/>
                </a:solidFill>
                <a:latin typeface="TeXGyreAdventor"/>
                <a:cs typeface="TeXGyreAdventor"/>
              </a:rPr>
              <a:t>If CO attainment is lower with respect to a </a:t>
            </a:r>
            <a:r>
              <a:rPr lang="en-US" sz="2000" b="1" spc="10" dirty="0">
                <a:solidFill>
                  <a:srgbClr val="C00000"/>
                </a:solidFill>
                <a:latin typeface="TeXGyreAdventor"/>
                <a:cs typeface="TeXGyreAdventor"/>
              </a:rPr>
              <a:t>reference value</a:t>
            </a:r>
            <a:r>
              <a:rPr lang="en-US" sz="2000" b="1" spc="10" dirty="0">
                <a:solidFill>
                  <a:srgbClr val="3F3F3F"/>
                </a:solidFill>
                <a:latin typeface="TeXGyreAdventor"/>
                <a:cs typeface="TeXGyreAdventor"/>
              </a:rPr>
              <a:t>, actions may be identified to improve the CO attainment plan </a:t>
            </a:r>
            <a:r>
              <a:rPr lang="en-US" sz="2000" b="1" spc="15" dirty="0">
                <a:solidFill>
                  <a:srgbClr val="3F3F3F"/>
                </a:solidFill>
                <a:latin typeface="TeXGyreAdventor"/>
                <a:cs typeface="TeXGyreAdventor"/>
              </a:rPr>
              <a:t>to </a:t>
            </a:r>
            <a:r>
              <a:rPr lang="en-US" sz="2000" b="1" spc="10" dirty="0">
                <a:solidFill>
                  <a:srgbClr val="3F3F3F"/>
                </a:solidFill>
                <a:latin typeface="TeXGyreAdventor"/>
                <a:cs typeface="TeXGyreAdventor"/>
              </a:rPr>
              <a:t>attain the </a:t>
            </a:r>
            <a:r>
              <a:rPr lang="en-US" sz="2000" b="1" spc="5" dirty="0">
                <a:solidFill>
                  <a:srgbClr val="3F3F3F"/>
                </a:solidFill>
                <a:latin typeface="TeXGyreAdventor"/>
                <a:cs typeface="TeXGyreAdventor"/>
              </a:rPr>
              <a:t>target </a:t>
            </a:r>
            <a:r>
              <a:rPr lang="en-US" sz="2000" b="1" spc="15" dirty="0">
                <a:solidFill>
                  <a:srgbClr val="3F3F3F"/>
                </a:solidFill>
                <a:latin typeface="TeXGyreAdventor"/>
                <a:cs typeface="TeXGyreAdventor"/>
              </a:rPr>
              <a:t>in  </a:t>
            </a:r>
            <a:r>
              <a:rPr lang="en-US" sz="2000" b="1" spc="5" dirty="0">
                <a:solidFill>
                  <a:srgbClr val="3F3F3F"/>
                </a:solidFill>
                <a:latin typeface="TeXGyreAdventor"/>
                <a:cs typeface="TeXGyreAdventor"/>
              </a:rPr>
              <a:t>subsequent</a:t>
            </a:r>
            <a:r>
              <a:rPr lang="en-US" sz="2000" b="1" spc="40" dirty="0">
                <a:solidFill>
                  <a:srgbClr val="3F3F3F"/>
                </a:solidFill>
                <a:latin typeface="TeXGyreAdventor"/>
                <a:cs typeface="TeXGyreAdventor"/>
              </a:rPr>
              <a:t> </a:t>
            </a:r>
            <a:r>
              <a:rPr lang="en-US" sz="2000" b="1" dirty="0">
                <a:solidFill>
                  <a:srgbClr val="3F3F3F"/>
                </a:solidFill>
                <a:latin typeface="TeXGyreAdventor"/>
                <a:cs typeface="TeXGyreAdventor"/>
              </a:rPr>
              <a:t>years</a:t>
            </a:r>
            <a:endParaRPr lang="en-US" sz="2000" b="1" dirty="0">
              <a:latin typeface="TeXGyreAdventor"/>
              <a:cs typeface="TeXGyreAdventor"/>
            </a:endParaRPr>
          </a:p>
          <a:p>
            <a:pPr marL="12700" marR="319405" algn="l">
              <a:lnSpc>
                <a:spcPts val="1800"/>
              </a:lnSpc>
              <a:spcBef>
                <a:spcPts val="1105"/>
              </a:spcBef>
            </a:pPr>
            <a:r>
              <a:rPr lang="en-US" sz="2000" b="1" dirty="0">
                <a:solidFill>
                  <a:srgbClr val="3F3F3F"/>
                </a:solidFill>
                <a:latin typeface="TeXGyreAdventor"/>
                <a:cs typeface="TeXGyreAdventor"/>
              </a:rPr>
              <a:t>If </a:t>
            </a:r>
            <a:r>
              <a:rPr lang="en-US" sz="2000" b="1" spc="10" dirty="0">
                <a:solidFill>
                  <a:srgbClr val="3F3F3F"/>
                </a:solidFill>
                <a:latin typeface="TeXGyreAdventor"/>
                <a:cs typeface="TeXGyreAdventor"/>
              </a:rPr>
              <a:t>CO attainment is higher, we can increase the reference value.</a:t>
            </a:r>
            <a:endParaRPr lang="en-IN" dirty="0"/>
          </a:p>
        </p:txBody>
      </p:sp>
      <p:sp>
        <p:nvSpPr>
          <p:cNvPr id="4" name="Rectangle 3">
            <a:extLst>
              <a:ext uri="{FF2B5EF4-FFF2-40B4-BE49-F238E27FC236}">
                <a16:creationId xmlns:a16="http://schemas.microsoft.com/office/drawing/2014/main" id="{6C10DCF1-F6CB-4605-8EFF-519EED168B4F}"/>
              </a:ext>
            </a:extLst>
          </p:cNvPr>
          <p:cNvSpPr/>
          <p:nvPr/>
        </p:nvSpPr>
        <p:spPr>
          <a:xfrm>
            <a:off x="1420837" y="445911"/>
            <a:ext cx="9453489" cy="61096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Slide Number Placeholder 4">
            <a:extLst>
              <a:ext uri="{FF2B5EF4-FFF2-40B4-BE49-F238E27FC236}">
                <a16:creationId xmlns:a16="http://schemas.microsoft.com/office/drawing/2014/main" id="{DFE4465D-2BB3-4CFC-B054-ED25312D8510}"/>
              </a:ext>
            </a:extLst>
          </p:cNvPr>
          <p:cNvSpPr>
            <a:spLocks noGrp="1"/>
          </p:cNvSpPr>
          <p:nvPr>
            <p:ph type="sldNum" sz="quarter" idx="12"/>
          </p:nvPr>
        </p:nvSpPr>
        <p:spPr/>
        <p:txBody>
          <a:bodyPr/>
          <a:lstStyle/>
          <a:p>
            <a:fld id="{E1456C33-0AA6-4E76-B4F5-76CC9D49CDD1}" type="slidenum">
              <a:rPr lang="en-IN" smtClean="0"/>
              <a:t>40</a:t>
            </a:fld>
            <a:endParaRPr lang="en-IN" dirty="0"/>
          </a:p>
        </p:txBody>
      </p:sp>
    </p:spTree>
    <p:extLst>
      <p:ext uri="{BB962C8B-B14F-4D97-AF65-F5344CB8AC3E}">
        <p14:creationId xmlns:p14="http://schemas.microsoft.com/office/powerpoint/2010/main" val="472521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5899" y="264835"/>
            <a:ext cx="6199839" cy="383287"/>
          </a:xfrm>
          <a:prstGeom prst="rect">
            <a:avLst/>
          </a:prstGeom>
        </p:spPr>
        <p:txBody>
          <a:bodyPr vert="horz" wrap="square" lIns="0" tIns="13820" rIns="0" bIns="0" rtlCol="0" anchor="ctr">
            <a:spAutoFit/>
          </a:bodyPr>
          <a:lstStyle/>
          <a:p>
            <a:pPr marL="11516">
              <a:lnSpc>
                <a:spcPct val="100000"/>
              </a:lnSpc>
              <a:spcBef>
                <a:spcPts val="109"/>
              </a:spcBef>
            </a:pPr>
            <a:r>
              <a:rPr sz="2400" b="1" spc="9" dirty="0"/>
              <a:t>CO-PO </a:t>
            </a:r>
            <a:r>
              <a:rPr sz="2400" b="1" spc="5" dirty="0"/>
              <a:t>mapping</a:t>
            </a:r>
            <a:r>
              <a:rPr sz="2400" b="1" spc="-54" dirty="0"/>
              <a:t> </a:t>
            </a:r>
            <a:r>
              <a:rPr sz="2400" b="1" spc="5" dirty="0"/>
              <a:t>(example</a:t>
            </a:r>
            <a:r>
              <a:rPr lang="en-US" sz="2400" b="1" spc="5" dirty="0"/>
              <a:t> for PO calculation</a:t>
            </a:r>
            <a:r>
              <a:rPr sz="2400" b="1" spc="5" dirty="0"/>
              <a:t>)</a:t>
            </a:r>
          </a:p>
        </p:txBody>
      </p:sp>
      <p:graphicFrame>
        <p:nvGraphicFramePr>
          <p:cNvPr id="3" name="object 3"/>
          <p:cNvGraphicFramePr>
            <a:graphicFrameLocks noGrp="1"/>
          </p:cNvGraphicFramePr>
          <p:nvPr/>
        </p:nvGraphicFramePr>
        <p:xfrm>
          <a:off x="1556175" y="1200499"/>
          <a:ext cx="9079650" cy="5116027"/>
        </p:xfrm>
        <a:graphic>
          <a:graphicData uri="http://schemas.openxmlformats.org/drawingml/2006/table">
            <a:tbl>
              <a:tblPr firstRow="1" bandRow="1">
                <a:tableStyleId>{2D5ABB26-0587-4C30-8999-92F81FD0307C}</a:tableStyleId>
              </a:tblPr>
              <a:tblGrid>
                <a:gridCol w="484715">
                  <a:extLst>
                    <a:ext uri="{9D8B030D-6E8A-4147-A177-3AD203B41FA5}">
                      <a16:colId xmlns:a16="http://schemas.microsoft.com/office/drawing/2014/main" val="20000"/>
                    </a:ext>
                  </a:extLst>
                </a:gridCol>
                <a:gridCol w="562850">
                  <a:extLst>
                    <a:ext uri="{9D8B030D-6E8A-4147-A177-3AD203B41FA5}">
                      <a16:colId xmlns:a16="http://schemas.microsoft.com/office/drawing/2014/main" val="20001"/>
                    </a:ext>
                  </a:extLst>
                </a:gridCol>
                <a:gridCol w="808533">
                  <a:extLst>
                    <a:ext uri="{9D8B030D-6E8A-4147-A177-3AD203B41FA5}">
                      <a16:colId xmlns:a16="http://schemas.microsoft.com/office/drawing/2014/main" val="20002"/>
                    </a:ext>
                  </a:extLst>
                </a:gridCol>
                <a:gridCol w="791737">
                  <a:extLst>
                    <a:ext uri="{9D8B030D-6E8A-4147-A177-3AD203B41FA5}">
                      <a16:colId xmlns:a16="http://schemas.microsoft.com/office/drawing/2014/main" val="20003"/>
                    </a:ext>
                  </a:extLst>
                </a:gridCol>
                <a:gridCol w="882562">
                  <a:extLst>
                    <a:ext uri="{9D8B030D-6E8A-4147-A177-3AD203B41FA5}">
                      <a16:colId xmlns:a16="http://schemas.microsoft.com/office/drawing/2014/main" val="20004"/>
                    </a:ext>
                  </a:extLst>
                </a:gridCol>
                <a:gridCol w="1111025">
                  <a:extLst>
                    <a:ext uri="{9D8B030D-6E8A-4147-A177-3AD203B41FA5}">
                      <a16:colId xmlns:a16="http://schemas.microsoft.com/office/drawing/2014/main" val="20005"/>
                    </a:ext>
                  </a:extLst>
                </a:gridCol>
                <a:gridCol w="449684">
                  <a:extLst>
                    <a:ext uri="{9D8B030D-6E8A-4147-A177-3AD203B41FA5}">
                      <a16:colId xmlns:a16="http://schemas.microsoft.com/office/drawing/2014/main" val="20006"/>
                    </a:ext>
                  </a:extLst>
                </a:gridCol>
                <a:gridCol w="498727">
                  <a:extLst>
                    <a:ext uri="{9D8B030D-6E8A-4147-A177-3AD203B41FA5}">
                      <a16:colId xmlns:a16="http://schemas.microsoft.com/office/drawing/2014/main" val="20007"/>
                    </a:ext>
                  </a:extLst>
                </a:gridCol>
                <a:gridCol w="497454">
                  <a:extLst>
                    <a:ext uri="{9D8B030D-6E8A-4147-A177-3AD203B41FA5}">
                      <a16:colId xmlns:a16="http://schemas.microsoft.com/office/drawing/2014/main" val="20008"/>
                    </a:ext>
                  </a:extLst>
                </a:gridCol>
                <a:gridCol w="452867">
                  <a:extLst>
                    <a:ext uri="{9D8B030D-6E8A-4147-A177-3AD203B41FA5}">
                      <a16:colId xmlns:a16="http://schemas.microsoft.com/office/drawing/2014/main" val="20009"/>
                    </a:ext>
                  </a:extLst>
                </a:gridCol>
                <a:gridCol w="452867">
                  <a:extLst>
                    <a:ext uri="{9D8B030D-6E8A-4147-A177-3AD203B41FA5}">
                      <a16:colId xmlns:a16="http://schemas.microsoft.com/office/drawing/2014/main" val="20010"/>
                    </a:ext>
                  </a:extLst>
                </a:gridCol>
                <a:gridCol w="275797">
                  <a:extLst>
                    <a:ext uri="{9D8B030D-6E8A-4147-A177-3AD203B41FA5}">
                      <a16:colId xmlns:a16="http://schemas.microsoft.com/office/drawing/2014/main" val="20011"/>
                    </a:ext>
                  </a:extLst>
                </a:gridCol>
                <a:gridCol w="274523">
                  <a:extLst>
                    <a:ext uri="{9D8B030D-6E8A-4147-A177-3AD203B41FA5}">
                      <a16:colId xmlns:a16="http://schemas.microsoft.com/office/drawing/2014/main" val="20012"/>
                    </a:ext>
                  </a:extLst>
                </a:gridCol>
                <a:gridCol w="354140">
                  <a:extLst>
                    <a:ext uri="{9D8B030D-6E8A-4147-A177-3AD203B41FA5}">
                      <a16:colId xmlns:a16="http://schemas.microsoft.com/office/drawing/2014/main" val="20013"/>
                    </a:ext>
                  </a:extLst>
                </a:gridCol>
                <a:gridCol w="354140">
                  <a:extLst>
                    <a:ext uri="{9D8B030D-6E8A-4147-A177-3AD203B41FA5}">
                      <a16:colId xmlns:a16="http://schemas.microsoft.com/office/drawing/2014/main" val="20014"/>
                    </a:ext>
                  </a:extLst>
                </a:gridCol>
                <a:gridCol w="276434">
                  <a:extLst>
                    <a:ext uri="{9D8B030D-6E8A-4147-A177-3AD203B41FA5}">
                      <a16:colId xmlns:a16="http://schemas.microsoft.com/office/drawing/2014/main" val="20015"/>
                    </a:ext>
                  </a:extLst>
                </a:gridCol>
                <a:gridCol w="275161">
                  <a:extLst>
                    <a:ext uri="{9D8B030D-6E8A-4147-A177-3AD203B41FA5}">
                      <a16:colId xmlns:a16="http://schemas.microsoft.com/office/drawing/2014/main" val="20016"/>
                    </a:ext>
                  </a:extLst>
                </a:gridCol>
                <a:gridCol w="276434">
                  <a:extLst>
                    <a:ext uri="{9D8B030D-6E8A-4147-A177-3AD203B41FA5}">
                      <a16:colId xmlns:a16="http://schemas.microsoft.com/office/drawing/2014/main" val="20017"/>
                    </a:ext>
                  </a:extLst>
                </a:gridCol>
              </a:tblGrid>
              <a:tr h="420116">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40" dirty="0">
                          <a:latin typeface="Cambria"/>
                          <a:cs typeface="Cambria"/>
                        </a:rPr>
                        <a:t> </a:t>
                      </a:r>
                      <a:r>
                        <a:rPr sz="1200" b="1" spc="10" dirty="0">
                          <a:latin typeface="Cambria"/>
                          <a:cs typeface="Cambria"/>
                        </a:rPr>
                        <a:t>1</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2</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3</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4</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5</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6</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7</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8</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9</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36195">
                        <a:lnSpc>
                          <a:spcPct val="100000"/>
                        </a:lnSpc>
                        <a:spcBef>
                          <a:spcPts val="265"/>
                        </a:spcBef>
                      </a:pPr>
                      <a:r>
                        <a:rPr sz="1200" b="1" spc="5" dirty="0">
                          <a:latin typeface="Cambria"/>
                          <a:cs typeface="Cambria"/>
                        </a:rPr>
                        <a:t>10</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35560">
                        <a:lnSpc>
                          <a:spcPct val="100000"/>
                        </a:lnSpc>
                        <a:spcBef>
                          <a:spcPts val="265"/>
                        </a:spcBef>
                      </a:pPr>
                      <a:r>
                        <a:rPr sz="1200" b="1" spc="5" dirty="0">
                          <a:latin typeface="Cambria"/>
                          <a:cs typeface="Cambria"/>
                        </a:rPr>
                        <a:t>11</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940">
                        <a:lnSpc>
                          <a:spcPct val="100000"/>
                        </a:lnSpc>
                        <a:spcBef>
                          <a:spcPts val="55"/>
                        </a:spcBef>
                      </a:pPr>
                      <a:r>
                        <a:rPr sz="1200" b="1" spc="5" dirty="0">
                          <a:latin typeface="Cambria"/>
                          <a:cs typeface="Cambria"/>
                        </a:rPr>
                        <a:t>PO</a:t>
                      </a:r>
                      <a:endParaRPr sz="1200" dirty="0">
                        <a:latin typeface="Cambria"/>
                        <a:cs typeface="Cambria"/>
                      </a:endParaRPr>
                    </a:p>
                    <a:p>
                      <a:pPr marL="36830">
                        <a:lnSpc>
                          <a:spcPct val="100000"/>
                        </a:lnSpc>
                        <a:spcBef>
                          <a:spcPts val="265"/>
                        </a:spcBef>
                      </a:pPr>
                      <a:r>
                        <a:rPr sz="1200" b="1" spc="5" dirty="0">
                          <a:latin typeface="Cambria"/>
                          <a:cs typeface="Cambria"/>
                        </a:rPr>
                        <a:t>12</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736586">
                <a:tc>
                  <a:txBody>
                    <a:bodyPr/>
                    <a:lstStyle/>
                    <a:p>
                      <a:pPr>
                        <a:lnSpc>
                          <a:spcPct val="100000"/>
                        </a:lnSpc>
                        <a:spcBef>
                          <a:spcPts val="45"/>
                        </a:spcBef>
                      </a:pPr>
                      <a:endParaRPr sz="1800" dirty="0">
                        <a:latin typeface="Times New Roman"/>
                        <a:cs typeface="Times New Roman"/>
                      </a:endParaRPr>
                    </a:p>
                    <a:p>
                      <a:pPr marL="78105">
                        <a:lnSpc>
                          <a:spcPct val="100000"/>
                        </a:lnSpc>
                      </a:pPr>
                      <a:r>
                        <a:rPr sz="1200" b="1" spc="5" dirty="0">
                          <a:latin typeface="Cambria"/>
                          <a:cs typeface="Cambria"/>
                        </a:rPr>
                        <a:t>SEM</a:t>
                      </a:r>
                      <a:endParaRPr sz="12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7945" marR="61594" algn="ctr">
                        <a:lnSpc>
                          <a:spcPct val="117300"/>
                        </a:lnSpc>
                        <a:spcBef>
                          <a:spcPts val="250"/>
                        </a:spcBef>
                      </a:pPr>
                      <a:endParaRPr sz="1200" dirty="0">
                        <a:latin typeface="Cambria"/>
                        <a:cs typeface="Cambria"/>
                      </a:endParaRPr>
                    </a:p>
                  </a:txBody>
                  <a:tcPr marL="0" marR="0" marT="2879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71120" marR="64769" indent="57785">
                        <a:lnSpc>
                          <a:spcPct val="116900"/>
                        </a:lnSpc>
                        <a:spcBef>
                          <a:spcPts val="1165"/>
                        </a:spcBef>
                      </a:pPr>
                      <a:r>
                        <a:rPr sz="1200" b="1" spc="5" dirty="0">
                          <a:latin typeface="Cambria"/>
                          <a:cs typeface="Cambria"/>
                        </a:rPr>
                        <a:t>SUB  </a:t>
                      </a:r>
                      <a:r>
                        <a:rPr sz="1200" b="1" spc="-25" dirty="0">
                          <a:latin typeface="Cambria"/>
                          <a:cs typeface="Cambria"/>
                        </a:rPr>
                        <a:t>C</a:t>
                      </a:r>
                      <a:r>
                        <a:rPr sz="1200" b="1" spc="-10" dirty="0">
                          <a:latin typeface="Cambria"/>
                          <a:cs typeface="Cambria"/>
                        </a:rPr>
                        <a:t>O</a:t>
                      </a:r>
                      <a:r>
                        <a:rPr sz="1200" b="1" dirty="0">
                          <a:latin typeface="Cambria"/>
                          <a:cs typeface="Cambria"/>
                        </a:rPr>
                        <a:t>DE</a:t>
                      </a:r>
                      <a:endParaRPr sz="1200" dirty="0">
                        <a:latin typeface="Cambria"/>
                        <a:cs typeface="Cambria"/>
                      </a:endParaRPr>
                    </a:p>
                  </a:txBody>
                  <a:tcPr marL="0" marR="0" marT="13416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200" dirty="0">
                        <a:latin typeface="Times New Roman"/>
                        <a:cs typeface="Times New Roman"/>
                      </a:endParaRPr>
                    </a:p>
                    <a:p>
                      <a:pPr marL="114935">
                        <a:lnSpc>
                          <a:spcPct val="100000"/>
                        </a:lnSpc>
                        <a:spcBef>
                          <a:spcPts val="850"/>
                        </a:spcBef>
                      </a:pPr>
                      <a:r>
                        <a:rPr sz="1200" b="1" dirty="0">
                          <a:latin typeface="Calibri"/>
                          <a:cs typeface="Calibri"/>
                        </a:rPr>
                        <a:t>Course</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1275">
                        <a:lnSpc>
                          <a:spcPct val="100000"/>
                        </a:lnSpc>
                        <a:spcBef>
                          <a:spcPts val="45"/>
                        </a:spcBef>
                      </a:pPr>
                      <a:r>
                        <a:rPr sz="1000" b="1" spc="-5" dirty="0">
                          <a:latin typeface="Cambria"/>
                          <a:cs typeface="Cambria"/>
                        </a:rPr>
                        <a:t>COURSE</a:t>
                      </a:r>
                      <a:endParaRPr sz="1000" dirty="0">
                        <a:latin typeface="Cambria"/>
                        <a:cs typeface="Cambria"/>
                      </a:endParaRPr>
                    </a:p>
                    <a:p>
                      <a:pPr marL="170815" marR="64135" indent="-99060">
                        <a:lnSpc>
                          <a:spcPct val="115700"/>
                        </a:lnSpc>
                      </a:pPr>
                      <a:r>
                        <a:rPr sz="1000" b="1" dirty="0">
                          <a:latin typeface="Cambria"/>
                          <a:cs typeface="Cambria"/>
                        </a:rPr>
                        <a:t>O</a:t>
                      </a:r>
                      <a:r>
                        <a:rPr sz="1000" b="1" spc="-5" dirty="0">
                          <a:latin typeface="Cambria"/>
                          <a:cs typeface="Cambria"/>
                        </a:rPr>
                        <a:t>UTCOMES</a:t>
                      </a:r>
                      <a:endParaRPr sz="10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100" b="1" spc="5" dirty="0">
                          <a:latin typeface="Cambria"/>
                          <a:cs typeface="Cambria"/>
                        </a:rPr>
                        <a:t>COURSE</a:t>
                      </a:r>
                      <a:r>
                        <a:rPr sz="1100" b="1" spc="-15" dirty="0">
                          <a:latin typeface="Cambria"/>
                          <a:cs typeface="Cambria"/>
                        </a:rPr>
                        <a:t> </a:t>
                      </a:r>
                      <a:r>
                        <a:rPr sz="1100" b="1" dirty="0">
                          <a:latin typeface="Cambria"/>
                          <a:cs typeface="Cambria"/>
                        </a:rPr>
                        <a:t>OUTCOMES</a:t>
                      </a:r>
                      <a:endParaRPr sz="1100" dirty="0">
                        <a:latin typeface="Cambria"/>
                        <a:cs typeface="Cambria"/>
                      </a:endParaRPr>
                    </a:p>
                    <a:p>
                      <a:pPr marL="26670">
                        <a:lnSpc>
                          <a:spcPct val="100000"/>
                        </a:lnSpc>
                        <a:spcBef>
                          <a:spcPts val="225"/>
                        </a:spcBef>
                      </a:pPr>
                      <a:r>
                        <a:rPr sz="1100" b="1" dirty="0">
                          <a:latin typeface="Cambria"/>
                          <a:cs typeface="Cambria"/>
                        </a:rPr>
                        <a:t>Statement</a:t>
                      </a:r>
                      <a:endParaRPr sz="11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766990">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91135" marR="64769" indent="-119380">
                        <a:lnSpc>
                          <a:spcPct val="116900"/>
                        </a:lnSpc>
                        <a:spcBef>
                          <a:spcPts val="1325"/>
                        </a:spcBef>
                      </a:pPr>
                      <a:endParaRPr lang="en-US" sz="1400" b="0" spc="0" dirty="0">
                        <a:latin typeface="Times New Roman"/>
                        <a:cs typeface="Times New Roman"/>
                      </a:endParaRPr>
                    </a:p>
                    <a:p>
                      <a:pPr marL="191135" marR="64769" indent="-119380">
                        <a:lnSpc>
                          <a:spcPct val="116900"/>
                        </a:lnSpc>
                        <a:spcBef>
                          <a:spcPts val="1325"/>
                        </a:spcBef>
                      </a:pPr>
                      <a:r>
                        <a:rPr lang="en-US" sz="1200" b="1" spc="-5" dirty="0">
                          <a:latin typeface="Cambria"/>
                          <a:cs typeface="Cambria"/>
                        </a:rPr>
                        <a:t>III</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37465">
                        <a:lnSpc>
                          <a:spcPct val="100000"/>
                        </a:lnSpc>
                      </a:pPr>
                      <a:endParaRPr lang="en-US" sz="1200" b="1" spc="5" dirty="0">
                        <a:latin typeface="Cambria"/>
                        <a:cs typeface="Cambria"/>
                      </a:endParaRPr>
                    </a:p>
                    <a:p>
                      <a:pPr marL="37465">
                        <a:lnSpc>
                          <a:spcPct val="100000"/>
                        </a:lnSpc>
                      </a:pPr>
                      <a:endParaRPr lang="en-US" sz="1200" b="1" spc="5" dirty="0">
                        <a:latin typeface="Cambria"/>
                        <a:cs typeface="Cambria"/>
                      </a:endParaRPr>
                    </a:p>
                    <a:p>
                      <a:pPr marL="37465">
                        <a:lnSpc>
                          <a:spcPct val="100000"/>
                        </a:lnSpc>
                      </a:pPr>
                      <a:r>
                        <a:rPr sz="1200" b="1" spc="5" dirty="0">
                          <a:latin typeface="Cambria"/>
                          <a:cs typeface="Cambria"/>
                        </a:rPr>
                        <a:t>C203</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r>
                        <a:rPr sz="1200" b="1" dirty="0">
                          <a:latin typeface="Cambria"/>
                          <a:cs typeface="Cambria"/>
                        </a:rPr>
                        <a:t>BE</a:t>
                      </a:r>
                      <a:r>
                        <a:rPr sz="1200" b="1" spc="-5" dirty="0">
                          <a:latin typeface="Cambria"/>
                          <a:cs typeface="Cambria"/>
                        </a:rPr>
                        <a:t>XX2</a:t>
                      </a:r>
                      <a:r>
                        <a:rPr sz="1200" b="1" spc="5" dirty="0">
                          <a:latin typeface="Cambria"/>
                          <a:cs typeface="Cambria"/>
                        </a:rPr>
                        <a:t>01</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35890" marR="59690" indent="-33655">
                        <a:lnSpc>
                          <a:spcPct val="116900"/>
                        </a:lnSpc>
                        <a:spcBef>
                          <a:spcPts val="1325"/>
                        </a:spcBef>
                      </a:pPr>
                      <a:r>
                        <a:rPr sz="1200" b="1" spc="-15" dirty="0">
                          <a:latin typeface="Cambria"/>
                          <a:cs typeface="Cambria"/>
                        </a:rPr>
                        <a:t>C</a:t>
                      </a:r>
                      <a:r>
                        <a:rPr sz="1200" b="1" dirty="0">
                          <a:latin typeface="Cambria"/>
                          <a:cs typeface="Cambria"/>
                        </a:rPr>
                        <a:t>our</a:t>
                      </a:r>
                      <a:r>
                        <a:rPr sz="1200" b="1" spc="-10" dirty="0">
                          <a:latin typeface="Cambria"/>
                          <a:cs typeface="Cambria"/>
                        </a:rPr>
                        <a:t>s</a:t>
                      </a:r>
                      <a:r>
                        <a:rPr sz="1200" b="1" dirty="0">
                          <a:latin typeface="Cambria"/>
                          <a:cs typeface="Cambria"/>
                        </a:rPr>
                        <a:t>e  </a:t>
                      </a:r>
                      <a:r>
                        <a:rPr sz="1200" b="1" spc="5" dirty="0">
                          <a:latin typeface="Cambria"/>
                          <a:cs typeface="Cambria"/>
                        </a:rPr>
                        <a:t>name</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900" b="1" dirty="0">
                        <a:latin typeface="Times New Roman"/>
                        <a:cs typeface="Times New Roman"/>
                      </a:endParaRPr>
                    </a:p>
                    <a:p>
                      <a:pPr marL="25400">
                        <a:lnSpc>
                          <a:spcPct val="100000"/>
                        </a:lnSpc>
                      </a:pPr>
                      <a:r>
                        <a:rPr sz="1200" b="1" spc="5" dirty="0">
                          <a:latin typeface="Cambria"/>
                          <a:cs typeface="Cambria"/>
                        </a:rPr>
                        <a:t>C203.1</a:t>
                      </a:r>
                      <a:endParaRPr sz="1200" b="1"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15"/>
                        </a:spcBef>
                      </a:pPr>
                      <a:endParaRPr sz="1100" dirty="0">
                        <a:latin typeface="Times New Roman"/>
                        <a:cs typeface="Times New Roman"/>
                      </a:endParaRPr>
                    </a:p>
                    <a:p>
                      <a:pPr marL="53975">
                        <a:lnSpc>
                          <a:spcPct val="100000"/>
                        </a:lnSpc>
                      </a:pPr>
                      <a:r>
                        <a:rPr sz="900" b="1" dirty="0">
                          <a:latin typeface="Cambria"/>
                          <a:cs typeface="Cambria"/>
                        </a:rPr>
                        <a:t>.</a:t>
                      </a:r>
                      <a:endParaRPr sz="9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2020"/>
                        </a:spcBef>
                      </a:pPr>
                      <a:r>
                        <a:rPr sz="1800" b="1"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2020"/>
                        </a:spcBef>
                      </a:pPr>
                      <a:r>
                        <a:rPr sz="1800" b="1"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1</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b="1"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064112">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b="1" dirty="0">
                        <a:latin typeface="Times New Roman"/>
                        <a:cs typeface="Times New Roman"/>
                      </a:endParaRPr>
                    </a:p>
                    <a:p>
                      <a:pPr>
                        <a:lnSpc>
                          <a:spcPct val="100000"/>
                        </a:lnSpc>
                        <a:spcBef>
                          <a:spcPts val="35"/>
                        </a:spcBef>
                      </a:pPr>
                      <a:endParaRPr sz="1600" b="1" dirty="0">
                        <a:latin typeface="Times New Roman"/>
                        <a:cs typeface="Times New Roman"/>
                      </a:endParaRPr>
                    </a:p>
                    <a:p>
                      <a:pPr marL="25400">
                        <a:lnSpc>
                          <a:spcPct val="100000"/>
                        </a:lnSpc>
                      </a:pPr>
                      <a:r>
                        <a:rPr sz="1200" b="1" spc="5" dirty="0">
                          <a:latin typeface="Cambria"/>
                          <a:cs typeface="Cambria"/>
                        </a:rPr>
                        <a:t>C203.2</a:t>
                      </a:r>
                      <a:endParaRPr sz="1200" b="1"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marL="106045">
                        <a:lnSpc>
                          <a:spcPct val="100000"/>
                        </a:lnSpc>
                      </a:pPr>
                      <a:r>
                        <a:rPr sz="1800" b="1"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marR="60325" algn="r">
                        <a:lnSpc>
                          <a:spcPct val="100000"/>
                        </a:lnSpc>
                      </a:pPr>
                      <a:r>
                        <a:rPr sz="1800" b="1" dirty="0">
                          <a:latin typeface="Cambria"/>
                          <a:cs typeface="Cambria"/>
                        </a:rPr>
                        <a:t>2</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1</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b="1" dirty="0">
                        <a:latin typeface="Times New Roman"/>
                        <a:cs typeface="Times New Roman"/>
                      </a:endParaRPr>
                    </a:p>
                    <a:p>
                      <a:pPr algn="ctr">
                        <a:lnSpc>
                          <a:spcPct val="100000"/>
                        </a:lnSpc>
                      </a:pPr>
                      <a:r>
                        <a:rPr sz="1800" b="1"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532056">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100" b="1" dirty="0">
                        <a:latin typeface="Times New Roman"/>
                        <a:cs typeface="Times New Roman"/>
                      </a:endParaRPr>
                    </a:p>
                    <a:p>
                      <a:pPr marL="25400">
                        <a:lnSpc>
                          <a:spcPct val="100000"/>
                        </a:lnSpc>
                      </a:pPr>
                      <a:r>
                        <a:rPr sz="1200" b="1" spc="5" dirty="0">
                          <a:latin typeface="Cambria"/>
                          <a:cs typeface="Cambria"/>
                        </a:rPr>
                        <a:t>C203.3</a:t>
                      </a:r>
                      <a:endParaRPr sz="1200" b="1"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3</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040"/>
                        </a:spcBef>
                      </a:pPr>
                      <a:r>
                        <a:rPr sz="1800" b="1"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040"/>
                        </a:spcBef>
                      </a:pPr>
                      <a:r>
                        <a:rPr sz="1800" b="1"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1</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b="1"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0"/>
                        </a:spcBef>
                      </a:pPr>
                      <a:endParaRPr sz="1400" b="1" dirty="0">
                        <a:latin typeface="Times New Roman"/>
                        <a:cs typeface="Times New Roman"/>
                      </a:endParaRPr>
                    </a:p>
                    <a:p>
                      <a:pPr marL="25400">
                        <a:lnSpc>
                          <a:spcPct val="100000"/>
                        </a:lnSpc>
                      </a:pPr>
                      <a:r>
                        <a:rPr sz="1200" b="1" spc="5" dirty="0">
                          <a:latin typeface="Cambria"/>
                          <a:cs typeface="Cambria"/>
                        </a:rPr>
                        <a:t>C203.4</a:t>
                      </a:r>
                      <a:endParaRPr sz="1200" b="1" dirty="0">
                        <a:latin typeface="Cambria"/>
                        <a:cs typeface="Cambria"/>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3</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8003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5400">
                        <a:lnSpc>
                          <a:spcPct val="100000"/>
                        </a:lnSpc>
                        <a:spcBef>
                          <a:spcPts val="800"/>
                        </a:spcBef>
                      </a:pPr>
                      <a:r>
                        <a:rPr sz="1200" b="1" spc="5" dirty="0">
                          <a:latin typeface="Cambria"/>
                          <a:cs typeface="Cambria"/>
                        </a:rPr>
                        <a:t>C203.5</a:t>
                      </a:r>
                      <a:endParaRPr sz="1200" b="1" dirty="0">
                        <a:latin typeface="Cambria"/>
                        <a:cs typeface="Cambria"/>
                      </a:endParaRPr>
                    </a:p>
                  </a:txBody>
                  <a:tcPr marL="0" marR="0" marT="921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380"/>
                        </a:spcBef>
                      </a:pPr>
                      <a:r>
                        <a:rPr sz="1800" b="1"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1</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b="1"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
                        </a:spcBef>
                      </a:pPr>
                      <a:endParaRPr sz="1400" b="1" dirty="0">
                        <a:latin typeface="Times New Roman"/>
                        <a:cs typeface="Times New Roman"/>
                      </a:endParaRPr>
                    </a:p>
                    <a:p>
                      <a:pPr marL="25400">
                        <a:lnSpc>
                          <a:spcPct val="100000"/>
                        </a:lnSpc>
                        <a:spcBef>
                          <a:spcPts val="5"/>
                        </a:spcBef>
                      </a:pPr>
                      <a:r>
                        <a:rPr sz="1200" b="1" spc="5" dirty="0">
                          <a:latin typeface="Cambria"/>
                          <a:cs typeface="Cambria"/>
                        </a:rPr>
                        <a:t>C203.6</a:t>
                      </a:r>
                      <a:endParaRPr sz="1200" b="1" dirty="0">
                        <a:latin typeface="Cambria"/>
                        <a:cs typeface="Cambria"/>
                      </a:endParaRPr>
                    </a:p>
                  </a:txBody>
                  <a:tcPr marL="0" marR="0" marT="57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b="1"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b="1"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sp>
        <p:nvSpPr>
          <p:cNvPr id="5" name="object 5"/>
          <p:cNvSpPr txBox="1"/>
          <p:nvPr/>
        </p:nvSpPr>
        <p:spPr>
          <a:xfrm>
            <a:off x="2962010" y="863423"/>
            <a:ext cx="7802972" cy="257026"/>
          </a:xfrm>
          <a:prstGeom prst="rect">
            <a:avLst/>
          </a:prstGeom>
        </p:spPr>
        <p:txBody>
          <a:bodyPr vert="horz" wrap="square" lIns="0" tIns="12668" rIns="0" bIns="0" rtlCol="0">
            <a:spAutoFit/>
          </a:bodyPr>
          <a:lstStyle/>
          <a:p>
            <a:pPr marL="11516">
              <a:spcBef>
                <a:spcPts val="100"/>
              </a:spcBef>
              <a:tabLst>
                <a:tab pos="1391176" algn="l"/>
                <a:tab pos="3468728" algn="l"/>
                <a:tab pos="5465664" algn="l"/>
              </a:tabLst>
            </a:pPr>
            <a:r>
              <a:rPr sz="1587" b="1" i="1" spc="5" dirty="0">
                <a:latin typeface="Cambria"/>
                <a:cs typeface="Cambria"/>
              </a:rPr>
              <a:t>1:</a:t>
            </a:r>
            <a:r>
              <a:rPr sz="1587" b="1" i="1" dirty="0">
                <a:latin typeface="Cambria"/>
                <a:cs typeface="Cambria"/>
              </a:rPr>
              <a:t> Slight</a:t>
            </a:r>
            <a:r>
              <a:rPr sz="1587" b="1" i="1" spc="18" dirty="0">
                <a:latin typeface="Cambria"/>
                <a:cs typeface="Cambria"/>
              </a:rPr>
              <a:t> </a:t>
            </a:r>
            <a:r>
              <a:rPr sz="1587" b="1" i="1" dirty="0">
                <a:latin typeface="Cambria"/>
                <a:cs typeface="Cambria"/>
              </a:rPr>
              <a:t>(Low)	</a:t>
            </a:r>
            <a:r>
              <a:rPr sz="1587" b="1" i="1" spc="5" dirty="0">
                <a:latin typeface="Cambria"/>
                <a:cs typeface="Cambria"/>
              </a:rPr>
              <a:t>2:</a:t>
            </a:r>
            <a:r>
              <a:rPr sz="1587" b="1" i="1" dirty="0">
                <a:latin typeface="Cambria"/>
                <a:cs typeface="Cambria"/>
              </a:rPr>
              <a:t> Moderate</a:t>
            </a:r>
            <a:r>
              <a:rPr sz="1587" b="1" i="1" spc="14" dirty="0">
                <a:latin typeface="Cambria"/>
                <a:cs typeface="Cambria"/>
              </a:rPr>
              <a:t> </a:t>
            </a:r>
            <a:r>
              <a:rPr sz="1587" b="1" i="1" dirty="0">
                <a:latin typeface="Cambria"/>
                <a:cs typeface="Cambria"/>
              </a:rPr>
              <a:t>(Medium)	</a:t>
            </a:r>
            <a:r>
              <a:rPr sz="1587" b="1" i="1" spc="5" dirty="0">
                <a:latin typeface="Cambria"/>
                <a:cs typeface="Cambria"/>
              </a:rPr>
              <a:t>3: </a:t>
            </a:r>
            <a:r>
              <a:rPr sz="1587" b="1" i="1" dirty="0">
                <a:latin typeface="Cambria"/>
                <a:cs typeface="Cambria"/>
              </a:rPr>
              <a:t>Substantial</a:t>
            </a:r>
            <a:r>
              <a:rPr sz="1587" b="1" i="1" spc="9" dirty="0">
                <a:latin typeface="Cambria"/>
                <a:cs typeface="Cambria"/>
              </a:rPr>
              <a:t> </a:t>
            </a:r>
            <a:r>
              <a:rPr sz="1587" b="1" i="1" dirty="0">
                <a:latin typeface="Cambria"/>
                <a:cs typeface="Cambria"/>
              </a:rPr>
              <a:t>(High) : </a:t>
            </a:r>
            <a:r>
              <a:rPr lang="en-US" sz="1587" b="1" i="1" dirty="0">
                <a:latin typeface="Cambria"/>
                <a:cs typeface="Cambria"/>
              </a:rPr>
              <a:t>blank: </a:t>
            </a:r>
            <a:r>
              <a:rPr sz="1587" b="1" i="1" spc="5" dirty="0">
                <a:latin typeface="Cambria"/>
                <a:cs typeface="Cambria"/>
              </a:rPr>
              <a:t>no</a:t>
            </a:r>
            <a:r>
              <a:rPr sz="1587" b="1" i="1" spc="-59" dirty="0">
                <a:latin typeface="Cambria"/>
                <a:cs typeface="Cambria"/>
              </a:rPr>
              <a:t> </a:t>
            </a:r>
            <a:r>
              <a:rPr sz="1587" b="1" i="1" dirty="0">
                <a:latin typeface="Cambria"/>
                <a:cs typeface="Cambria"/>
              </a:rPr>
              <a:t>correlation</a:t>
            </a:r>
            <a:endParaRPr sz="1587" b="1" dirty="0">
              <a:latin typeface="Cambria"/>
              <a:cs typeface="Cambria"/>
            </a:endParaRPr>
          </a:p>
        </p:txBody>
      </p:sp>
      <p:sp>
        <p:nvSpPr>
          <p:cNvPr id="6" name="Slide Number Placeholder 5">
            <a:extLst>
              <a:ext uri="{FF2B5EF4-FFF2-40B4-BE49-F238E27FC236}">
                <a16:creationId xmlns:a16="http://schemas.microsoft.com/office/drawing/2014/main" id="{763821A2-5823-487A-88E8-B8AD90DBBA3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41</a:t>
            </a:fld>
            <a:endParaRPr lang="en-IN" dirty="0"/>
          </a:p>
        </p:txBody>
      </p:sp>
    </p:spTree>
    <p:extLst>
      <p:ext uri="{BB962C8B-B14F-4D97-AF65-F5344CB8AC3E}">
        <p14:creationId xmlns:p14="http://schemas.microsoft.com/office/powerpoint/2010/main" val="369534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1EF5-5BC3-4DBE-B767-536FEE48D8D7}"/>
              </a:ext>
            </a:extLst>
          </p:cNvPr>
          <p:cNvSpPr>
            <a:spLocks noGrp="1"/>
          </p:cNvSpPr>
          <p:nvPr>
            <p:ph type="title"/>
          </p:nvPr>
        </p:nvSpPr>
        <p:spPr>
          <a:xfrm>
            <a:off x="838200" y="365126"/>
            <a:ext cx="10515600" cy="315912"/>
          </a:xfrm>
        </p:spPr>
        <p:txBody>
          <a:bodyPr>
            <a:normAutofit fontScale="90000"/>
          </a:bodyPr>
          <a:lstStyle/>
          <a:p>
            <a:r>
              <a:rPr lang="en-US" dirty="0"/>
              <a:t>	Procedure for PO attainment calculation</a:t>
            </a:r>
            <a:endParaRPr lang="en-IN" dirty="0"/>
          </a:p>
        </p:txBody>
      </p:sp>
      <p:sp>
        <p:nvSpPr>
          <p:cNvPr id="3" name="Content Placeholder 2">
            <a:extLst>
              <a:ext uri="{FF2B5EF4-FFF2-40B4-BE49-F238E27FC236}">
                <a16:creationId xmlns:a16="http://schemas.microsoft.com/office/drawing/2014/main" id="{928E0994-5DC2-46B2-9495-8BA6D4E2EC13}"/>
              </a:ext>
            </a:extLst>
          </p:cNvPr>
          <p:cNvSpPr>
            <a:spLocks noGrp="1"/>
          </p:cNvSpPr>
          <p:nvPr>
            <p:ph idx="1"/>
          </p:nvPr>
        </p:nvSpPr>
        <p:spPr>
          <a:xfrm>
            <a:off x="984956" y="877357"/>
            <a:ext cx="11124880" cy="5715353"/>
          </a:xfrm>
        </p:spPr>
        <p:txBody>
          <a:bodyPr/>
          <a:lstStyle/>
          <a:p>
            <a:pPr marL="0" indent="0">
              <a:buNone/>
            </a:pPr>
            <a:endParaRPr lang="en-US" dirty="0"/>
          </a:p>
          <a:p>
            <a:pPr marL="0" indent="0">
              <a:buNone/>
            </a:pPr>
            <a:r>
              <a:rPr lang="en-IN" dirty="0"/>
              <a:t>									</a:t>
            </a:r>
            <a:r>
              <a:rPr lang="en-IN" sz="2000" b="1" dirty="0"/>
              <a:t>CO-PO </a:t>
            </a:r>
          </a:p>
          <a:p>
            <a:pPr marL="0" indent="0">
              <a:buNone/>
            </a:pPr>
            <a:r>
              <a:rPr lang="en-IN" sz="2000" b="1" dirty="0"/>
              <a:t>									articulation matrix</a:t>
            </a:r>
          </a:p>
          <a:p>
            <a:pPr marL="0" indent="0">
              <a:buNone/>
            </a:pPr>
            <a:r>
              <a:rPr lang="en-IN" dirty="0"/>
              <a:t>     									--, 1,2,3     </a:t>
            </a:r>
          </a:p>
          <a:p>
            <a:pPr marL="0" indent="0">
              <a:buNone/>
            </a:pPr>
            <a:r>
              <a:rPr lang="en-IN" dirty="0"/>
              <a:t>   </a:t>
            </a:r>
          </a:p>
          <a:p>
            <a:pPr marL="0" indent="0">
              <a:buNone/>
            </a:pPr>
            <a:r>
              <a:rPr lang="en-IN" dirty="0"/>
              <a:t>  </a:t>
            </a:r>
            <a:r>
              <a:rPr lang="en-IN" sz="2400" dirty="0"/>
              <a:t>CO assessments (1,2,3</a:t>
            </a:r>
            <a:r>
              <a:rPr lang="en-IN" dirty="0"/>
              <a:t>)       </a:t>
            </a:r>
            <a:r>
              <a:rPr lang="en-IN" sz="2000" dirty="0"/>
              <a:t>plug into CO-PO matrix</a:t>
            </a:r>
            <a:r>
              <a:rPr lang="en-IN" sz="2400" dirty="0"/>
              <a:t>          	</a:t>
            </a:r>
            <a:r>
              <a:rPr lang="en-IN" sz="2000" b="1" dirty="0"/>
              <a:t>calculate column-wise</a:t>
            </a:r>
          </a:p>
          <a:p>
            <a:pPr marL="0" indent="0">
              <a:buNone/>
            </a:pPr>
            <a:r>
              <a:rPr lang="en-IN" sz="2000" b="1" dirty="0"/>
              <a:t>								       dot product and 								                       divide column-sum	</a:t>
            </a:r>
          </a:p>
          <a:p>
            <a:pPr marL="0" indent="0">
              <a:buNone/>
            </a:pPr>
            <a:endParaRPr lang="en-IN" sz="2000" b="1" dirty="0"/>
          </a:p>
          <a:p>
            <a:pPr marL="0" indent="0">
              <a:buNone/>
            </a:pPr>
            <a:endParaRPr lang="en-IN" sz="2000" b="1" dirty="0"/>
          </a:p>
          <a:p>
            <a:pPr marL="0" indent="0">
              <a:buNone/>
            </a:pPr>
            <a:r>
              <a:rPr lang="en-IN" sz="2000" b="1" dirty="0"/>
              <a:t>								        	POs assessed</a:t>
            </a:r>
            <a:endParaRPr lang="en-IN" b="1" dirty="0"/>
          </a:p>
        </p:txBody>
      </p:sp>
      <p:sp>
        <p:nvSpPr>
          <p:cNvPr id="4" name="Rectangle 3">
            <a:extLst>
              <a:ext uri="{FF2B5EF4-FFF2-40B4-BE49-F238E27FC236}">
                <a16:creationId xmlns:a16="http://schemas.microsoft.com/office/drawing/2014/main" id="{95533A5A-7DDE-4BB8-91B2-39DD908296A2}"/>
              </a:ext>
            </a:extLst>
          </p:cNvPr>
          <p:cNvSpPr/>
          <p:nvPr/>
        </p:nvSpPr>
        <p:spPr>
          <a:xfrm>
            <a:off x="984956" y="3180644"/>
            <a:ext cx="3364089"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A7A7B99F-0243-4F24-B5AF-3C04727685A6}"/>
              </a:ext>
            </a:extLst>
          </p:cNvPr>
          <p:cNvSpPr/>
          <p:nvPr/>
        </p:nvSpPr>
        <p:spPr>
          <a:xfrm>
            <a:off x="4617156" y="3169354"/>
            <a:ext cx="279964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F62F64E1-C772-4CE6-ACE2-6CEE8F1CE74B}"/>
              </a:ext>
            </a:extLst>
          </p:cNvPr>
          <p:cNvSpPr/>
          <p:nvPr/>
        </p:nvSpPr>
        <p:spPr>
          <a:xfrm>
            <a:off x="9019822" y="1444978"/>
            <a:ext cx="2333978" cy="142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DCE77AA6-BFDB-439E-BC71-C95888B299CA}"/>
              </a:ext>
            </a:extLst>
          </p:cNvPr>
          <p:cNvSpPr/>
          <p:nvPr/>
        </p:nvSpPr>
        <p:spPr>
          <a:xfrm>
            <a:off x="8353777" y="3429000"/>
            <a:ext cx="2585155" cy="11091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a:extLst>
              <a:ext uri="{FF2B5EF4-FFF2-40B4-BE49-F238E27FC236}">
                <a16:creationId xmlns:a16="http://schemas.microsoft.com/office/drawing/2014/main" id="{05E68BCB-2DB1-4EE5-A13E-D2E4A58FC216}"/>
              </a:ext>
            </a:extLst>
          </p:cNvPr>
          <p:cNvSpPr/>
          <p:nvPr/>
        </p:nvSpPr>
        <p:spPr>
          <a:xfrm flipH="1">
            <a:off x="8975232" y="5226756"/>
            <a:ext cx="1850812" cy="5074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1" name="Straight Arrow Connector 10">
            <a:extLst>
              <a:ext uri="{FF2B5EF4-FFF2-40B4-BE49-F238E27FC236}">
                <a16:creationId xmlns:a16="http://schemas.microsoft.com/office/drawing/2014/main" id="{0FC866FA-7200-4F3D-92BF-4387D9C711EF}"/>
              </a:ext>
            </a:extLst>
          </p:cNvPr>
          <p:cNvCxnSpPr>
            <a:stCxn id="4" idx="3"/>
            <a:endCxn id="5" idx="1"/>
          </p:cNvCxnSpPr>
          <p:nvPr/>
        </p:nvCxnSpPr>
        <p:spPr>
          <a:xfrm flipV="1">
            <a:off x="4349045" y="3626554"/>
            <a:ext cx="268111" cy="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68D5467-19FE-45FF-878C-7F465939F8AD}"/>
              </a:ext>
            </a:extLst>
          </p:cNvPr>
          <p:cNvCxnSpPr/>
          <p:nvPr/>
        </p:nvCxnSpPr>
        <p:spPr>
          <a:xfrm>
            <a:off x="7371644" y="3637844"/>
            <a:ext cx="982133" cy="345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FB5791-FD4E-4C6A-88A3-2D018AD5E318}"/>
              </a:ext>
            </a:extLst>
          </p:cNvPr>
          <p:cNvCxnSpPr/>
          <p:nvPr/>
        </p:nvCxnSpPr>
        <p:spPr>
          <a:xfrm>
            <a:off x="9990667" y="2867378"/>
            <a:ext cx="0" cy="561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AD332E-888F-45DC-B1AC-6A4D222B512A}"/>
              </a:ext>
            </a:extLst>
          </p:cNvPr>
          <p:cNvCxnSpPr>
            <a:endCxn id="9" idx="0"/>
          </p:cNvCxnSpPr>
          <p:nvPr/>
        </p:nvCxnSpPr>
        <p:spPr>
          <a:xfrm>
            <a:off x="9742311" y="4538133"/>
            <a:ext cx="158327" cy="688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72B3EDEF-C922-453C-A9FD-7EA266F06CA9}"/>
              </a:ext>
            </a:extLst>
          </p:cNvPr>
          <p:cNvSpPr>
            <a:spLocks noGrp="1"/>
          </p:cNvSpPr>
          <p:nvPr>
            <p:ph type="sldNum" sz="quarter" idx="12"/>
          </p:nvPr>
        </p:nvSpPr>
        <p:spPr/>
        <p:txBody>
          <a:bodyPr/>
          <a:lstStyle/>
          <a:p>
            <a:fld id="{71EC9CE2-5AEF-428F-9B76-4FE97200EC74}" type="slidenum">
              <a:rPr lang="en-IN" smtClean="0"/>
              <a:t>42</a:t>
            </a:fld>
            <a:endParaRPr lang="en-IN" dirty="0"/>
          </a:p>
        </p:txBody>
      </p:sp>
      <p:sp>
        <p:nvSpPr>
          <p:cNvPr id="10" name="Rectangle 9">
            <a:extLst>
              <a:ext uri="{FF2B5EF4-FFF2-40B4-BE49-F238E27FC236}">
                <a16:creationId xmlns:a16="http://schemas.microsoft.com/office/drawing/2014/main" id="{E7863FB7-F81C-4D41-9547-55C444E149BF}"/>
              </a:ext>
            </a:extLst>
          </p:cNvPr>
          <p:cNvSpPr/>
          <p:nvPr/>
        </p:nvSpPr>
        <p:spPr>
          <a:xfrm>
            <a:off x="691444" y="1004711"/>
            <a:ext cx="11048999" cy="535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20846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7687" y="588029"/>
            <a:ext cx="9535557" cy="688156"/>
          </a:xfrm>
          <a:prstGeom prst="rect">
            <a:avLst/>
          </a:prstGeom>
        </p:spPr>
        <p:txBody>
          <a:bodyPr vert="horz" wrap="square" lIns="0" tIns="10941" rIns="0" bIns="0" rtlCol="0" anchor="ctr">
            <a:spAutoFit/>
          </a:bodyPr>
          <a:lstStyle/>
          <a:p>
            <a:pPr marL="2134557" marR="4607" indent="-799235">
              <a:lnSpc>
                <a:spcPct val="100499"/>
              </a:lnSpc>
              <a:spcBef>
                <a:spcPts val="86"/>
              </a:spcBef>
            </a:pPr>
            <a:r>
              <a:rPr spc="9" dirty="0"/>
              <a:t>Program</a:t>
            </a:r>
            <a:r>
              <a:rPr spc="-86" dirty="0"/>
              <a:t> </a:t>
            </a:r>
            <a:r>
              <a:rPr spc="9" dirty="0"/>
              <a:t>Outcome  </a:t>
            </a:r>
            <a:r>
              <a:rPr spc="5" dirty="0"/>
              <a:t>Calculation</a:t>
            </a:r>
          </a:p>
        </p:txBody>
      </p:sp>
      <p:sp>
        <p:nvSpPr>
          <p:cNvPr id="3" name="object 3"/>
          <p:cNvSpPr txBox="1"/>
          <p:nvPr/>
        </p:nvSpPr>
        <p:spPr>
          <a:xfrm>
            <a:off x="2610858" y="1394976"/>
            <a:ext cx="7559923" cy="5127666"/>
          </a:xfrm>
          <a:prstGeom prst="rect">
            <a:avLst/>
          </a:prstGeom>
        </p:spPr>
        <p:txBody>
          <a:bodyPr vert="horz" wrap="square" lIns="0" tIns="39731" rIns="0" bIns="0" rtlCol="0">
            <a:spAutoFit/>
          </a:bodyPr>
          <a:lstStyle/>
          <a:p>
            <a:pPr marL="10940" marR="570636">
              <a:lnSpc>
                <a:spcPts val="1841"/>
              </a:lnSpc>
              <a:spcBef>
                <a:spcPts val="313"/>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For </a:t>
            </a:r>
            <a:r>
              <a:rPr sz="2000" b="1" spc="9" dirty="0">
                <a:solidFill>
                  <a:srgbClr val="3F3F3F"/>
                </a:solidFill>
                <a:latin typeface="Calibri Light" panose="020F0302020204030204" pitchFamily="34" charset="0"/>
                <a:cs typeface="Calibri Light" panose="020F0302020204030204" pitchFamily="34" charset="0"/>
              </a:rPr>
              <a:t>Calculation </a:t>
            </a:r>
            <a:r>
              <a:rPr sz="2000" b="1" spc="5" dirty="0">
                <a:solidFill>
                  <a:srgbClr val="3F3F3F"/>
                </a:solidFill>
                <a:latin typeface="Calibri Light" panose="020F0302020204030204" pitchFamily="34" charset="0"/>
                <a:cs typeface="Calibri Light" panose="020F0302020204030204" pitchFamily="34" charset="0"/>
              </a:rPr>
              <a:t>of Program </a:t>
            </a:r>
            <a:r>
              <a:rPr sz="2000" b="1" spc="9" dirty="0">
                <a:solidFill>
                  <a:srgbClr val="3F3F3F"/>
                </a:solidFill>
                <a:latin typeface="Calibri Light" panose="020F0302020204030204" pitchFamily="34" charset="0"/>
                <a:cs typeface="Calibri Light" panose="020F0302020204030204" pitchFamily="34" charset="0"/>
              </a:rPr>
              <a:t>Outcome, </a:t>
            </a:r>
            <a:r>
              <a:rPr sz="2000" b="1" spc="14" dirty="0">
                <a:solidFill>
                  <a:srgbClr val="3F3F3F"/>
                </a:solidFill>
                <a:latin typeface="Calibri Light" panose="020F0302020204030204" pitchFamily="34" charset="0"/>
                <a:cs typeface="Calibri Light" panose="020F0302020204030204" pitchFamily="34" charset="0"/>
              </a:rPr>
              <a:t>we </a:t>
            </a:r>
            <a:r>
              <a:rPr sz="2000" b="1" spc="9" dirty="0">
                <a:solidFill>
                  <a:srgbClr val="3F3F3F"/>
                </a:solidFill>
                <a:latin typeface="Calibri Light" panose="020F0302020204030204" pitchFamily="34" charset="0"/>
                <a:cs typeface="Calibri Light" panose="020F0302020204030204" pitchFamily="34" charset="0"/>
              </a:rPr>
              <a:t>can use </a:t>
            </a:r>
            <a:r>
              <a:rPr sz="2000" b="1" spc="14" dirty="0">
                <a:solidFill>
                  <a:srgbClr val="3F3F3F"/>
                </a:solidFill>
                <a:latin typeface="Calibri Light" panose="020F0302020204030204" pitchFamily="34" charset="0"/>
                <a:cs typeface="Calibri Light" panose="020F0302020204030204" pitchFamily="34" charset="0"/>
              </a:rPr>
              <a:t>two </a:t>
            </a:r>
            <a:r>
              <a:rPr sz="2000" b="1" spc="5" dirty="0">
                <a:solidFill>
                  <a:srgbClr val="3F3F3F"/>
                </a:solidFill>
                <a:latin typeface="Calibri Light" panose="020F0302020204030204" pitchFamily="34" charset="0"/>
                <a:cs typeface="Calibri Light" panose="020F0302020204030204" pitchFamily="34" charset="0"/>
              </a:rPr>
              <a:t>method:  (i)Direct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(ii)Indirect</a:t>
            </a:r>
            <a:r>
              <a:rPr sz="2000" b="1" dirty="0">
                <a:solidFill>
                  <a:srgbClr val="3F3F3F"/>
                </a:solidFill>
                <a:latin typeface="Calibri Light" panose="020F0302020204030204" pitchFamily="34" charset="0"/>
                <a:cs typeface="Calibri Light" panose="020F0302020204030204" pitchFamily="34" charset="0"/>
              </a:rPr>
              <a:t> </a:t>
            </a:r>
            <a:r>
              <a:rPr sz="2000" b="1" spc="9" dirty="0">
                <a:solidFill>
                  <a:srgbClr val="3F3F3F"/>
                </a:solidFill>
                <a:latin typeface="Calibri Light" panose="020F0302020204030204" pitchFamily="34" charset="0"/>
                <a:cs typeface="Calibri Light" panose="020F0302020204030204" pitchFamily="34" charset="0"/>
              </a:rPr>
              <a:t>Method</a:t>
            </a:r>
            <a:endParaRPr sz="2000" b="1" dirty="0">
              <a:latin typeface="Calibri Light" panose="020F0302020204030204" pitchFamily="34" charset="0"/>
              <a:cs typeface="Calibri Light" panose="020F0302020204030204" pitchFamily="34" charset="0"/>
            </a:endParaRPr>
          </a:p>
          <a:p>
            <a:pPr marL="10940" marR="614974">
              <a:lnSpc>
                <a:spcPct val="91200"/>
              </a:lnSpc>
              <a:spcBef>
                <a:spcPts val="970"/>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In direct method, </a:t>
            </a:r>
            <a:r>
              <a:rPr sz="2000" b="1" spc="14" dirty="0">
                <a:solidFill>
                  <a:srgbClr val="3F3F3F"/>
                </a:solidFill>
                <a:latin typeface="Calibri Light" panose="020F0302020204030204" pitchFamily="34" charset="0"/>
                <a:cs typeface="Calibri Light" panose="020F0302020204030204" pitchFamily="34" charset="0"/>
              </a:rPr>
              <a:t>we </a:t>
            </a:r>
            <a:r>
              <a:rPr sz="2000" b="1" spc="9" dirty="0">
                <a:solidFill>
                  <a:srgbClr val="3F3F3F"/>
                </a:solidFill>
                <a:latin typeface="Calibri Light" panose="020F0302020204030204" pitchFamily="34" charset="0"/>
                <a:cs typeface="Calibri Light" panose="020F0302020204030204" pitchFamily="34" charset="0"/>
              </a:rPr>
              <a:t>take </a:t>
            </a:r>
            <a:r>
              <a:rPr sz="2000" b="1" spc="14" dirty="0">
                <a:solidFill>
                  <a:srgbClr val="3F3F3F"/>
                </a:solidFill>
                <a:latin typeface="Calibri Light" panose="020F0302020204030204" pitchFamily="34" charset="0"/>
                <a:cs typeface="Calibri Light" panose="020F0302020204030204" pitchFamily="34" charset="0"/>
              </a:rPr>
              <a:t>CO </a:t>
            </a:r>
            <a:r>
              <a:rPr sz="2000" b="1" spc="9" dirty="0">
                <a:solidFill>
                  <a:srgbClr val="3F3F3F"/>
                </a:solidFill>
                <a:latin typeface="Calibri Light" panose="020F0302020204030204" pitchFamily="34" charset="0"/>
                <a:cs typeface="Calibri Light" panose="020F0302020204030204" pitchFamily="34" charset="0"/>
              </a:rPr>
              <a:t>attainment </a:t>
            </a:r>
            <a:r>
              <a:rPr sz="2000" b="1" spc="5" dirty="0">
                <a:solidFill>
                  <a:srgbClr val="3F3F3F"/>
                </a:solidFill>
                <a:latin typeface="Calibri Light" panose="020F0302020204030204" pitchFamily="34" charset="0"/>
                <a:cs typeface="Calibri Light" panose="020F0302020204030204" pitchFamily="34" charset="0"/>
              </a:rPr>
              <a:t>of all  courses </a:t>
            </a:r>
            <a:r>
              <a:rPr sz="2000" b="1" spc="9" dirty="0">
                <a:solidFill>
                  <a:srgbClr val="3F3F3F"/>
                </a:solidFill>
                <a:latin typeface="Calibri Light" panose="020F0302020204030204" pitchFamily="34" charset="0"/>
                <a:cs typeface="Calibri Light" panose="020F0302020204030204" pitchFamily="34" charset="0"/>
              </a:rPr>
              <a:t>contributing </a:t>
            </a:r>
            <a:r>
              <a:rPr sz="2000" b="1" spc="14" dirty="0">
                <a:solidFill>
                  <a:srgbClr val="3F3F3F"/>
                </a:solidFill>
                <a:latin typeface="Calibri Light" panose="020F0302020204030204" pitchFamily="34" charset="0"/>
                <a:cs typeface="Calibri Light" panose="020F0302020204030204" pitchFamily="34" charset="0"/>
              </a:rPr>
              <a:t>to </a:t>
            </a:r>
            <a:r>
              <a:rPr sz="2000" b="1" spc="9" dirty="0">
                <a:solidFill>
                  <a:srgbClr val="3F3F3F"/>
                </a:solidFill>
                <a:latin typeface="Calibri Light" panose="020F0302020204030204" pitchFamily="34" charset="0"/>
                <a:cs typeface="Calibri Light" panose="020F0302020204030204" pitchFamily="34" charset="0"/>
              </a:rPr>
              <a:t>particular </a:t>
            </a:r>
            <a:r>
              <a:rPr sz="2000" b="1" spc="5" dirty="0">
                <a:solidFill>
                  <a:srgbClr val="3F3F3F"/>
                </a:solidFill>
                <a:latin typeface="Calibri Light" panose="020F0302020204030204" pitchFamily="34" charset="0"/>
                <a:cs typeface="Calibri Light" panose="020F0302020204030204" pitchFamily="34" charset="0"/>
              </a:rPr>
              <a:t>Program </a:t>
            </a:r>
            <a:r>
              <a:rPr sz="2000" b="1" spc="9" dirty="0">
                <a:solidFill>
                  <a:srgbClr val="3F3F3F"/>
                </a:solidFill>
                <a:latin typeface="Calibri Light" panose="020F0302020204030204" pitchFamily="34" charset="0"/>
                <a:cs typeface="Calibri Light" panose="020F0302020204030204" pitchFamily="34" charset="0"/>
              </a:rPr>
              <a:t>Outcomes and then  calculate the attainment based on mapping </a:t>
            </a:r>
            <a:r>
              <a:rPr sz="2000" b="1" spc="5" dirty="0">
                <a:solidFill>
                  <a:srgbClr val="3F3F3F"/>
                </a:solidFill>
                <a:latin typeface="Calibri Light" panose="020F0302020204030204" pitchFamily="34" charset="0"/>
                <a:cs typeface="Calibri Light" panose="020F0302020204030204" pitchFamily="34" charset="0"/>
              </a:rPr>
              <a:t>(as per course  </a:t>
            </a:r>
            <a:r>
              <a:rPr sz="2000" b="1" spc="9" dirty="0">
                <a:solidFill>
                  <a:srgbClr val="3F3F3F"/>
                </a:solidFill>
                <a:latin typeface="Calibri Light" panose="020F0302020204030204" pitchFamily="34" charset="0"/>
                <a:cs typeface="Calibri Light" panose="020F0302020204030204" pitchFamily="34" charset="0"/>
              </a:rPr>
              <a:t>articulation</a:t>
            </a:r>
            <a:r>
              <a:rPr sz="2000" b="1" spc="-18" dirty="0">
                <a:solidFill>
                  <a:srgbClr val="3F3F3F"/>
                </a:solidFill>
                <a:latin typeface="Calibri Light" panose="020F0302020204030204" pitchFamily="34" charset="0"/>
                <a:cs typeface="Calibri Light" panose="020F0302020204030204" pitchFamily="34" charset="0"/>
              </a:rPr>
              <a:t> </a:t>
            </a:r>
            <a:r>
              <a:rPr sz="2000" b="1" spc="9" dirty="0">
                <a:solidFill>
                  <a:srgbClr val="3F3F3F"/>
                </a:solidFill>
                <a:latin typeface="Calibri Light" panose="020F0302020204030204" pitchFamily="34" charset="0"/>
                <a:cs typeface="Calibri Light" panose="020F0302020204030204" pitchFamily="34" charset="0"/>
              </a:rPr>
              <a:t>matrix)</a:t>
            </a:r>
            <a:endParaRPr sz="2000" b="1" dirty="0">
              <a:latin typeface="Calibri Light" panose="020F0302020204030204" pitchFamily="34" charset="0"/>
              <a:cs typeface="Calibri Light" panose="020F0302020204030204" pitchFamily="34" charset="0"/>
            </a:endParaRPr>
          </a:p>
          <a:p>
            <a:pPr marL="10940" marR="44338">
              <a:lnSpc>
                <a:spcPct val="91200"/>
              </a:lnSpc>
              <a:spcBef>
                <a:spcPts val="1007"/>
              </a:spcBef>
              <a:buClr>
                <a:srgbClr val="A52F0F"/>
              </a:buClr>
              <a:tabLst>
                <a:tab pos="354128" algn="l"/>
                <a:tab pos="354704" algn="l"/>
              </a:tabLst>
            </a:pPr>
            <a:r>
              <a:rPr sz="2000" b="1" spc="5" dirty="0">
                <a:solidFill>
                  <a:srgbClr val="3F3F3F"/>
                </a:solidFill>
                <a:latin typeface="Calibri Light" panose="020F0302020204030204" pitchFamily="34" charset="0"/>
                <a:cs typeface="Calibri Light" panose="020F0302020204030204" pitchFamily="34" charset="0"/>
              </a:rPr>
              <a:t>Indirect </a:t>
            </a:r>
            <a:r>
              <a:rPr sz="2000" b="1" spc="9" dirty="0">
                <a:solidFill>
                  <a:srgbClr val="3F3F3F"/>
                </a:solidFill>
                <a:latin typeface="Calibri Light" panose="020F0302020204030204" pitchFamily="34" charset="0"/>
                <a:cs typeface="Calibri Light" panose="020F0302020204030204" pitchFamily="34" charset="0"/>
              </a:rPr>
              <a:t>Method: </a:t>
            </a:r>
            <a:r>
              <a:rPr sz="2000" b="1" spc="5" dirty="0">
                <a:solidFill>
                  <a:srgbClr val="3F3F3F"/>
                </a:solidFill>
                <a:latin typeface="Calibri Light" panose="020F0302020204030204" pitchFamily="34" charset="0"/>
                <a:cs typeface="Calibri Light" panose="020F0302020204030204" pitchFamily="34" charset="0"/>
              </a:rPr>
              <a:t>In indirect method, surveys from current </a:t>
            </a:r>
            <a:r>
              <a:rPr sz="2000" b="1" spc="9" dirty="0">
                <a:solidFill>
                  <a:srgbClr val="3F3F3F"/>
                </a:solidFill>
                <a:latin typeface="Calibri Light" panose="020F0302020204030204" pitchFamily="34" charset="0"/>
                <a:cs typeface="Calibri Light" panose="020F0302020204030204" pitchFamily="34" charset="0"/>
              </a:rPr>
              <a:t>passing out  students (program </a:t>
            </a:r>
            <a:r>
              <a:rPr sz="2000" b="1" spc="5" dirty="0">
                <a:solidFill>
                  <a:srgbClr val="3F3F3F"/>
                </a:solidFill>
                <a:latin typeface="Calibri Light" panose="020F0302020204030204" pitchFamily="34" charset="0"/>
                <a:cs typeface="Calibri Light" panose="020F0302020204030204" pitchFamily="34" charset="0"/>
              </a:rPr>
              <a:t>exit survey), survey from employer (during  placement), survey from </a:t>
            </a:r>
            <a:r>
              <a:rPr sz="2000" b="1" spc="9" dirty="0">
                <a:solidFill>
                  <a:srgbClr val="3F3F3F"/>
                </a:solidFill>
                <a:latin typeface="Calibri Light" panose="020F0302020204030204" pitchFamily="34" charset="0"/>
                <a:cs typeface="Calibri Light" panose="020F0302020204030204" pitchFamily="34" charset="0"/>
              </a:rPr>
              <a:t>industry </a:t>
            </a:r>
            <a:r>
              <a:rPr sz="2000" b="1" spc="5" dirty="0">
                <a:solidFill>
                  <a:srgbClr val="3F3F3F"/>
                </a:solidFill>
                <a:latin typeface="Calibri Light" panose="020F0302020204030204" pitchFamily="34" charset="0"/>
                <a:cs typeface="Calibri Light" panose="020F0302020204030204" pitchFamily="34" charset="0"/>
              </a:rPr>
              <a:t>person </a:t>
            </a:r>
            <a:r>
              <a:rPr sz="2000" b="1" spc="9" dirty="0">
                <a:solidFill>
                  <a:srgbClr val="3F3F3F"/>
                </a:solidFill>
                <a:latin typeface="Calibri Light" panose="020F0302020204030204" pitchFamily="34" charset="0"/>
                <a:cs typeface="Calibri Light" panose="020F0302020204030204" pitchFamily="34" charset="0"/>
              </a:rPr>
              <a:t>(if students are working as  intern </a:t>
            </a:r>
            <a:r>
              <a:rPr sz="2000" b="1" spc="5" dirty="0">
                <a:solidFill>
                  <a:srgbClr val="3F3F3F"/>
                </a:solidFill>
                <a:latin typeface="Calibri Light" panose="020F0302020204030204" pitchFamily="34" charset="0"/>
                <a:cs typeface="Calibri Light" panose="020F0302020204030204" pitchFamily="34" charset="0"/>
              </a:rPr>
              <a:t>for </a:t>
            </a:r>
            <a:r>
              <a:rPr sz="2000" b="1" spc="9" dirty="0">
                <a:solidFill>
                  <a:srgbClr val="3F3F3F"/>
                </a:solidFill>
                <a:latin typeface="Calibri Light" panose="020F0302020204030204" pitchFamily="34" charset="0"/>
                <a:cs typeface="Calibri Light" panose="020F0302020204030204" pitchFamily="34" charset="0"/>
              </a:rPr>
              <a:t>some </a:t>
            </a:r>
            <a:r>
              <a:rPr sz="2000" b="1" spc="5" dirty="0">
                <a:solidFill>
                  <a:srgbClr val="3F3F3F"/>
                </a:solidFill>
                <a:latin typeface="Calibri Light" panose="020F0302020204030204" pitchFamily="34" charset="0"/>
                <a:cs typeface="Calibri Light" panose="020F0302020204030204" pitchFamily="34" charset="0"/>
              </a:rPr>
              <a:t>industry) </a:t>
            </a:r>
            <a:r>
              <a:rPr lang="en-US" sz="2000" b="1" spc="14" dirty="0">
                <a:solidFill>
                  <a:srgbClr val="3F3F3F"/>
                </a:solidFill>
                <a:latin typeface="Calibri Light" panose="020F0302020204030204" pitchFamily="34" charset="0"/>
                <a:cs typeface="Calibri Light" panose="020F0302020204030204" pitchFamily="34" charset="0"/>
              </a:rPr>
              <a:t>may </a:t>
            </a:r>
            <a:r>
              <a:rPr sz="2000" b="1" spc="9" dirty="0">
                <a:solidFill>
                  <a:srgbClr val="3F3F3F"/>
                </a:solidFill>
                <a:latin typeface="Calibri Light" panose="020F0302020204030204" pitchFamily="34" charset="0"/>
                <a:cs typeface="Calibri Light" panose="020F0302020204030204" pitchFamily="34" charset="0"/>
              </a:rPr>
              <a:t>be</a:t>
            </a:r>
            <a:r>
              <a:rPr sz="2000" b="1" spc="-18"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taken.</a:t>
            </a:r>
            <a:endParaRPr sz="2000" b="1" dirty="0">
              <a:latin typeface="Calibri Light" panose="020F0302020204030204" pitchFamily="34" charset="0"/>
              <a:cs typeface="Calibri Light" panose="020F0302020204030204" pitchFamily="34" charset="0"/>
            </a:endParaRPr>
          </a:p>
          <a:p>
            <a:pPr marL="11516" marR="4607">
              <a:lnSpc>
                <a:spcPts val="1841"/>
              </a:lnSpc>
              <a:spcBef>
                <a:spcPts val="1029"/>
              </a:spcBef>
            </a:pPr>
            <a:r>
              <a:rPr lang="en-US" sz="2000" b="1" spc="5" dirty="0">
                <a:solidFill>
                  <a:srgbClr val="3F3F3F"/>
                </a:solidFill>
                <a:latin typeface="Calibri Light" panose="020F0302020204030204" pitchFamily="34" charset="0"/>
                <a:cs typeface="Calibri Light" panose="020F0302020204030204" pitchFamily="34" charset="0"/>
              </a:rPr>
              <a:t>These </a:t>
            </a:r>
            <a:r>
              <a:rPr sz="2000" b="1" spc="9"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survey</a:t>
            </a:r>
            <a:r>
              <a:rPr lang="en-US" sz="2000" b="1" spc="5" dirty="0">
                <a:solidFill>
                  <a:srgbClr val="3F3F3F"/>
                </a:solidFill>
                <a:latin typeface="Calibri Light" panose="020F0302020204030204" pitchFamily="34" charset="0"/>
                <a:cs typeface="Calibri Light" panose="020F0302020204030204" pitchFamily="34" charset="0"/>
              </a:rPr>
              <a:t>s</a:t>
            </a:r>
            <a:r>
              <a:rPr sz="2000" b="1" spc="5" dirty="0">
                <a:solidFill>
                  <a:srgbClr val="3F3F3F"/>
                </a:solidFill>
                <a:latin typeface="Calibri Light" panose="020F0302020204030204" pitchFamily="34" charset="0"/>
                <a:cs typeface="Calibri Light" panose="020F0302020204030204" pitchFamily="34" charset="0"/>
              </a:rPr>
              <a:t> need </a:t>
            </a:r>
            <a:r>
              <a:rPr sz="2000" b="1" spc="14" dirty="0">
                <a:solidFill>
                  <a:srgbClr val="3F3F3F"/>
                </a:solidFill>
                <a:latin typeface="Calibri Light" panose="020F0302020204030204" pitchFamily="34" charset="0"/>
                <a:cs typeface="Calibri Light" panose="020F0302020204030204" pitchFamily="34" charset="0"/>
              </a:rPr>
              <a:t>to </a:t>
            </a:r>
            <a:r>
              <a:rPr sz="2000" b="1" spc="9" dirty="0">
                <a:solidFill>
                  <a:srgbClr val="3F3F3F"/>
                </a:solidFill>
                <a:latin typeface="Calibri Light" panose="020F0302020204030204" pitchFamily="34" charset="0"/>
                <a:cs typeface="Calibri Light" panose="020F0302020204030204" pitchFamily="34" charset="0"/>
              </a:rPr>
              <a:t>be quantified </a:t>
            </a:r>
            <a:r>
              <a:rPr sz="2000" b="1" spc="5" dirty="0">
                <a:solidFill>
                  <a:srgbClr val="3F3F3F"/>
                </a:solidFill>
                <a:latin typeface="Calibri Light" panose="020F0302020204030204" pitchFamily="34" charset="0"/>
                <a:cs typeface="Calibri Light" panose="020F0302020204030204" pitchFamily="34" charset="0"/>
              </a:rPr>
              <a:t>[put </a:t>
            </a:r>
            <a:r>
              <a:rPr sz="2000" b="1" spc="9" dirty="0">
                <a:solidFill>
                  <a:srgbClr val="3F3F3F"/>
                </a:solidFill>
                <a:latin typeface="Calibri Light" panose="020F0302020204030204" pitchFamily="34" charset="0"/>
                <a:cs typeface="Calibri Light" panose="020F0302020204030204" pitchFamily="34" charset="0"/>
              </a:rPr>
              <a:t>questions like </a:t>
            </a:r>
            <a:r>
              <a:rPr lang="en-US" sz="2000" b="1" spc="9" dirty="0">
                <a:solidFill>
                  <a:srgbClr val="3F3F3F"/>
                </a:solidFill>
                <a:latin typeface="Calibri Light" panose="020F0302020204030204" pitchFamily="34" charset="0"/>
                <a:cs typeface="Calibri Light" panose="020F0302020204030204" pitchFamily="34" charset="0"/>
              </a:rPr>
              <a:t>"</a:t>
            </a:r>
            <a:r>
              <a:rPr sz="2000" b="1" spc="9" dirty="0">
                <a:solidFill>
                  <a:srgbClr val="3F3F3F"/>
                </a:solidFill>
                <a:latin typeface="Calibri Light" panose="020F0302020204030204" pitchFamily="34" charset="0"/>
                <a:cs typeface="Calibri Light" panose="020F0302020204030204" pitchFamily="34" charset="0"/>
              </a:rPr>
              <a:t>rate </a:t>
            </a:r>
            <a:r>
              <a:rPr sz="2000" b="1" spc="5" dirty="0">
                <a:solidFill>
                  <a:srgbClr val="3F3F3F"/>
                </a:solidFill>
                <a:latin typeface="Calibri Light" panose="020F0302020204030204" pitchFamily="34" charset="0"/>
                <a:cs typeface="Calibri Light" panose="020F0302020204030204" pitchFamily="34" charset="0"/>
              </a:rPr>
              <a:t>our </a:t>
            </a:r>
            <a:r>
              <a:rPr sz="2000" b="1" spc="9" dirty="0">
                <a:solidFill>
                  <a:srgbClr val="3F3F3F"/>
                </a:solidFill>
                <a:latin typeface="Calibri Light" panose="020F0302020204030204" pitchFamily="34" charset="0"/>
                <a:cs typeface="Calibri Light" panose="020F0302020204030204" pitchFamily="34" charset="0"/>
              </a:rPr>
              <a:t>students  </a:t>
            </a:r>
            <a:r>
              <a:rPr sz="2000" b="1" spc="14" dirty="0">
                <a:solidFill>
                  <a:srgbClr val="3F3F3F"/>
                </a:solidFill>
                <a:latin typeface="Calibri Light" panose="020F0302020204030204" pitchFamily="34" charset="0"/>
                <a:cs typeface="Calibri Light" panose="020F0302020204030204" pitchFamily="34" charset="0"/>
              </a:rPr>
              <a:t>in </a:t>
            </a:r>
            <a:r>
              <a:rPr sz="2000" b="1" spc="9" dirty="0">
                <a:solidFill>
                  <a:srgbClr val="3F3F3F"/>
                </a:solidFill>
                <a:latin typeface="Calibri Light" panose="020F0302020204030204" pitchFamily="34" charset="0"/>
                <a:cs typeface="Calibri Light" panose="020F0302020204030204" pitchFamily="34" charset="0"/>
              </a:rPr>
              <a:t>the scale </a:t>
            </a:r>
            <a:r>
              <a:rPr sz="2000" b="1" spc="5" dirty="0">
                <a:solidFill>
                  <a:srgbClr val="3F3F3F"/>
                </a:solidFill>
                <a:latin typeface="Calibri Light" panose="020F0302020204030204" pitchFamily="34" charset="0"/>
                <a:cs typeface="Calibri Light" panose="020F0302020204030204" pitchFamily="34" charset="0"/>
              </a:rPr>
              <a:t>of </a:t>
            </a:r>
            <a:r>
              <a:rPr lang="en-US" sz="2000" b="1" spc="5" dirty="0">
                <a:solidFill>
                  <a:srgbClr val="3F3F3F"/>
                </a:solidFill>
                <a:latin typeface="Calibri Light" panose="020F0302020204030204" pitchFamily="34" charset="0"/>
                <a:cs typeface="Calibri Light" panose="020F0302020204030204" pitchFamily="34" charset="0"/>
              </a:rPr>
              <a:t>1-</a:t>
            </a:r>
            <a:r>
              <a:rPr sz="2000" b="1" spc="9" dirty="0">
                <a:solidFill>
                  <a:srgbClr val="3F3F3F"/>
                </a:solidFill>
                <a:latin typeface="Calibri Light" panose="020F0302020204030204" pitchFamily="34" charset="0"/>
                <a:cs typeface="Calibri Light" panose="020F0302020204030204" pitchFamily="34" charset="0"/>
              </a:rPr>
              <a:t>5</a:t>
            </a:r>
            <a:r>
              <a:rPr lang="en-US" sz="2000" b="1" spc="9" dirty="0">
                <a:solidFill>
                  <a:srgbClr val="3F3F3F"/>
                </a:solidFill>
                <a:latin typeface="Calibri Light" panose="020F0302020204030204" pitchFamily="34" charset="0"/>
                <a:cs typeface="Calibri Light" panose="020F0302020204030204" pitchFamily="34" charset="0"/>
              </a:rPr>
              <a:t>"</a:t>
            </a:r>
            <a:r>
              <a:rPr sz="2000" b="1" spc="9"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(5-excellent, </a:t>
            </a:r>
            <a:r>
              <a:rPr sz="2000" b="1" spc="9" dirty="0">
                <a:solidFill>
                  <a:srgbClr val="3F3F3F"/>
                </a:solidFill>
                <a:latin typeface="Calibri Light" panose="020F0302020204030204" pitchFamily="34" charset="0"/>
                <a:cs typeface="Calibri Light" panose="020F0302020204030204" pitchFamily="34" charset="0"/>
              </a:rPr>
              <a:t>1-not</a:t>
            </a:r>
            <a:r>
              <a:rPr sz="2000" b="1" spc="-32" dirty="0">
                <a:solidFill>
                  <a:srgbClr val="3F3F3F"/>
                </a:solidFill>
                <a:latin typeface="Calibri Light" panose="020F0302020204030204" pitchFamily="34" charset="0"/>
                <a:cs typeface="Calibri Light" panose="020F0302020204030204" pitchFamily="34" charset="0"/>
              </a:rPr>
              <a:t> </a:t>
            </a:r>
            <a:r>
              <a:rPr sz="2000" b="1" spc="5" dirty="0">
                <a:solidFill>
                  <a:srgbClr val="3F3F3F"/>
                </a:solidFill>
                <a:latin typeface="Calibri Light" panose="020F0302020204030204" pitchFamily="34" charset="0"/>
                <a:cs typeface="Calibri Light" panose="020F0302020204030204" pitchFamily="34" charset="0"/>
              </a:rPr>
              <a:t>satisfactory)]</a:t>
            </a:r>
            <a:endParaRPr sz="2000" b="1" dirty="0">
              <a:latin typeface="Calibri Light" panose="020F0302020204030204" pitchFamily="34" charset="0"/>
              <a:cs typeface="Calibri Light" panose="020F0302020204030204" pitchFamily="34" charset="0"/>
            </a:endParaRPr>
          </a:p>
          <a:p>
            <a:pPr marL="11516" marR="775626">
              <a:lnSpc>
                <a:spcPts val="2838"/>
              </a:lnSpc>
              <a:spcBef>
                <a:spcPts val="199"/>
              </a:spcBef>
            </a:pPr>
            <a:r>
              <a:rPr sz="2000" b="1" spc="5" dirty="0">
                <a:solidFill>
                  <a:srgbClr val="3F3F3F"/>
                </a:solidFill>
                <a:latin typeface="Calibri Light" panose="020F0302020204030204" pitchFamily="34" charset="0"/>
                <a:cs typeface="Calibri Light" panose="020F0302020204030204" pitchFamily="34" charset="0"/>
              </a:rPr>
              <a:t>Indirect </a:t>
            </a:r>
            <a:r>
              <a:rPr sz="2000" b="1" spc="9" dirty="0">
                <a:solidFill>
                  <a:srgbClr val="3F3F3F"/>
                </a:solidFill>
                <a:latin typeface="Calibri Light" panose="020F0302020204030204" pitchFamily="34" charset="0"/>
                <a:cs typeface="Calibri Light" panose="020F0302020204030204" pitchFamily="34" charset="0"/>
              </a:rPr>
              <a:t>method too should be based on </a:t>
            </a:r>
            <a:r>
              <a:rPr sz="2000" b="1" spc="5" dirty="0">
                <a:solidFill>
                  <a:srgbClr val="3F3F3F"/>
                </a:solidFill>
                <a:latin typeface="Calibri Light" panose="020F0302020204030204" pitchFamily="34" charset="0"/>
                <a:cs typeface="Calibri Light" panose="020F0302020204030204" pitchFamily="34" charset="0"/>
              </a:rPr>
              <a:t>predefined levels  Example; </a:t>
            </a:r>
            <a:r>
              <a:rPr sz="2000" b="1" spc="9" dirty="0">
                <a:solidFill>
                  <a:srgbClr val="3F3F3F"/>
                </a:solidFill>
                <a:latin typeface="Calibri Light" panose="020F0302020204030204" pitchFamily="34" charset="0"/>
                <a:cs typeface="Calibri Light" panose="020F0302020204030204" pitchFamily="34" charset="0"/>
              </a:rPr>
              <a:t>Level-3: </a:t>
            </a:r>
            <a:r>
              <a:rPr sz="2000" b="1" i="1" spc="9" dirty="0">
                <a:latin typeface="Calibri Light" panose="020F0302020204030204" pitchFamily="34" charset="0"/>
                <a:cs typeface="Calibri Light" panose="020F0302020204030204" pitchFamily="34" charset="0"/>
              </a:rPr>
              <a:t>80%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63"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2000" b="1" dirty="0">
              <a:latin typeface="Calibri Light" panose="020F0302020204030204" pitchFamily="34" charset="0"/>
              <a:cs typeface="Calibri Light" panose="020F0302020204030204" pitchFamily="34" charset="0"/>
            </a:endParaRPr>
          </a:p>
          <a:p>
            <a:pPr marL="1036472">
              <a:spcBef>
                <a:spcPts val="585"/>
              </a:spcBef>
            </a:pPr>
            <a:r>
              <a:rPr sz="2000" b="1" spc="5" dirty="0">
                <a:latin typeface="Calibri Light" panose="020F0302020204030204" pitchFamily="34" charset="0"/>
                <a:cs typeface="Calibri Light" panose="020F0302020204030204" pitchFamily="34" charset="0"/>
              </a:rPr>
              <a:t>Level-2: </a:t>
            </a:r>
            <a:r>
              <a:rPr sz="2000" b="1" i="1" spc="9" dirty="0">
                <a:latin typeface="Calibri Light" panose="020F0302020204030204" pitchFamily="34" charset="0"/>
                <a:cs typeface="Calibri Light" panose="020F0302020204030204" pitchFamily="34" charset="0"/>
              </a:rPr>
              <a:t>70%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45"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2000" b="1" dirty="0">
              <a:latin typeface="Calibri Light" panose="020F0302020204030204" pitchFamily="34" charset="0"/>
              <a:cs typeface="Calibri Light" panose="020F0302020204030204" pitchFamily="34" charset="0"/>
            </a:endParaRPr>
          </a:p>
          <a:p>
            <a:pPr marL="1036472">
              <a:spcBef>
                <a:spcPts val="830"/>
              </a:spcBef>
            </a:pPr>
            <a:r>
              <a:rPr sz="2000" b="1" spc="5" dirty="0">
                <a:latin typeface="Calibri Light" panose="020F0302020204030204" pitchFamily="34" charset="0"/>
                <a:cs typeface="Calibri Light" panose="020F0302020204030204" pitchFamily="34" charset="0"/>
              </a:rPr>
              <a:t>Level-1: </a:t>
            </a:r>
            <a:r>
              <a:rPr sz="2000" b="1" i="1" spc="9" dirty="0">
                <a:latin typeface="Calibri Light" panose="020F0302020204030204" pitchFamily="34" charset="0"/>
                <a:cs typeface="Calibri Light" panose="020F0302020204030204" pitchFamily="34" charset="0"/>
              </a:rPr>
              <a:t>60% </a:t>
            </a:r>
            <a:r>
              <a:rPr sz="2000" b="1" i="1" spc="5" dirty="0">
                <a:latin typeface="Calibri Light" panose="020F0302020204030204" pitchFamily="34" charset="0"/>
                <a:cs typeface="Calibri Light" panose="020F0302020204030204" pitchFamily="34" charset="0"/>
              </a:rPr>
              <a:t>or above survey takers giving </a:t>
            </a:r>
            <a:r>
              <a:rPr sz="2000" b="1" i="1" spc="9" dirty="0">
                <a:latin typeface="Calibri Light" panose="020F0302020204030204" pitchFamily="34" charset="0"/>
                <a:cs typeface="Calibri Light" panose="020F0302020204030204" pitchFamily="34" charset="0"/>
              </a:rPr>
              <a:t>4 </a:t>
            </a:r>
            <a:r>
              <a:rPr sz="2000" b="1" i="1" spc="5" dirty="0">
                <a:latin typeface="Calibri Light" panose="020F0302020204030204" pitchFamily="34" charset="0"/>
                <a:cs typeface="Calibri Light" panose="020F0302020204030204" pitchFamily="34" charset="0"/>
              </a:rPr>
              <a:t>or </a:t>
            </a:r>
            <a:r>
              <a:rPr sz="2000" b="1" i="1" spc="9" dirty="0">
                <a:latin typeface="Calibri Light" panose="020F0302020204030204" pitchFamily="34" charset="0"/>
                <a:cs typeface="Calibri Light" panose="020F0302020204030204" pitchFamily="34" charset="0"/>
              </a:rPr>
              <a:t>5</a:t>
            </a:r>
            <a:r>
              <a:rPr sz="2000" b="1" i="1" spc="45" dirty="0">
                <a:latin typeface="Calibri Light" panose="020F0302020204030204" pitchFamily="34" charset="0"/>
                <a:cs typeface="Calibri Light" panose="020F0302020204030204" pitchFamily="34" charset="0"/>
              </a:rPr>
              <a:t> </a:t>
            </a:r>
            <a:r>
              <a:rPr sz="2000" b="1" i="1" spc="5" dirty="0">
                <a:latin typeface="Calibri Light" panose="020F0302020204030204" pitchFamily="34" charset="0"/>
                <a:cs typeface="Calibri Light" panose="020F0302020204030204" pitchFamily="34" charset="0"/>
              </a:rPr>
              <a:t>marks</a:t>
            </a:r>
            <a:endParaRPr sz="1678"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32DBCB48-DB84-448C-819E-835C7CAB8908}"/>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43</a:t>
            </a:fld>
            <a:endParaRPr lang="en-IN" dirty="0"/>
          </a:p>
        </p:txBody>
      </p:sp>
      <p:sp>
        <p:nvSpPr>
          <p:cNvPr id="5" name="Rectangle 4">
            <a:extLst>
              <a:ext uri="{FF2B5EF4-FFF2-40B4-BE49-F238E27FC236}">
                <a16:creationId xmlns:a16="http://schemas.microsoft.com/office/drawing/2014/main" id="{F449DD06-55E0-4AA4-BB55-78FFA53CA81C}"/>
              </a:ext>
            </a:extLst>
          </p:cNvPr>
          <p:cNvSpPr/>
          <p:nvPr/>
        </p:nvSpPr>
        <p:spPr>
          <a:xfrm>
            <a:off x="2007687" y="225083"/>
            <a:ext cx="8557150" cy="65274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727557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1845" y="546995"/>
            <a:ext cx="6894852" cy="688156"/>
          </a:xfrm>
          <a:prstGeom prst="rect">
            <a:avLst/>
          </a:prstGeom>
        </p:spPr>
        <p:txBody>
          <a:bodyPr vert="horz" wrap="square" lIns="0" tIns="10941" rIns="0" bIns="0" rtlCol="0" anchor="ctr">
            <a:spAutoFit/>
          </a:bodyPr>
          <a:lstStyle/>
          <a:p>
            <a:pPr marL="1684843" marR="4607" indent="-1673903">
              <a:lnSpc>
                <a:spcPct val="100499"/>
              </a:lnSpc>
              <a:spcBef>
                <a:spcPts val="86"/>
              </a:spcBef>
            </a:pPr>
            <a:r>
              <a:rPr spc="9" dirty="0"/>
              <a:t>P</a:t>
            </a:r>
            <a:r>
              <a:rPr lang="en-US" spc="9" dirty="0"/>
              <a:t>O Attainment - </a:t>
            </a:r>
            <a:r>
              <a:rPr spc="-86" dirty="0"/>
              <a:t> </a:t>
            </a:r>
            <a:r>
              <a:rPr spc="5" dirty="0"/>
              <a:t>Calculation</a:t>
            </a:r>
          </a:p>
        </p:txBody>
      </p:sp>
      <p:graphicFrame>
        <p:nvGraphicFramePr>
          <p:cNvPr id="3" name="object 3"/>
          <p:cNvGraphicFramePr>
            <a:graphicFrameLocks noGrp="1"/>
          </p:cNvGraphicFramePr>
          <p:nvPr/>
        </p:nvGraphicFramePr>
        <p:xfrm>
          <a:off x="1124171" y="1588168"/>
          <a:ext cx="9391382" cy="4393535"/>
        </p:xfrm>
        <a:graphic>
          <a:graphicData uri="http://schemas.openxmlformats.org/drawingml/2006/table">
            <a:tbl>
              <a:tblPr firstRow="1" bandRow="1">
                <a:tableStyleId>{2D5ABB26-0587-4C30-8999-92F81FD0307C}</a:tableStyleId>
              </a:tblPr>
              <a:tblGrid>
                <a:gridCol w="753536">
                  <a:extLst>
                    <a:ext uri="{9D8B030D-6E8A-4147-A177-3AD203B41FA5}">
                      <a16:colId xmlns:a16="http://schemas.microsoft.com/office/drawing/2014/main" val="20000"/>
                    </a:ext>
                  </a:extLst>
                </a:gridCol>
                <a:gridCol w="487718">
                  <a:extLst>
                    <a:ext uri="{9D8B030D-6E8A-4147-A177-3AD203B41FA5}">
                      <a16:colId xmlns:a16="http://schemas.microsoft.com/office/drawing/2014/main" val="20001"/>
                    </a:ext>
                  </a:extLst>
                </a:gridCol>
                <a:gridCol w="834975">
                  <a:extLst>
                    <a:ext uri="{9D8B030D-6E8A-4147-A177-3AD203B41FA5}">
                      <a16:colId xmlns:a16="http://schemas.microsoft.com/office/drawing/2014/main" val="20002"/>
                    </a:ext>
                  </a:extLst>
                </a:gridCol>
                <a:gridCol w="733926">
                  <a:extLst>
                    <a:ext uri="{9D8B030D-6E8A-4147-A177-3AD203B41FA5}">
                      <a16:colId xmlns:a16="http://schemas.microsoft.com/office/drawing/2014/main" val="20003"/>
                    </a:ext>
                  </a:extLst>
                </a:gridCol>
                <a:gridCol w="385011">
                  <a:extLst>
                    <a:ext uri="{9D8B030D-6E8A-4147-A177-3AD203B41FA5}">
                      <a16:colId xmlns:a16="http://schemas.microsoft.com/office/drawing/2014/main" val="20004"/>
                    </a:ext>
                  </a:extLst>
                </a:gridCol>
                <a:gridCol w="385010">
                  <a:extLst>
                    <a:ext uri="{9D8B030D-6E8A-4147-A177-3AD203B41FA5}">
                      <a16:colId xmlns:a16="http://schemas.microsoft.com/office/drawing/2014/main" val="20005"/>
                    </a:ext>
                  </a:extLst>
                </a:gridCol>
                <a:gridCol w="340935">
                  <a:extLst>
                    <a:ext uri="{9D8B030D-6E8A-4147-A177-3AD203B41FA5}">
                      <a16:colId xmlns:a16="http://schemas.microsoft.com/office/drawing/2014/main" val="20006"/>
                    </a:ext>
                  </a:extLst>
                </a:gridCol>
                <a:gridCol w="497506">
                  <a:extLst>
                    <a:ext uri="{9D8B030D-6E8A-4147-A177-3AD203B41FA5}">
                      <a16:colId xmlns:a16="http://schemas.microsoft.com/office/drawing/2014/main" val="20007"/>
                    </a:ext>
                  </a:extLst>
                </a:gridCol>
                <a:gridCol w="497506">
                  <a:extLst>
                    <a:ext uri="{9D8B030D-6E8A-4147-A177-3AD203B41FA5}">
                      <a16:colId xmlns:a16="http://schemas.microsoft.com/office/drawing/2014/main" val="20008"/>
                    </a:ext>
                  </a:extLst>
                </a:gridCol>
                <a:gridCol w="497506">
                  <a:extLst>
                    <a:ext uri="{9D8B030D-6E8A-4147-A177-3AD203B41FA5}">
                      <a16:colId xmlns:a16="http://schemas.microsoft.com/office/drawing/2014/main" val="20009"/>
                    </a:ext>
                  </a:extLst>
                </a:gridCol>
                <a:gridCol w="497506">
                  <a:extLst>
                    <a:ext uri="{9D8B030D-6E8A-4147-A177-3AD203B41FA5}">
                      <a16:colId xmlns:a16="http://schemas.microsoft.com/office/drawing/2014/main" val="20010"/>
                    </a:ext>
                  </a:extLst>
                </a:gridCol>
                <a:gridCol w="497507">
                  <a:extLst>
                    <a:ext uri="{9D8B030D-6E8A-4147-A177-3AD203B41FA5}">
                      <a16:colId xmlns:a16="http://schemas.microsoft.com/office/drawing/2014/main" val="20011"/>
                    </a:ext>
                  </a:extLst>
                </a:gridCol>
                <a:gridCol w="496356">
                  <a:extLst>
                    <a:ext uri="{9D8B030D-6E8A-4147-A177-3AD203B41FA5}">
                      <a16:colId xmlns:a16="http://schemas.microsoft.com/office/drawing/2014/main" val="20012"/>
                    </a:ext>
                  </a:extLst>
                </a:gridCol>
                <a:gridCol w="497507">
                  <a:extLst>
                    <a:ext uri="{9D8B030D-6E8A-4147-A177-3AD203B41FA5}">
                      <a16:colId xmlns:a16="http://schemas.microsoft.com/office/drawing/2014/main" val="20013"/>
                    </a:ext>
                  </a:extLst>
                </a:gridCol>
                <a:gridCol w="497507">
                  <a:extLst>
                    <a:ext uri="{9D8B030D-6E8A-4147-A177-3AD203B41FA5}">
                      <a16:colId xmlns:a16="http://schemas.microsoft.com/office/drawing/2014/main" val="20014"/>
                    </a:ext>
                  </a:extLst>
                </a:gridCol>
                <a:gridCol w="497507">
                  <a:extLst>
                    <a:ext uri="{9D8B030D-6E8A-4147-A177-3AD203B41FA5}">
                      <a16:colId xmlns:a16="http://schemas.microsoft.com/office/drawing/2014/main" val="20015"/>
                    </a:ext>
                  </a:extLst>
                </a:gridCol>
                <a:gridCol w="497507">
                  <a:extLst>
                    <a:ext uri="{9D8B030D-6E8A-4147-A177-3AD203B41FA5}">
                      <a16:colId xmlns:a16="http://schemas.microsoft.com/office/drawing/2014/main" val="20016"/>
                    </a:ext>
                  </a:extLst>
                </a:gridCol>
                <a:gridCol w="496356">
                  <a:extLst>
                    <a:ext uri="{9D8B030D-6E8A-4147-A177-3AD203B41FA5}">
                      <a16:colId xmlns:a16="http://schemas.microsoft.com/office/drawing/2014/main" val="20017"/>
                    </a:ext>
                  </a:extLst>
                </a:gridCol>
              </a:tblGrid>
              <a:tr h="520357">
                <a:tc>
                  <a:txBody>
                    <a:bodyPr/>
                    <a:lstStyle/>
                    <a:p>
                      <a:pPr>
                        <a:lnSpc>
                          <a:spcPct val="100000"/>
                        </a:lnSpc>
                        <a:spcBef>
                          <a:spcPts val="10"/>
                        </a:spcBef>
                      </a:pPr>
                      <a:endParaRPr sz="1400" b="1" dirty="0">
                        <a:latin typeface="Times New Roman"/>
                        <a:cs typeface="Times New Roman"/>
                      </a:endParaRPr>
                    </a:p>
                    <a:p>
                      <a:pPr marL="4445" marR="6350">
                        <a:lnSpc>
                          <a:spcPts val="1310"/>
                        </a:lnSpc>
                      </a:pPr>
                      <a:r>
                        <a:rPr sz="1000" b="1" dirty="0">
                          <a:latin typeface="Century Gothic"/>
                          <a:cs typeface="Century Gothic"/>
                        </a:rPr>
                        <a:t>Co</a:t>
                      </a:r>
                      <a:r>
                        <a:rPr sz="1000" b="1" spc="-5" dirty="0">
                          <a:latin typeface="Century Gothic"/>
                          <a:cs typeface="Century Gothic"/>
                        </a:rPr>
                        <a:t>u</a:t>
                      </a:r>
                      <a:r>
                        <a:rPr sz="1000" b="1" dirty="0">
                          <a:latin typeface="Century Gothic"/>
                          <a:cs typeface="Century Gothic"/>
                        </a:rPr>
                        <a:t>rse</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marR="46355" algn="just">
                        <a:lnSpc>
                          <a:spcPct val="99500"/>
                        </a:lnSpc>
                        <a:spcBef>
                          <a:spcPts val="425"/>
                        </a:spcBef>
                      </a:pPr>
                      <a:r>
                        <a:rPr sz="1000" b="1" dirty="0">
                          <a:latin typeface="Century Gothic"/>
                          <a:cs typeface="Century Gothic"/>
                        </a:rPr>
                        <a:t>C</a:t>
                      </a:r>
                      <a:r>
                        <a:rPr sz="1000" b="1" spc="-5" dirty="0">
                          <a:latin typeface="Century Gothic"/>
                          <a:cs typeface="Century Gothic"/>
                        </a:rPr>
                        <a:t>ou</a:t>
                      </a:r>
                      <a:r>
                        <a:rPr sz="1000" b="1" dirty="0">
                          <a:latin typeface="Century Gothic"/>
                          <a:cs typeface="Century Gothic"/>
                        </a:rPr>
                        <a:t>rse  </a:t>
                      </a:r>
                      <a:r>
                        <a:rPr sz="1000" b="1" spc="-5" dirty="0">
                          <a:latin typeface="Century Gothic"/>
                          <a:cs typeface="Century Gothic"/>
                        </a:rPr>
                        <a:t>Outco  </a:t>
                      </a:r>
                      <a:r>
                        <a:rPr sz="1000" b="1" dirty="0">
                          <a:latin typeface="Century Gothic"/>
                          <a:cs typeface="Century Gothic"/>
                        </a:rPr>
                        <a:t>mes</a:t>
                      </a:r>
                    </a:p>
                  </a:txBody>
                  <a:tcPr marL="0" marR="0" marT="489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5080" marR="35560">
                        <a:lnSpc>
                          <a:spcPct val="98600"/>
                        </a:lnSpc>
                        <a:spcBef>
                          <a:spcPts val="370"/>
                        </a:spcBef>
                      </a:pPr>
                      <a:r>
                        <a:rPr sz="1000" b="1" spc="-30" dirty="0">
                          <a:latin typeface="Century Gothic"/>
                          <a:cs typeface="Century Gothic"/>
                        </a:rPr>
                        <a:t>A</a:t>
                      </a:r>
                      <a:r>
                        <a:rPr sz="1000" b="1" spc="-5" dirty="0">
                          <a:latin typeface="Century Gothic"/>
                          <a:cs typeface="Century Gothic"/>
                        </a:rPr>
                        <a:t>tt</a:t>
                      </a:r>
                      <a:r>
                        <a:rPr sz="1000" b="1" dirty="0">
                          <a:latin typeface="Century Gothic"/>
                          <a:cs typeface="Century Gothic"/>
                        </a:rPr>
                        <a:t>a</a:t>
                      </a:r>
                      <a:r>
                        <a:rPr sz="1000" b="1" spc="5" dirty="0">
                          <a:latin typeface="Century Gothic"/>
                          <a:cs typeface="Century Gothic"/>
                        </a:rPr>
                        <a:t>i</a:t>
                      </a:r>
                      <a:r>
                        <a:rPr sz="1000" b="1" spc="-5" dirty="0">
                          <a:latin typeface="Century Gothic"/>
                          <a:cs typeface="Century Gothic"/>
                        </a:rPr>
                        <a:t>nm</a:t>
                      </a:r>
                      <a:r>
                        <a:rPr sz="1000" b="1" dirty="0">
                          <a:latin typeface="Century Gothic"/>
                          <a:cs typeface="Century Gothic"/>
                        </a:rPr>
                        <a:t>ent Level  </a:t>
                      </a:r>
                      <a:r>
                        <a:rPr sz="1000" b="1" dirty="0">
                          <a:latin typeface="Calibri"/>
                          <a:cs typeface="Calibri"/>
                        </a:rPr>
                        <a:t>Column</a:t>
                      </a:r>
                      <a:r>
                        <a:rPr sz="1000" b="1" spc="-25" dirty="0">
                          <a:latin typeface="Calibri"/>
                          <a:cs typeface="Calibri"/>
                        </a:rPr>
                        <a:t> </a:t>
                      </a:r>
                      <a:r>
                        <a:rPr sz="1000" b="1" dirty="0">
                          <a:latin typeface="Calibri"/>
                          <a:cs typeface="Calibri"/>
                        </a:rPr>
                        <a:t>A</a:t>
                      </a:r>
                    </a:p>
                  </a:txBody>
                  <a:tcPr marL="0" marR="0" marT="4261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26364">
                        <a:lnSpc>
                          <a:spcPct val="100000"/>
                        </a:lnSpc>
                        <a:spcBef>
                          <a:spcPts val="114"/>
                        </a:spcBef>
                      </a:pPr>
                      <a:r>
                        <a:rPr sz="1000" b="1" spc="-5" dirty="0">
                          <a:latin typeface="Century Gothic"/>
                          <a:cs typeface="Century Gothic"/>
                        </a:rPr>
                        <a:t>PO1</a:t>
                      </a:r>
                      <a:endParaRPr sz="1000" b="1" dirty="0">
                        <a:latin typeface="Century Gothic"/>
                        <a:cs typeface="Century Gothic"/>
                      </a:endParaRPr>
                    </a:p>
                    <a:p>
                      <a:pPr marL="165735" marR="43815" indent="-116205">
                        <a:lnSpc>
                          <a:spcPct val="100899"/>
                        </a:lnSpc>
                        <a:spcBef>
                          <a:spcPts val="15"/>
                        </a:spcBef>
                      </a:pPr>
                      <a:r>
                        <a:rPr lang="en-IN" sz="1000" b="1" spc="-5" dirty="0">
                          <a:latin typeface="Century Gothic"/>
                          <a:cs typeface="Century Gothic"/>
                        </a:rPr>
                        <a:t>C</a:t>
                      </a:r>
                      <a:r>
                        <a:rPr sz="1000" b="1" spc="-5" dirty="0">
                          <a:latin typeface="Century Gothic"/>
                          <a:cs typeface="Century Gothic"/>
                        </a:rPr>
                        <a:t>column</a:t>
                      </a:r>
                      <a:r>
                        <a:rPr lang="en-US" sz="1000" b="1" dirty="0">
                          <a:latin typeface="Century Gothic"/>
                          <a:cs typeface="Century Gothic"/>
                        </a:rPr>
                        <a:t> </a:t>
                      </a:r>
                      <a:r>
                        <a:rPr sz="1000" b="1" dirty="0">
                          <a:latin typeface="Century Gothic"/>
                          <a:cs typeface="Century Gothic"/>
                        </a:rPr>
                        <a:t>B</a:t>
                      </a:r>
                    </a:p>
                  </a:txBody>
                  <a:tcPr marL="0" marR="0" marT="13243"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PO2</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PO3</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PO4</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PO5</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PO6</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PO7</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PO8</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PO9</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PO10</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PO11</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spc="-5" dirty="0">
                          <a:latin typeface="Century Gothic"/>
                          <a:cs typeface="Century Gothic"/>
                        </a:rPr>
                        <a:t>PO12</a:t>
                      </a:r>
                      <a:endParaRPr sz="1000" b="1" dirty="0">
                        <a:latin typeface="Century Gothic"/>
                        <a:cs typeface="Century Gothic"/>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PSO1</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PSO2</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0"/>
                        </a:spcBef>
                      </a:pPr>
                      <a:endParaRPr sz="1200" b="1" dirty="0">
                        <a:latin typeface="Times New Roman"/>
                        <a:cs typeface="Times New Roman"/>
                      </a:endParaRPr>
                    </a:p>
                    <a:p>
                      <a:pPr algn="ctr">
                        <a:lnSpc>
                          <a:spcPct val="100000"/>
                        </a:lnSpc>
                      </a:pPr>
                      <a:r>
                        <a:rPr sz="1000" b="1" dirty="0">
                          <a:latin typeface="Century Gothic"/>
                          <a:cs typeface="Century Gothic"/>
                        </a:rPr>
                        <a:t>PSO3</a:t>
                      </a: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0"/>
                  </a:ext>
                </a:extLst>
              </a:tr>
              <a:tr h="251517">
                <a:tc rowSpan="6">
                  <a:txBody>
                    <a:bodyPr/>
                    <a:lstStyle/>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spcBef>
                          <a:spcPts val="25"/>
                        </a:spcBef>
                      </a:pPr>
                      <a:endParaRPr sz="1600" b="1" dirty="0">
                        <a:latin typeface="Times New Roman"/>
                        <a:cs typeface="Times New Roman"/>
                      </a:endParaRPr>
                    </a:p>
                    <a:p>
                      <a:pPr marL="4445" marR="80010">
                        <a:lnSpc>
                          <a:spcPts val="1370"/>
                        </a:lnSpc>
                      </a:pPr>
                      <a:r>
                        <a:rPr sz="1000" b="1" spc="-5" dirty="0">
                          <a:latin typeface="Century Gothic"/>
                          <a:cs typeface="Century Gothic"/>
                        </a:rPr>
                        <a:t>C3  01</a:t>
                      </a:r>
                      <a:endParaRPr sz="1000" b="1" dirty="0">
                        <a:latin typeface="Century Gothic"/>
                        <a:cs typeface="Century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a:lnSpc>
                          <a:spcPct val="100000"/>
                        </a:lnSpc>
                        <a:spcBef>
                          <a:spcPts val="585"/>
                        </a:spcBef>
                      </a:pPr>
                      <a:r>
                        <a:rPr sz="1000" b="1" spc="-5" dirty="0">
                          <a:latin typeface="Century Gothic"/>
                          <a:cs typeface="Century Gothic"/>
                        </a:rPr>
                        <a:t>C301.1</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1.5</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1"/>
                  </a:ext>
                </a:extLst>
              </a:tr>
              <a:tr h="251518">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C301.2</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2.1</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2"/>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C301.3</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2.4</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3"/>
                  </a:ext>
                </a:extLst>
              </a:tr>
              <a:tr h="25289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90"/>
                        </a:spcBef>
                      </a:pPr>
                      <a:r>
                        <a:rPr sz="1000" b="1" spc="-5" dirty="0">
                          <a:latin typeface="Century Gothic"/>
                          <a:cs typeface="Century Gothic"/>
                        </a:rPr>
                        <a:t>C301.4</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90"/>
                        </a:spcBef>
                      </a:pPr>
                      <a:r>
                        <a:rPr sz="1000" b="1" spc="-5" dirty="0">
                          <a:latin typeface="Century Gothic"/>
                          <a:cs typeface="Century Gothic"/>
                        </a:rPr>
                        <a:t>2.5</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2</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3</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5"/>
                        </a:spcBef>
                      </a:pPr>
                      <a:r>
                        <a:rPr sz="1100" b="1" dirty="0">
                          <a:latin typeface="Century Gothic"/>
                          <a:cs typeface="Century Gothic"/>
                        </a:rPr>
                        <a:t>1</a:t>
                      </a:r>
                    </a:p>
                  </a:txBody>
                  <a:tcPr marL="0" marR="0" marT="5355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4"/>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0"/>
                        </a:spcBef>
                      </a:pPr>
                      <a:r>
                        <a:rPr sz="1000" b="1" spc="-5" dirty="0">
                          <a:latin typeface="Century Gothic"/>
                          <a:cs typeface="Century Gothic"/>
                        </a:rPr>
                        <a:t>C301.5</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0"/>
                        </a:spcBef>
                      </a:pPr>
                      <a:r>
                        <a:rPr sz="1000" b="1" spc="-5" dirty="0">
                          <a:latin typeface="Century Gothic"/>
                          <a:cs typeface="Century Gothic"/>
                        </a:rPr>
                        <a:t>2.4</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5"/>
                  </a:ext>
                </a:extLst>
              </a:tr>
              <a:tr h="268681">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0"/>
                        </a:spcBef>
                      </a:pPr>
                      <a:r>
                        <a:rPr sz="1000" b="1" spc="-5" dirty="0">
                          <a:latin typeface="Century Gothic"/>
                          <a:cs typeface="Century Gothic"/>
                        </a:rPr>
                        <a:t>C301.6</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0"/>
                        </a:spcBef>
                      </a:pPr>
                      <a:r>
                        <a:rPr sz="1000" b="1" spc="-5" dirty="0">
                          <a:latin typeface="Century Gothic"/>
                          <a:cs typeface="Century Gothic"/>
                        </a:rPr>
                        <a:t>2.7</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6"/>
                  </a:ext>
                </a:extLst>
              </a:tr>
              <a:tr h="251517">
                <a:tc rowSpan="6">
                  <a:txBody>
                    <a:bodyPr/>
                    <a:lstStyle/>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pPr>
                      <a:endParaRPr sz="1300" b="1" dirty="0">
                        <a:latin typeface="Times New Roman"/>
                        <a:cs typeface="Times New Roman"/>
                      </a:endParaRPr>
                    </a:p>
                    <a:p>
                      <a:pPr>
                        <a:lnSpc>
                          <a:spcPct val="100000"/>
                        </a:lnSpc>
                        <a:spcBef>
                          <a:spcPts val="20"/>
                        </a:spcBef>
                      </a:pPr>
                      <a:endParaRPr sz="1600" b="1" dirty="0">
                        <a:latin typeface="Times New Roman"/>
                        <a:cs typeface="Times New Roman"/>
                      </a:endParaRPr>
                    </a:p>
                    <a:p>
                      <a:pPr marL="4445" marR="80010">
                        <a:lnSpc>
                          <a:spcPts val="1370"/>
                        </a:lnSpc>
                        <a:spcBef>
                          <a:spcPts val="5"/>
                        </a:spcBef>
                      </a:pPr>
                      <a:r>
                        <a:rPr sz="1000" b="1" spc="-5" dirty="0">
                          <a:latin typeface="Century Gothic"/>
                          <a:cs typeface="Century Gothic"/>
                        </a:rPr>
                        <a:t>C3  02</a:t>
                      </a:r>
                      <a:endParaRPr sz="1000" b="1" dirty="0">
                        <a:latin typeface="Century Gothic"/>
                        <a:cs typeface="Century Gothic"/>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a:lnSpc>
                          <a:spcPct val="100000"/>
                        </a:lnSpc>
                        <a:spcBef>
                          <a:spcPts val="580"/>
                        </a:spcBef>
                      </a:pPr>
                      <a:r>
                        <a:rPr sz="1000" b="1" spc="-5" dirty="0">
                          <a:latin typeface="Century Gothic"/>
                          <a:cs typeface="Century Gothic"/>
                        </a:rPr>
                        <a:t>C302.1</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0"/>
                        </a:spcBef>
                      </a:pPr>
                      <a:r>
                        <a:rPr sz="1000" b="1" spc="-5" dirty="0">
                          <a:latin typeface="Century Gothic"/>
                          <a:cs typeface="Century Gothic"/>
                        </a:rPr>
                        <a:t>1.8</a:t>
                      </a:r>
                      <a:endParaRPr sz="1000" b="1" dirty="0">
                        <a:latin typeface="Century Gothic"/>
                        <a:cs typeface="Century Gothic"/>
                      </a:endParaRPr>
                    </a:p>
                  </a:txBody>
                  <a:tcPr marL="0" marR="0" marT="667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7"/>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C302.2</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1.9</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8"/>
                  </a:ext>
                </a:extLst>
              </a:tr>
              <a:tr h="251517">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C302.3</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1.7</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09"/>
                  </a:ext>
                </a:extLst>
              </a:tr>
              <a:tr h="251518">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85"/>
                        </a:spcBef>
                      </a:pPr>
                      <a:r>
                        <a:rPr sz="1000" b="1" spc="-5" dirty="0">
                          <a:latin typeface="Century Gothic"/>
                          <a:cs typeface="Century Gothic"/>
                        </a:rPr>
                        <a:t>C302.4</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85"/>
                        </a:spcBef>
                      </a:pPr>
                      <a:r>
                        <a:rPr sz="1000" b="1" spc="-5" dirty="0">
                          <a:latin typeface="Century Gothic"/>
                          <a:cs typeface="Century Gothic"/>
                        </a:rPr>
                        <a:t>2.7</a:t>
                      </a:r>
                      <a:endParaRPr sz="1000" b="1" dirty="0">
                        <a:latin typeface="Century Gothic"/>
                        <a:cs typeface="Century Gothic"/>
                      </a:endParaRPr>
                    </a:p>
                  </a:txBody>
                  <a:tcPr marL="0" marR="0" marT="6737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1</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2</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3</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9"/>
                        </a:spcBef>
                      </a:pPr>
                      <a:r>
                        <a:rPr sz="1100" b="1" dirty="0">
                          <a:latin typeface="Century Gothic"/>
                          <a:cs typeface="Century Gothic"/>
                        </a:rPr>
                        <a:t>-</a:t>
                      </a:r>
                    </a:p>
                  </a:txBody>
                  <a:tcPr marL="0" marR="0" marT="529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0"/>
                  </a:ext>
                </a:extLst>
              </a:tr>
              <a:tr h="252900">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90"/>
                        </a:spcBef>
                      </a:pPr>
                      <a:r>
                        <a:rPr sz="1000" b="1" spc="-5" dirty="0">
                          <a:latin typeface="Century Gothic"/>
                          <a:cs typeface="Century Gothic"/>
                        </a:rPr>
                        <a:t>C302.5</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90"/>
                        </a:spcBef>
                      </a:pPr>
                      <a:r>
                        <a:rPr sz="1000" b="1" spc="-5" dirty="0">
                          <a:latin typeface="Century Gothic"/>
                          <a:cs typeface="Century Gothic"/>
                        </a:rPr>
                        <a:t>2.1</a:t>
                      </a:r>
                      <a:endParaRPr sz="1000" b="1" dirty="0">
                        <a:latin typeface="Century Gothic"/>
                        <a:cs typeface="Century Gothic"/>
                      </a:endParaRPr>
                    </a:p>
                  </a:txBody>
                  <a:tcPr marL="0" marR="0" marT="6794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1</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2</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3</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64"/>
                        </a:spcBef>
                      </a:pPr>
                      <a:r>
                        <a:rPr sz="1100" b="1" dirty="0">
                          <a:latin typeface="Century Gothic"/>
                          <a:cs typeface="Century Gothic"/>
                        </a:rPr>
                        <a:t>-</a:t>
                      </a:r>
                    </a:p>
                  </a:txBody>
                  <a:tcPr marL="0" marR="0" marT="535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1"/>
                  </a:ext>
                </a:extLst>
              </a:tr>
              <a:tr h="268680">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FE8E6"/>
                    </a:solidFill>
                  </a:tcPr>
                </a:tc>
                <a:tc>
                  <a:txBody>
                    <a:bodyPr/>
                    <a:lstStyle/>
                    <a:p>
                      <a:pPr marL="4445">
                        <a:lnSpc>
                          <a:spcPct val="100000"/>
                        </a:lnSpc>
                        <a:spcBef>
                          <a:spcPts val="575"/>
                        </a:spcBef>
                      </a:pPr>
                      <a:r>
                        <a:rPr sz="1000" b="1" spc="-5" dirty="0">
                          <a:latin typeface="Century Gothic"/>
                          <a:cs typeface="Century Gothic"/>
                        </a:rPr>
                        <a:t>C302.6</a:t>
                      </a:r>
                      <a:endParaRPr sz="1000" b="1" dirty="0">
                        <a:latin typeface="Century Gothic"/>
                        <a:cs typeface="Century Gothic"/>
                      </a:endParaRPr>
                    </a:p>
                  </a:txBody>
                  <a:tcPr marL="0" marR="0" marT="662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575"/>
                        </a:spcBef>
                      </a:pPr>
                      <a:r>
                        <a:rPr sz="1000" b="1" spc="-5" dirty="0">
                          <a:latin typeface="Century Gothic"/>
                          <a:cs typeface="Century Gothic"/>
                        </a:rPr>
                        <a:t>1.4</a:t>
                      </a:r>
                      <a:endParaRPr sz="1000" b="1" dirty="0">
                        <a:latin typeface="Century Gothic"/>
                        <a:cs typeface="Century Gothic"/>
                      </a:endParaRPr>
                    </a:p>
                  </a:txBody>
                  <a:tcPr marL="0" marR="0" marT="662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1</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2</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3</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455"/>
                        </a:spcBef>
                      </a:pPr>
                      <a:r>
                        <a:rPr sz="1100" b="1" dirty="0">
                          <a:latin typeface="Century Gothic"/>
                          <a:cs typeface="Century Gothic"/>
                        </a:rPr>
                        <a:t>-</a:t>
                      </a:r>
                    </a:p>
                  </a:txBody>
                  <a:tcPr marL="0" marR="0" marT="5239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2"/>
                  </a:ext>
                </a:extLst>
              </a:tr>
              <a:tr h="793247">
                <a:tc>
                  <a:txBody>
                    <a:bodyPr/>
                    <a:lstStyle/>
                    <a:p>
                      <a:pPr>
                        <a:lnSpc>
                          <a:spcPct val="100000"/>
                        </a:lnSpc>
                      </a:pPr>
                      <a:endParaRPr sz="1300" b="1"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300" b="1"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spcBef>
                          <a:spcPts val="15"/>
                        </a:spcBef>
                      </a:pPr>
                      <a:endParaRPr sz="1000" b="1" dirty="0">
                        <a:latin typeface="Times New Roman"/>
                        <a:cs typeface="Times New Roman"/>
                      </a:endParaRPr>
                    </a:p>
                    <a:p>
                      <a:pPr marL="5080" marR="35560">
                        <a:lnSpc>
                          <a:spcPct val="99700"/>
                        </a:lnSpc>
                      </a:pPr>
                      <a:r>
                        <a:rPr sz="1000" b="1" dirty="0">
                          <a:latin typeface="Century Gothic"/>
                          <a:cs typeface="Century Gothic"/>
                        </a:rPr>
                        <a:t>Program  </a:t>
                      </a:r>
                      <a:r>
                        <a:rPr sz="1000" b="1" spc="-5" dirty="0">
                          <a:latin typeface="Century Gothic"/>
                          <a:cs typeface="Century Gothic"/>
                        </a:rPr>
                        <a:t>Outcome  </a:t>
                      </a:r>
                      <a:r>
                        <a:rPr sz="1000" b="1" spc="-30" dirty="0">
                          <a:latin typeface="Century Gothic"/>
                          <a:cs typeface="Century Gothic"/>
                        </a:rPr>
                        <a:t>A</a:t>
                      </a:r>
                      <a:r>
                        <a:rPr sz="1000" b="1" spc="-5" dirty="0">
                          <a:latin typeface="Century Gothic"/>
                          <a:cs typeface="Century Gothic"/>
                        </a:rPr>
                        <a:t>tt</a:t>
                      </a:r>
                      <a:r>
                        <a:rPr sz="1000" b="1" dirty="0">
                          <a:latin typeface="Century Gothic"/>
                          <a:cs typeface="Century Gothic"/>
                        </a:rPr>
                        <a:t>a</a:t>
                      </a:r>
                      <a:r>
                        <a:rPr sz="1000" b="1" spc="5" dirty="0">
                          <a:latin typeface="Century Gothic"/>
                          <a:cs typeface="Century Gothic"/>
                        </a:rPr>
                        <a:t>i</a:t>
                      </a:r>
                      <a:r>
                        <a:rPr sz="1000" b="1" spc="-5" dirty="0">
                          <a:latin typeface="Century Gothic"/>
                          <a:cs typeface="Century Gothic"/>
                        </a:rPr>
                        <a:t>nm</a:t>
                      </a:r>
                      <a:r>
                        <a:rPr sz="1000" b="1" dirty="0">
                          <a:latin typeface="Century Gothic"/>
                          <a:cs typeface="Century Gothic"/>
                        </a:rPr>
                        <a:t>en  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2.34</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2.31</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2.04</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2.40</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1.93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2.55</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2.33</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nSpc>
                          <a:spcPct val="100000"/>
                        </a:lnSpc>
                      </a:pPr>
                      <a:endParaRPr sz="1500" b="1" dirty="0">
                        <a:latin typeface="Times New Roman"/>
                        <a:cs typeface="Times New Roman"/>
                      </a:endParaRPr>
                    </a:p>
                    <a:p>
                      <a:pPr>
                        <a:lnSpc>
                          <a:spcPct val="100000"/>
                        </a:lnSpc>
                      </a:pPr>
                      <a:endParaRPr sz="1500" b="1" dirty="0">
                        <a:latin typeface="Times New Roman"/>
                        <a:cs typeface="Times New Roman"/>
                      </a:endParaRPr>
                    </a:p>
                    <a:p>
                      <a:pPr algn="ctr">
                        <a:lnSpc>
                          <a:spcPct val="100000"/>
                        </a:lnSpc>
                        <a:spcBef>
                          <a:spcPts val="1350"/>
                        </a:spcBef>
                      </a:pPr>
                      <a:r>
                        <a:rPr sz="1200" b="1" dirty="0">
                          <a:latin typeface="Century Gothic"/>
                          <a:cs typeface="Century Gothic"/>
                        </a:rPr>
                        <a:t>2.27</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extLst>
                  <a:ext uri="{0D108BD9-81ED-4DB2-BD59-A6C34878D82A}">
                    <a16:rowId xmlns:a16="http://schemas.microsoft.com/office/drawing/2014/main" val="10013"/>
                  </a:ext>
                </a:extLst>
              </a:tr>
            </a:tbl>
          </a:graphicData>
        </a:graphic>
      </p:graphicFrame>
      <p:sp>
        <p:nvSpPr>
          <p:cNvPr id="4" name="object 4"/>
          <p:cNvSpPr txBox="1"/>
          <p:nvPr/>
        </p:nvSpPr>
        <p:spPr>
          <a:xfrm>
            <a:off x="1849017" y="6124769"/>
            <a:ext cx="7941691" cy="647056"/>
          </a:xfrm>
          <a:prstGeom prst="rect">
            <a:avLst/>
          </a:prstGeom>
        </p:spPr>
        <p:txBody>
          <a:bodyPr vert="horz" wrap="square" lIns="0" tIns="10941" rIns="0" bIns="0" rtlCol="0">
            <a:spAutoFit/>
          </a:bodyPr>
          <a:lstStyle/>
          <a:p>
            <a:pPr marL="11516" marR="4607" indent="548179">
              <a:spcBef>
                <a:spcPts val="86"/>
              </a:spcBef>
            </a:pPr>
            <a:r>
              <a:rPr lang="en-US" sz="1406" b="1" spc="-5" dirty="0">
                <a:latin typeface="Century Gothic"/>
                <a:cs typeface="Century Gothic"/>
              </a:rPr>
              <a:t>	</a:t>
            </a:r>
            <a:r>
              <a:rPr sz="1406" b="1" spc="-5" dirty="0">
                <a:latin typeface="Century Gothic"/>
                <a:cs typeface="Century Gothic"/>
              </a:rPr>
              <a:t>Here only 2 course are taken</a:t>
            </a:r>
            <a:r>
              <a:rPr lang="en-US" sz="1406" b="1" spc="-5" dirty="0">
                <a:latin typeface="Century Gothic"/>
                <a:cs typeface="Century Gothic"/>
              </a:rPr>
              <a:t>; </a:t>
            </a:r>
            <a:r>
              <a:rPr sz="1406" b="1" spc="-5" dirty="0">
                <a:latin typeface="Century Gothic"/>
                <a:cs typeface="Century Gothic"/>
              </a:rPr>
              <a:t>for actual calculations all courses to be taken  </a:t>
            </a:r>
            <a:r>
              <a:rPr lang="en-US" sz="1406" b="1" spc="-5" dirty="0">
                <a:latin typeface="Century Gothic"/>
                <a:cs typeface="Century Gothic"/>
              </a:rPr>
              <a:t>	</a:t>
            </a:r>
            <a:r>
              <a:rPr sz="1406" b="1" spc="-5" dirty="0">
                <a:latin typeface="Century Gothic"/>
                <a:cs typeface="Century Gothic"/>
              </a:rPr>
              <a:t>Calculation: PO1= (column </a:t>
            </a:r>
            <a:r>
              <a:rPr sz="1406" b="1" spc="-9" dirty="0">
                <a:latin typeface="Century Gothic"/>
                <a:cs typeface="Century Gothic"/>
              </a:rPr>
              <a:t>A* </a:t>
            </a:r>
            <a:r>
              <a:rPr sz="1406" b="1" spc="-5" dirty="0">
                <a:latin typeface="Century Gothic"/>
                <a:cs typeface="Century Gothic"/>
              </a:rPr>
              <a:t>Column B)/Sum(column</a:t>
            </a:r>
            <a:r>
              <a:rPr sz="1406" b="1" spc="-82" dirty="0">
                <a:latin typeface="Century Gothic"/>
                <a:cs typeface="Century Gothic"/>
              </a:rPr>
              <a:t> </a:t>
            </a:r>
            <a:r>
              <a:rPr sz="1406" b="1" spc="-5" dirty="0">
                <a:latin typeface="Century Gothic"/>
                <a:cs typeface="Century Gothic"/>
              </a:rPr>
              <a:t>B)</a:t>
            </a:r>
            <a:endParaRPr sz="1406" dirty="0">
              <a:latin typeface="Century Gothic"/>
              <a:cs typeface="Century Gothic"/>
            </a:endParaRPr>
          </a:p>
          <a:p>
            <a:pPr marL="11516">
              <a:lnSpc>
                <a:spcPts val="1678"/>
              </a:lnSpc>
            </a:pPr>
            <a:r>
              <a:rPr lang="en-US" sz="1406" b="1" spc="-5" dirty="0">
                <a:latin typeface="Century Gothic"/>
                <a:cs typeface="Century Gothic"/>
              </a:rPr>
              <a:t>	</a:t>
            </a:r>
            <a:r>
              <a:rPr sz="1406" b="1" spc="-5" dirty="0">
                <a:latin typeface="Century Gothic"/>
                <a:cs typeface="Century Gothic"/>
              </a:rPr>
              <a:t>This can be done in</a:t>
            </a:r>
            <a:r>
              <a:rPr sz="1406" b="1" spc="-59" dirty="0">
                <a:latin typeface="Century Gothic"/>
                <a:cs typeface="Century Gothic"/>
              </a:rPr>
              <a:t> </a:t>
            </a:r>
            <a:r>
              <a:rPr sz="1406" b="1" spc="-5" dirty="0">
                <a:latin typeface="Century Gothic"/>
                <a:cs typeface="Century Gothic"/>
              </a:rPr>
              <a:t>excel</a:t>
            </a:r>
            <a:endParaRPr sz="1406" dirty="0">
              <a:latin typeface="Century Gothic"/>
              <a:cs typeface="Century Gothic"/>
            </a:endParaRPr>
          </a:p>
        </p:txBody>
      </p:sp>
      <p:sp>
        <p:nvSpPr>
          <p:cNvPr id="5" name="Slide Number Placeholder 4">
            <a:extLst>
              <a:ext uri="{FF2B5EF4-FFF2-40B4-BE49-F238E27FC236}">
                <a16:creationId xmlns:a16="http://schemas.microsoft.com/office/drawing/2014/main" id="{3960CCCA-B2F4-415D-89FC-51FBD0EFAED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44</a:t>
            </a:fld>
            <a:endParaRPr lang="en-IN" dirty="0"/>
          </a:p>
        </p:txBody>
      </p:sp>
    </p:spTree>
    <p:extLst>
      <p:ext uri="{BB962C8B-B14F-4D97-AF65-F5344CB8AC3E}">
        <p14:creationId xmlns:p14="http://schemas.microsoft.com/office/powerpoint/2010/main" val="3767336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5899" y="110949"/>
            <a:ext cx="6199839" cy="691063"/>
          </a:xfrm>
          <a:prstGeom prst="rect">
            <a:avLst/>
          </a:prstGeom>
        </p:spPr>
        <p:txBody>
          <a:bodyPr vert="horz" wrap="square" lIns="0" tIns="13820" rIns="0" bIns="0" rtlCol="0" anchor="ctr">
            <a:spAutoFit/>
          </a:bodyPr>
          <a:lstStyle/>
          <a:p>
            <a:pPr marL="11516">
              <a:lnSpc>
                <a:spcPct val="100000"/>
              </a:lnSpc>
              <a:spcBef>
                <a:spcPts val="109"/>
              </a:spcBef>
            </a:pPr>
            <a:r>
              <a:rPr spc="9" dirty="0"/>
              <a:t>CO-PO </a:t>
            </a:r>
            <a:r>
              <a:rPr spc="5" dirty="0"/>
              <a:t>mapping</a:t>
            </a:r>
            <a:r>
              <a:rPr spc="-54" dirty="0"/>
              <a:t> </a:t>
            </a:r>
            <a:r>
              <a:rPr spc="5" dirty="0"/>
              <a:t>(example)</a:t>
            </a:r>
          </a:p>
        </p:txBody>
      </p:sp>
      <p:graphicFrame>
        <p:nvGraphicFramePr>
          <p:cNvPr id="3" name="object 3"/>
          <p:cNvGraphicFramePr>
            <a:graphicFrameLocks noGrp="1"/>
          </p:cNvGraphicFramePr>
          <p:nvPr/>
        </p:nvGraphicFramePr>
        <p:xfrm>
          <a:off x="1556175" y="1200499"/>
          <a:ext cx="9079650" cy="5116027"/>
        </p:xfrm>
        <a:graphic>
          <a:graphicData uri="http://schemas.openxmlformats.org/drawingml/2006/table">
            <a:tbl>
              <a:tblPr firstRow="1" bandRow="1">
                <a:tableStyleId>{2D5ABB26-0587-4C30-8999-92F81FD0307C}</a:tableStyleId>
              </a:tblPr>
              <a:tblGrid>
                <a:gridCol w="484715">
                  <a:extLst>
                    <a:ext uri="{9D8B030D-6E8A-4147-A177-3AD203B41FA5}">
                      <a16:colId xmlns:a16="http://schemas.microsoft.com/office/drawing/2014/main" val="20000"/>
                    </a:ext>
                  </a:extLst>
                </a:gridCol>
                <a:gridCol w="562850">
                  <a:extLst>
                    <a:ext uri="{9D8B030D-6E8A-4147-A177-3AD203B41FA5}">
                      <a16:colId xmlns:a16="http://schemas.microsoft.com/office/drawing/2014/main" val="20001"/>
                    </a:ext>
                  </a:extLst>
                </a:gridCol>
                <a:gridCol w="808533">
                  <a:extLst>
                    <a:ext uri="{9D8B030D-6E8A-4147-A177-3AD203B41FA5}">
                      <a16:colId xmlns:a16="http://schemas.microsoft.com/office/drawing/2014/main" val="20002"/>
                    </a:ext>
                  </a:extLst>
                </a:gridCol>
                <a:gridCol w="791737">
                  <a:extLst>
                    <a:ext uri="{9D8B030D-6E8A-4147-A177-3AD203B41FA5}">
                      <a16:colId xmlns:a16="http://schemas.microsoft.com/office/drawing/2014/main" val="20003"/>
                    </a:ext>
                  </a:extLst>
                </a:gridCol>
                <a:gridCol w="882562">
                  <a:extLst>
                    <a:ext uri="{9D8B030D-6E8A-4147-A177-3AD203B41FA5}">
                      <a16:colId xmlns:a16="http://schemas.microsoft.com/office/drawing/2014/main" val="20004"/>
                    </a:ext>
                  </a:extLst>
                </a:gridCol>
                <a:gridCol w="1111025">
                  <a:extLst>
                    <a:ext uri="{9D8B030D-6E8A-4147-A177-3AD203B41FA5}">
                      <a16:colId xmlns:a16="http://schemas.microsoft.com/office/drawing/2014/main" val="20005"/>
                    </a:ext>
                  </a:extLst>
                </a:gridCol>
                <a:gridCol w="449684">
                  <a:extLst>
                    <a:ext uri="{9D8B030D-6E8A-4147-A177-3AD203B41FA5}">
                      <a16:colId xmlns:a16="http://schemas.microsoft.com/office/drawing/2014/main" val="20006"/>
                    </a:ext>
                  </a:extLst>
                </a:gridCol>
                <a:gridCol w="498727">
                  <a:extLst>
                    <a:ext uri="{9D8B030D-6E8A-4147-A177-3AD203B41FA5}">
                      <a16:colId xmlns:a16="http://schemas.microsoft.com/office/drawing/2014/main" val="20007"/>
                    </a:ext>
                  </a:extLst>
                </a:gridCol>
                <a:gridCol w="497454">
                  <a:extLst>
                    <a:ext uri="{9D8B030D-6E8A-4147-A177-3AD203B41FA5}">
                      <a16:colId xmlns:a16="http://schemas.microsoft.com/office/drawing/2014/main" val="20008"/>
                    </a:ext>
                  </a:extLst>
                </a:gridCol>
                <a:gridCol w="452867">
                  <a:extLst>
                    <a:ext uri="{9D8B030D-6E8A-4147-A177-3AD203B41FA5}">
                      <a16:colId xmlns:a16="http://schemas.microsoft.com/office/drawing/2014/main" val="20009"/>
                    </a:ext>
                  </a:extLst>
                </a:gridCol>
                <a:gridCol w="452867">
                  <a:extLst>
                    <a:ext uri="{9D8B030D-6E8A-4147-A177-3AD203B41FA5}">
                      <a16:colId xmlns:a16="http://schemas.microsoft.com/office/drawing/2014/main" val="20010"/>
                    </a:ext>
                  </a:extLst>
                </a:gridCol>
                <a:gridCol w="275797">
                  <a:extLst>
                    <a:ext uri="{9D8B030D-6E8A-4147-A177-3AD203B41FA5}">
                      <a16:colId xmlns:a16="http://schemas.microsoft.com/office/drawing/2014/main" val="20011"/>
                    </a:ext>
                  </a:extLst>
                </a:gridCol>
                <a:gridCol w="274523">
                  <a:extLst>
                    <a:ext uri="{9D8B030D-6E8A-4147-A177-3AD203B41FA5}">
                      <a16:colId xmlns:a16="http://schemas.microsoft.com/office/drawing/2014/main" val="20012"/>
                    </a:ext>
                  </a:extLst>
                </a:gridCol>
                <a:gridCol w="354140">
                  <a:extLst>
                    <a:ext uri="{9D8B030D-6E8A-4147-A177-3AD203B41FA5}">
                      <a16:colId xmlns:a16="http://schemas.microsoft.com/office/drawing/2014/main" val="20013"/>
                    </a:ext>
                  </a:extLst>
                </a:gridCol>
                <a:gridCol w="354140">
                  <a:extLst>
                    <a:ext uri="{9D8B030D-6E8A-4147-A177-3AD203B41FA5}">
                      <a16:colId xmlns:a16="http://schemas.microsoft.com/office/drawing/2014/main" val="20014"/>
                    </a:ext>
                  </a:extLst>
                </a:gridCol>
                <a:gridCol w="276434">
                  <a:extLst>
                    <a:ext uri="{9D8B030D-6E8A-4147-A177-3AD203B41FA5}">
                      <a16:colId xmlns:a16="http://schemas.microsoft.com/office/drawing/2014/main" val="20015"/>
                    </a:ext>
                  </a:extLst>
                </a:gridCol>
                <a:gridCol w="275161">
                  <a:extLst>
                    <a:ext uri="{9D8B030D-6E8A-4147-A177-3AD203B41FA5}">
                      <a16:colId xmlns:a16="http://schemas.microsoft.com/office/drawing/2014/main" val="20016"/>
                    </a:ext>
                  </a:extLst>
                </a:gridCol>
                <a:gridCol w="276434">
                  <a:extLst>
                    <a:ext uri="{9D8B030D-6E8A-4147-A177-3AD203B41FA5}">
                      <a16:colId xmlns:a16="http://schemas.microsoft.com/office/drawing/2014/main" val="20017"/>
                    </a:ext>
                  </a:extLst>
                </a:gridCol>
              </a:tblGrid>
              <a:tr h="420116">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40" dirty="0">
                          <a:latin typeface="Cambria"/>
                          <a:cs typeface="Cambria"/>
                        </a:rPr>
                        <a:t> </a:t>
                      </a:r>
                      <a:r>
                        <a:rPr sz="1200" b="1" spc="10" dirty="0">
                          <a:latin typeface="Cambria"/>
                          <a:cs typeface="Cambria"/>
                        </a:rPr>
                        <a:t>1</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2</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0" dirty="0">
                          <a:latin typeface="Cambria"/>
                          <a:cs typeface="Cambria"/>
                        </a:rPr>
                        <a:t> </a:t>
                      </a:r>
                      <a:r>
                        <a:rPr sz="1200" b="1" spc="10" dirty="0">
                          <a:latin typeface="Cambria"/>
                          <a:cs typeface="Cambria"/>
                        </a:rPr>
                        <a:t>3</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4</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969"/>
                        </a:spcBef>
                      </a:pPr>
                      <a:r>
                        <a:rPr sz="1200" b="1" spc="5" dirty="0">
                          <a:latin typeface="Cambria"/>
                          <a:cs typeface="Cambria"/>
                        </a:rPr>
                        <a:t>PO</a:t>
                      </a:r>
                      <a:r>
                        <a:rPr sz="1200" b="1" spc="-35" dirty="0">
                          <a:latin typeface="Cambria"/>
                          <a:cs typeface="Cambria"/>
                        </a:rPr>
                        <a:t> </a:t>
                      </a:r>
                      <a:r>
                        <a:rPr sz="1200" b="1" spc="10" dirty="0">
                          <a:latin typeface="Cambria"/>
                          <a:cs typeface="Cambria"/>
                        </a:rPr>
                        <a:t>5</a:t>
                      </a:r>
                      <a:endParaRPr sz="1200" dirty="0">
                        <a:latin typeface="Cambria"/>
                        <a:cs typeface="Cambria"/>
                      </a:endParaRPr>
                    </a:p>
                  </a:txBody>
                  <a:tcPr marL="0" marR="0" marT="1117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6</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86360">
                        <a:lnSpc>
                          <a:spcPct val="100000"/>
                        </a:lnSpc>
                        <a:spcBef>
                          <a:spcPts val="265"/>
                        </a:spcBef>
                      </a:pPr>
                      <a:r>
                        <a:rPr sz="1200" b="1" dirty="0">
                          <a:latin typeface="Cambria"/>
                          <a:cs typeface="Cambria"/>
                        </a:rPr>
                        <a:t>7</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8</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55"/>
                        </a:spcBef>
                      </a:pPr>
                      <a:r>
                        <a:rPr sz="1200" b="1" spc="5" dirty="0">
                          <a:latin typeface="Cambria"/>
                          <a:cs typeface="Cambria"/>
                        </a:rPr>
                        <a:t>PO</a:t>
                      </a:r>
                      <a:endParaRPr sz="1200" dirty="0">
                        <a:latin typeface="Cambria"/>
                        <a:cs typeface="Cambria"/>
                      </a:endParaRPr>
                    </a:p>
                    <a:p>
                      <a:pPr algn="ctr">
                        <a:lnSpc>
                          <a:spcPct val="100000"/>
                        </a:lnSpc>
                        <a:spcBef>
                          <a:spcPts val="265"/>
                        </a:spcBef>
                      </a:pPr>
                      <a:r>
                        <a:rPr sz="1200" b="1" dirty="0">
                          <a:latin typeface="Cambria"/>
                          <a:cs typeface="Cambria"/>
                        </a:rPr>
                        <a:t>9</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305">
                        <a:lnSpc>
                          <a:spcPct val="100000"/>
                        </a:lnSpc>
                        <a:spcBef>
                          <a:spcPts val="55"/>
                        </a:spcBef>
                      </a:pPr>
                      <a:r>
                        <a:rPr sz="1200" b="1" spc="5" dirty="0">
                          <a:latin typeface="Cambria"/>
                          <a:cs typeface="Cambria"/>
                        </a:rPr>
                        <a:t>PO</a:t>
                      </a:r>
                      <a:endParaRPr sz="1200" dirty="0">
                        <a:latin typeface="Cambria"/>
                        <a:cs typeface="Cambria"/>
                      </a:endParaRPr>
                    </a:p>
                    <a:p>
                      <a:pPr marL="36195">
                        <a:lnSpc>
                          <a:spcPct val="100000"/>
                        </a:lnSpc>
                        <a:spcBef>
                          <a:spcPts val="265"/>
                        </a:spcBef>
                      </a:pPr>
                      <a:r>
                        <a:rPr sz="1200" b="1" spc="5" dirty="0">
                          <a:latin typeface="Cambria"/>
                          <a:cs typeface="Cambria"/>
                        </a:rPr>
                        <a:t>10</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200" b="1" spc="5" dirty="0">
                          <a:latin typeface="Cambria"/>
                          <a:cs typeface="Cambria"/>
                        </a:rPr>
                        <a:t>PO</a:t>
                      </a:r>
                      <a:endParaRPr sz="1200" dirty="0">
                        <a:latin typeface="Cambria"/>
                        <a:cs typeface="Cambria"/>
                      </a:endParaRPr>
                    </a:p>
                    <a:p>
                      <a:pPr marL="35560">
                        <a:lnSpc>
                          <a:spcPct val="100000"/>
                        </a:lnSpc>
                        <a:spcBef>
                          <a:spcPts val="265"/>
                        </a:spcBef>
                      </a:pPr>
                      <a:r>
                        <a:rPr sz="1200" b="1" spc="5" dirty="0">
                          <a:latin typeface="Cambria"/>
                          <a:cs typeface="Cambria"/>
                        </a:rPr>
                        <a:t>11</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7940">
                        <a:lnSpc>
                          <a:spcPct val="100000"/>
                        </a:lnSpc>
                        <a:spcBef>
                          <a:spcPts val="55"/>
                        </a:spcBef>
                      </a:pPr>
                      <a:r>
                        <a:rPr sz="1200" b="1" spc="5" dirty="0">
                          <a:latin typeface="Cambria"/>
                          <a:cs typeface="Cambria"/>
                        </a:rPr>
                        <a:t>PO</a:t>
                      </a:r>
                      <a:endParaRPr sz="1200" dirty="0">
                        <a:latin typeface="Cambria"/>
                        <a:cs typeface="Cambria"/>
                      </a:endParaRPr>
                    </a:p>
                    <a:p>
                      <a:pPr marL="36830">
                        <a:lnSpc>
                          <a:spcPct val="100000"/>
                        </a:lnSpc>
                        <a:spcBef>
                          <a:spcPts val="265"/>
                        </a:spcBef>
                      </a:pPr>
                      <a:r>
                        <a:rPr sz="1200" b="1" spc="5" dirty="0">
                          <a:latin typeface="Cambria"/>
                          <a:cs typeface="Cambria"/>
                        </a:rPr>
                        <a:t>12</a:t>
                      </a:r>
                      <a:endParaRPr sz="12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736586">
                <a:tc>
                  <a:txBody>
                    <a:bodyPr/>
                    <a:lstStyle/>
                    <a:p>
                      <a:pPr>
                        <a:lnSpc>
                          <a:spcPct val="100000"/>
                        </a:lnSpc>
                        <a:spcBef>
                          <a:spcPts val="45"/>
                        </a:spcBef>
                      </a:pPr>
                      <a:endParaRPr sz="1800" dirty="0">
                        <a:latin typeface="Times New Roman"/>
                        <a:cs typeface="Times New Roman"/>
                      </a:endParaRPr>
                    </a:p>
                    <a:p>
                      <a:pPr marL="78105">
                        <a:lnSpc>
                          <a:spcPct val="100000"/>
                        </a:lnSpc>
                      </a:pPr>
                      <a:r>
                        <a:rPr sz="1200" b="1" spc="5" dirty="0">
                          <a:latin typeface="Cambria"/>
                          <a:cs typeface="Cambria"/>
                        </a:rPr>
                        <a:t>SEM</a:t>
                      </a:r>
                      <a:endParaRPr sz="12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7945" marR="61594" algn="ctr">
                        <a:lnSpc>
                          <a:spcPct val="117300"/>
                        </a:lnSpc>
                        <a:spcBef>
                          <a:spcPts val="250"/>
                        </a:spcBef>
                      </a:pPr>
                      <a:endParaRPr sz="1200" dirty="0">
                        <a:latin typeface="Cambria"/>
                        <a:cs typeface="Cambria"/>
                      </a:endParaRPr>
                    </a:p>
                  </a:txBody>
                  <a:tcPr marL="0" marR="0" marT="2879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71120" marR="64769" indent="57785">
                        <a:lnSpc>
                          <a:spcPct val="116900"/>
                        </a:lnSpc>
                        <a:spcBef>
                          <a:spcPts val="1165"/>
                        </a:spcBef>
                      </a:pPr>
                      <a:r>
                        <a:rPr sz="1200" b="1" spc="5" dirty="0">
                          <a:latin typeface="Cambria"/>
                          <a:cs typeface="Cambria"/>
                        </a:rPr>
                        <a:t>SUB  </a:t>
                      </a:r>
                      <a:r>
                        <a:rPr sz="1200" b="1" spc="-25" dirty="0">
                          <a:latin typeface="Cambria"/>
                          <a:cs typeface="Cambria"/>
                        </a:rPr>
                        <a:t>C</a:t>
                      </a:r>
                      <a:r>
                        <a:rPr sz="1200" b="1" spc="-10" dirty="0">
                          <a:latin typeface="Cambria"/>
                          <a:cs typeface="Cambria"/>
                        </a:rPr>
                        <a:t>O</a:t>
                      </a:r>
                      <a:r>
                        <a:rPr sz="1200" b="1" dirty="0">
                          <a:latin typeface="Cambria"/>
                          <a:cs typeface="Cambria"/>
                        </a:rPr>
                        <a:t>DE</a:t>
                      </a:r>
                      <a:endParaRPr sz="1200" dirty="0">
                        <a:latin typeface="Cambria"/>
                        <a:cs typeface="Cambria"/>
                      </a:endParaRPr>
                    </a:p>
                  </a:txBody>
                  <a:tcPr marL="0" marR="0" marT="13416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200" dirty="0">
                        <a:latin typeface="Times New Roman"/>
                        <a:cs typeface="Times New Roman"/>
                      </a:endParaRPr>
                    </a:p>
                    <a:p>
                      <a:pPr marL="114935">
                        <a:lnSpc>
                          <a:spcPct val="100000"/>
                        </a:lnSpc>
                        <a:spcBef>
                          <a:spcPts val="850"/>
                        </a:spcBef>
                      </a:pPr>
                      <a:r>
                        <a:rPr sz="1200" dirty="0">
                          <a:latin typeface="Calibri"/>
                          <a:cs typeface="Calibri"/>
                        </a:rPr>
                        <a:t>Course</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41275">
                        <a:lnSpc>
                          <a:spcPct val="100000"/>
                        </a:lnSpc>
                        <a:spcBef>
                          <a:spcPts val="45"/>
                        </a:spcBef>
                      </a:pPr>
                      <a:r>
                        <a:rPr sz="1000" b="1" spc="-5" dirty="0">
                          <a:latin typeface="Cambria"/>
                          <a:cs typeface="Cambria"/>
                        </a:rPr>
                        <a:t>COURSE</a:t>
                      </a:r>
                      <a:endParaRPr sz="1000" dirty="0">
                        <a:latin typeface="Cambria"/>
                        <a:cs typeface="Cambria"/>
                      </a:endParaRPr>
                    </a:p>
                    <a:p>
                      <a:pPr marL="170815" marR="64135" indent="-99060">
                        <a:lnSpc>
                          <a:spcPct val="115700"/>
                        </a:lnSpc>
                      </a:pPr>
                      <a:r>
                        <a:rPr sz="1000" b="1" dirty="0">
                          <a:latin typeface="Cambria"/>
                          <a:cs typeface="Cambria"/>
                        </a:rPr>
                        <a:t>O</a:t>
                      </a:r>
                      <a:r>
                        <a:rPr sz="1000" b="1" spc="-5" dirty="0">
                          <a:latin typeface="Cambria"/>
                          <a:cs typeface="Cambria"/>
                        </a:rPr>
                        <a:t>UTCOMES</a:t>
                      </a:r>
                      <a:endParaRPr sz="1000" dirty="0">
                        <a:latin typeface="Cambria"/>
                        <a:cs typeface="Cambria"/>
                      </a:endParaRPr>
                    </a:p>
                  </a:txBody>
                  <a:tcPr marL="0" marR="0" marT="518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670">
                        <a:lnSpc>
                          <a:spcPct val="100000"/>
                        </a:lnSpc>
                        <a:spcBef>
                          <a:spcPts val="55"/>
                        </a:spcBef>
                      </a:pPr>
                      <a:r>
                        <a:rPr sz="1100" b="1" spc="5" dirty="0">
                          <a:latin typeface="Cambria"/>
                          <a:cs typeface="Cambria"/>
                        </a:rPr>
                        <a:t>COURSE</a:t>
                      </a:r>
                      <a:r>
                        <a:rPr sz="1100" b="1" spc="-15" dirty="0">
                          <a:latin typeface="Cambria"/>
                          <a:cs typeface="Cambria"/>
                        </a:rPr>
                        <a:t> </a:t>
                      </a:r>
                      <a:r>
                        <a:rPr sz="1100" b="1" dirty="0">
                          <a:latin typeface="Cambria"/>
                          <a:cs typeface="Cambria"/>
                        </a:rPr>
                        <a:t>OUTCOMES</a:t>
                      </a:r>
                      <a:endParaRPr sz="1100" dirty="0">
                        <a:latin typeface="Cambria"/>
                        <a:cs typeface="Cambria"/>
                      </a:endParaRPr>
                    </a:p>
                    <a:p>
                      <a:pPr marL="26670">
                        <a:lnSpc>
                          <a:spcPct val="100000"/>
                        </a:lnSpc>
                        <a:spcBef>
                          <a:spcPts val="225"/>
                        </a:spcBef>
                      </a:pPr>
                      <a:r>
                        <a:rPr sz="1100" b="1" dirty="0">
                          <a:latin typeface="Cambria"/>
                          <a:cs typeface="Cambria"/>
                        </a:rPr>
                        <a:t>Statement</a:t>
                      </a:r>
                      <a:endParaRPr sz="1100" dirty="0">
                        <a:latin typeface="Cambria"/>
                        <a:cs typeface="Cambria"/>
                      </a:endParaRPr>
                    </a:p>
                  </a:txBody>
                  <a:tcPr marL="0" marR="0" marT="633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766990">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91135" marR="64769" indent="-119380">
                        <a:lnSpc>
                          <a:spcPct val="116900"/>
                        </a:lnSpc>
                        <a:spcBef>
                          <a:spcPts val="1325"/>
                        </a:spcBef>
                      </a:pPr>
                      <a:endParaRPr lang="en-US" sz="1400" b="0" spc="0" dirty="0">
                        <a:latin typeface="Times New Roman"/>
                        <a:cs typeface="Times New Roman"/>
                      </a:endParaRPr>
                    </a:p>
                    <a:p>
                      <a:pPr marL="191135" marR="64769" indent="-119380">
                        <a:lnSpc>
                          <a:spcPct val="116900"/>
                        </a:lnSpc>
                        <a:spcBef>
                          <a:spcPts val="1325"/>
                        </a:spcBef>
                      </a:pPr>
                      <a:r>
                        <a:rPr lang="en-US" sz="1200" b="1" spc="-5" dirty="0">
                          <a:latin typeface="Cambria"/>
                          <a:cs typeface="Cambria"/>
                        </a:rPr>
                        <a:t>III</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37465">
                        <a:lnSpc>
                          <a:spcPct val="100000"/>
                        </a:lnSpc>
                      </a:pPr>
                      <a:endParaRPr lang="en-US" sz="1200" b="1" spc="5" dirty="0">
                        <a:latin typeface="Cambria"/>
                        <a:cs typeface="Cambria"/>
                      </a:endParaRPr>
                    </a:p>
                    <a:p>
                      <a:pPr marL="37465">
                        <a:lnSpc>
                          <a:spcPct val="100000"/>
                        </a:lnSpc>
                      </a:pPr>
                      <a:endParaRPr lang="en-US" sz="1200" b="1" spc="5" dirty="0">
                        <a:latin typeface="Cambria"/>
                        <a:cs typeface="Cambria"/>
                      </a:endParaRPr>
                    </a:p>
                    <a:p>
                      <a:pPr marL="37465">
                        <a:lnSpc>
                          <a:spcPct val="100000"/>
                        </a:lnSpc>
                      </a:pPr>
                      <a:r>
                        <a:rPr sz="1200" b="1" spc="5" dirty="0">
                          <a:latin typeface="Cambria"/>
                          <a:cs typeface="Cambria"/>
                        </a:rPr>
                        <a:t>C203</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endParaRPr lang="en-US" sz="1200" b="1" dirty="0">
                        <a:latin typeface="Cambria"/>
                        <a:cs typeface="Cambria"/>
                      </a:endParaRPr>
                    </a:p>
                    <a:p>
                      <a:pPr marL="184150" marR="19685" indent="-157480">
                        <a:lnSpc>
                          <a:spcPct val="116900"/>
                        </a:lnSpc>
                        <a:spcBef>
                          <a:spcPts val="905"/>
                        </a:spcBef>
                      </a:pPr>
                      <a:r>
                        <a:rPr sz="1200" b="1" dirty="0">
                          <a:latin typeface="Cambria"/>
                          <a:cs typeface="Cambria"/>
                        </a:rPr>
                        <a:t>BE</a:t>
                      </a:r>
                      <a:r>
                        <a:rPr sz="1200" b="1" spc="-5" dirty="0">
                          <a:latin typeface="Cambria"/>
                          <a:cs typeface="Cambria"/>
                        </a:rPr>
                        <a:t>XX2</a:t>
                      </a:r>
                      <a:r>
                        <a:rPr sz="1200" b="1" spc="5" dirty="0">
                          <a:latin typeface="Cambria"/>
                          <a:cs typeface="Cambria"/>
                        </a:rPr>
                        <a:t>01</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6">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135890" marR="59690" indent="-33655">
                        <a:lnSpc>
                          <a:spcPct val="116900"/>
                        </a:lnSpc>
                        <a:spcBef>
                          <a:spcPts val="1325"/>
                        </a:spcBef>
                      </a:pPr>
                      <a:r>
                        <a:rPr sz="1200" b="1" spc="-15" dirty="0">
                          <a:latin typeface="Cambria"/>
                          <a:cs typeface="Cambria"/>
                        </a:rPr>
                        <a:t>C</a:t>
                      </a:r>
                      <a:r>
                        <a:rPr sz="1200" b="1" dirty="0">
                          <a:latin typeface="Cambria"/>
                          <a:cs typeface="Cambria"/>
                        </a:rPr>
                        <a:t>our</a:t>
                      </a:r>
                      <a:r>
                        <a:rPr sz="1200" b="1" spc="-10" dirty="0">
                          <a:latin typeface="Cambria"/>
                          <a:cs typeface="Cambria"/>
                        </a:rPr>
                        <a:t>s</a:t>
                      </a:r>
                      <a:r>
                        <a:rPr sz="1200" b="1" dirty="0">
                          <a:latin typeface="Cambria"/>
                          <a:cs typeface="Cambria"/>
                        </a:rPr>
                        <a:t>e  </a:t>
                      </a:r>
                      <a:r>
                        <a:rPr sz="1200" b="1" spc="5" dirty="0">
                          <a:latin typeface="Cambria"/>
                          <a:cs typeface="Cambria"/>
                        </a:rPr>
                        <a:t>name</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900" dirty="0">
                        <a:latin typeface="Times New Roman"/>
                        <a:cs typeface="Times New Roman"/>
                      </a:endParaRPr>
                    </a:p>
                    <a:p>
                      <a:pPr marL="25400">
                        <a:lnSpc>
                          <a:spcPct val="100000"/>
                        </a:lnSpc>
                      </a:pPr>
                      <a:r>
                        <a:rPr sz="1200" b="1" spc="5" dirty="0">
                          <a:latin typeface="Cambria"/>
                          <a:cs typeface="Cambria"/>
                        </a:rPr>
                        <a:t>C203.1</a:t>
                      </a:r>
                      <a:endParaRPr sz="1200"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15"/>
                        </a:spcBef>
                      </a:pPr>
                      <a:endParaRPr sz="1100" dirty="0">
                        <a:latin typeface="Times New Roman"/>
                        <a:cs typeface="Times New Roman"/>
                      </a:endParaRPr>
                    </a:p>
                    <a:p>
                      <a:pPr marL="53975">
                        <a:lnSpc>
                          <a:spcPct val="100000"/>
                        </a:lnSpc>
                      </a:pPr>
                      <a:r>
                        <a:rPr sz="900" b="1" dirty="0">
                          <a:latin typeface="Cambria"/>
                          <a:cs typeface="Cambria"/>
                        </a:rPr>
                        <a:t>.</a:t>
                      </a:r>
                      <a:endParaRPr sz="9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35"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2020"/>
                        </a:spcBef>
                      </a:pPr>
                      <a:r>
                        <a:rPr sz="1800" dirty="0">
                          <a:latin typeface="Cambria"/>
                          <a:cs typeface="Cambria"/>
                        </a:rPr>
                        <a:t>3</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2020"/>
                        </a:spcBef>
                      </a:pPr>
                      <a:r>
                        <a:rPr sz="1800" dirty="0">
                          <a:latin typeface="Cambria"/>
                          <a:cs typeface="Cambria"/>
                        </a:rPr>
                        <a:t>2</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1</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20"/>
                        </a:spcBef>
                      </a:pPr>
                      <a:r>
                        <a:rPr sz="1800" dirty="0">
                          <a:latin typeface="Cambria"/>
                          <a:cs typeface="Cambria"/>
                        </a:rPr>
                        <a:t>-</a:t>
                      </a:r>
                    </a:p>
                  </a:txBody>
                  <a:tcPr marL="0" marR="0" marT="2326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r h="1064112">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400" dirty="0">
                        <a:latin typeface="Times New Roman"/>
                        <a:cs typeface="Times New Roman"/>
                      </a:endParaRPr>
                    </a:p>
                    <a:p>
                      <a:pPr>
                        <a:lnSpc>
                          <a:spcPct val="100000"/>
                        </a:lnSpc>
                        <a:spcBef>
                          <a:spcPts val="35"/>
                        </a:spcBef>
                      </a:pPr>
                      <a:endParaRPr sz="1600" dirty="0">
                        <a:latin typeface="Times New Roman"/>
                        <a:cs typeface="Times New Roman"/>
                      </a:endParaRPr>
                    </a:p>
                    <a:p>
                      <a:pPr marL="25400">
                        <a:lnSpc>
                          <a:spcPct val="100000"/>
                        </a:lnSpc>
                      </a:pPr>
                      <a:r>
                        <a:rPr sz="1200" b="1" spc="5" dirty="0">
                          <a:latin typeface="Cambria"/>
                          <a:cs typeface="Cambria"/>
                        </a:rPr>
                        <a:t>C203.2</a:t>
                      </a:r>
                      <a:endParaRPr sz="1200" dirty="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marL="106045">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3</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marR="60325" algn="r">
                        <a:lnSpc>
                          <a:spcPct val="100000"/>
                        </a:lnSpc>
                      </a:pPr>
                      <a:r>
                        <a:rPr sz="1800" dirty="0">
                          <a:latin typeface="Cambria"/>
                          <a:cs typeface="Cambria"/>
                        </a:rPr>
                        <a:t>2</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1</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2600" dirty="0">
                        <a:latin typeface="Times New Roman"/>
                        <a:cs typeface="Times New Roman"/>
                      </a:endParaRPr>
                    </a:p>
                    <a:p>
                      <a:pPr algn="ctr">
                        <a:lnSpc>
                          <a:spcPct val="100000"/>
                        </a:lnSpc>
                      </a:pPr>
                      <a:r>
                        <a:rPr sz="1800" dirty="0">
                          <a:latin typeface="Cambria"/>
                          <a:cs typeface="Cambria"/>
                        </a:rPr>
                        <a:t>-</a:t>
                      </a:r>
                    </a:p>
                  </a:txBody>
                  <a:tcPr marL="0" marR="0" marT="1727"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r h="532056">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25"/>
                        </a:spcBef>
                      </a:pPr>
                      <a:endParaRPr sz="1100" dirty="0">
                        <a:latin typeface="Times New Roman"/>
                        <a:cs typeface="Times New Roman"/>
                      </a:endParaRPr>
                    </a:p>
                    <a:p>
                      <a:pPr marL="25400">
                        <a:lnSpc>
                          <a:spcPct val="100000"/>
                        </a:lnSpc>
                      </a:pPr>
                      <a:r>
                        <a:rPr sz="1200" b="1" spc="5" dirty="0">
                          <a:latin typeface="Cambria"/>
                          <a:cs typeface="Cambria"/>
                        </a:rPr>
                        <a:t>C203.3</a:t>
                      </a:r>
                      <a:endParaRPr sz="1200" dirty="0">
                        <a:latin typeface="Cambria"/>
                        <a:cs typeface="Cambria"/>
                      </a:endParaRPr>
                    </a:p>
                  </a:txBody>
                  <a:tcPr marL="0" marR="0" marT="287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3</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040"/>
                        </a:spcBef>
                      </a:pPr>
                      <a:r>
                        <a:rPr sz="1800" dirty="0">
                          <a:latin typeface="Cambria"/>
                          <a:cs typeface="Cambria"/>
                        </a:rPr>
                        <a:t>2</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1</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040"/>
                        </a:spcBef>
                      </a:pPr>
                      <a:r>
                        <a:rPr sz="1800" dirty="0">
                          <a:latin typeface="Cambria"/>
                          <a:cs typeface="Cambria"/>
                        </a:rPr>
                        <a:t>-</a:t>
                      </a:r>
                    </a:p>
                  </a:txBody>
                  <a:tcPr marL="0" marR="0" marT="1197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0"/>
                        </a:spcBef>
                      </a:pPr>
                      <a:endParaRPr sz="1400" dirty="0">
                        <a:latin typeface="Times New Roman"/>
                        <a:cs typeface="Times New Roman"/>
                      </a:endParaRPr>
                    </a:p>
                    <a:p>
                      <a:pPr marL="25400">
                        <a:lnSpc>
                          <a:spcPct val="100000"/>
                        </a:lnSpc>
                      </a:pPr>
                      <a:r>
                        <a:rPr sz="1200" b="1" spc="5" dirty="0">
                          <a:latin typeface="Cambria"/>
                          <a:cs typeface="Cambria"/>
                        </a:rPr>
                        <a:t>C203.4</a:t>
                      </a:r>
                      <a:endParaRPr sz="1200" dirty="0">
                        <a:latin typeface="Cambria"/>
                        <a:cs typeface="Cambria"/>
                      </a:endParaRPr>
                    </a:p>
                  </a:txBody>
                  <a:tcPr marL="0" marR="0" marT="115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3</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380039">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5400">
                        <a:lnSpc>
                          <a:spcPct val="100000"/>
                        </a:lnSpc>
                        <a:spcBef>
                          <a:spcPts val="800"/>
                        </a:spcBef>
                      </a:pPr>
                      <a:r>
                        <a:rPr sz="1200" b="1" spc="5" dirty="0">
                          <a:latin typeface="Cambria"/>
                          <a:cs typeface="Cambria"/>
                        </a:rPr>
                        <a:t>C203.5</a:t>
                      </a:r>
                      <a:endParaRPr sz="1200" dirty="0">
                        <a:latin typeface="Cambria"/>
                        <a:cs typeface="Cambria"/>
                      </a:endParaRPr>
                    </a:p>
                  </a:txBody>
                  <a:tcPr marL="0" marR="0" marT="92131"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380"/>
                        </a:spcBef>
                      </a:pPr>
                      <a:r>
                        <a:rPr sz="1800" dirty="0">
                          <a:latin typeface="Cambria"/>
                          <a:cs typeface="Cambria"/>
                        </a:rPr>
                        <a:t>2</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1</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380"/>
                        </a:spcBef>
                      </a:pPr>
                      <a:r>
                        <a:rPr sz="1800" dirty="0">
                          <a:latin typeface="Cambria"/>
                          <a:cs typeface="Cambria"/>
                        </a:rPr>
                        <a:t>-</a:t>
                      </a:r>
                    </a:p>
                  </a:txBody>
                  <a:tcPr marL="0" marR="0" marT="43762"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r h="608064">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
                        </a:spcBef>
                      </a:pPr>
                      <a:endParaRPr sz="1400" dirty="0">
                        <a:latin typeface="Times New Roman"/>
                        <a:cs typeface="Times New Roman"/>
                      </a:endParaRPr>
                    </a:p>
                    <a:p>
                      <a:pPr marL="25400">
                        <a:lnSpc>
                          <a:spcPct val="100000"/>
                        </a:lnSpc>
                        <a:spcBef>
                          <a:spcPts val="5"/>
                        </a:spcBef>
                      </a:pPr>
                      <a:r>
                        <a:rPr sz="1200" b="1" spc="5" dirty="0">
                          <a:latin typeface="Cambria"/>
                          <a:cs typeface="Cambria"/>
                        </a:rPr>
                        <a:t>C203.6</a:t>
                      </a:r>
                      <a:endParaRPr sz="1200" dirty="0">
                        <a:latin typeface="Cambria"/>
                        <a:cs typeface="Cambria"/>
                      </a:endParaRPr>
                    </a:p>
                  </a:txBody>
                  <a:tcPr marL="0" marR="0" marT="576"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5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6045">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0325" algn="r">
                        <a:lnSpc>
                          <a:spcPct val="100000"/>
                        </a:lnSpc>
                        <a:spcBef>
                          <a:spcPts val="1370"/>
                        </a:spcBef>
                      </a:pPr>
                      <a:r>
                        <a:rPr sz="1800" dirty="0">
                          <a:latin typeface="Cambria"/>
                          <a:cs typeface="Cambria"/>
                        </a:rPr>
                        <a:t>2</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1</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1370"/>
                        </a:spcBef>
                      </a:pPr>
                      <a:r>
                        <a:rPr sz="1800" dirty="0">
                          <a:latin typeface="Cambria"/>
                          <a:cs typeface="Cambria"/>
                        </a:rPr>
                        <a:t>-</a:t>
                      </a:r>
                    </a:p>
                  </a:txBody>
                  <a:tcPr marL="0" marR="0" marT="15777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sp>
        <p:nvSpPr>
          <p:cNvPr id="5" name="object 5"/>
          <p:cNvSpPr txBox="1"/>
          <p:nvPr/>
        </p:nvSpPr>
        <p:spPr>
          <a:xfrm>
            <a:off x="2962010" y="863423"/>
            <a:ext cx="7802972" cy="257026"/>
          </a:xfrm>
          <a:prstGeom prst="rect">
            <a:avLst/>
          </a:prstGeom>
        </p:spPr>
        <p:txBody>
          <a:bodyPr vert="horz" wrap="square" lIns="0" tIns="12668" rIns="0" bIns="0" rtlCol="0">
            <a:spAutoFit/>
          </a:bodyPr>
          <a:lstStyle/>
          <a:p>
            <a:pPr marL="11516">
              <a:spcBef>
                <a:spcPts val="100"/>
              </a:spcBef>
              <a:tabLst>
                <a:tab pos="1391176" algn="l"/>
                <a:tab pos="3468728" algn="l"/>
                <a:tab pos="5465664" algn="l"/>
              </a:tabLst>
            </a:pPr>
            <a:r>
              <a:rPr sz="1587" i="1" spc="5" dirty="0">
                <a:latin typeface="Cambria"/>
                <a:cs typeface="Cambria"/>
              </a:rPr>
              <a:t>1:</a:t>
            </a:r>
            <a:r>
              <a:rPr sz="1587" i="1" dirty="0">
                <a:latin typeface="Cambria"/>
                <a:cs typeface="Cambria"/>
              </a:rPr>
              <a:t> Slight</a:t>
            </a:r>
            <a:r>
              <a:rPr sz="1587" i="1" spc="18" dirty="0">
                <a:latin typeface="Cambria"/>
                <a:cs typeface="Cambria"/>
              </a:rPr>
              <a:t> </a:t>
            </a:r>
            <a:r>
              <a:rPr sz="1587" i="1" dirty="0">
                <a:latin typeface="Cambria"/>
                <a:cs typeface="Cambria"/>
              </a:rPr>
              <a:t>(Low)	</a:t>
            </a:r>
            <a:r>
              <a:rPr sz="1587" i="1" spc="5" dirty="0">
                <a:latin typeface="Cambria"/>
                <a:cs typeface="Cambria"/>
              </a:rPr>
              <a:t>2:</a:t>
            </a:r>
            <a:r>
              <a:rPr sz="1587" i="1" dirty="0">
                <a:latin typeface="Cambria"/>
                <a:cs typeface="Cambria"/>
              </a:rPr>
              <a:t> Moderate</a:t>
            </a:r>
            <a:r>
              <a:rPr sz="1587" i="1" spc="14" dirty="0">
                <a:latin typeface="Cambria"/>
                <a:cs typeface="Cambria"/>
              </a:rPr>
              <a:t> </a:t>
            </a:r>
            <a:r>
              <a:rPr sz="1587" i="1" dirty="0">
                <a:latin typeface="Cambria"/>
                <a:cs typeface="Cambria"/>
              </a:rPr>
              <a:t>(Medium)	</a:t>
            </a:r>
            <a:r>
              <a:rPr sz="1587" i="1" spc="5" dirty="0">
                <a:latin typeface="Cambria"/>
                <a:cs typeface="Cambria"/>
              </a:rPr>
              <a:t>3: </a:t>
            </a:r>
            <a:r>
              <a:rPr sz="1587" i="1" dirty="0">
                <a:latin typeface="Cambria"/>
                <a:cs typeface="Cambria"/>
              </a:rPr>
              <a:t>Substantial</a:t>
            </a:r>
            <a:r>
              <a:rPr sz="1587" i="1" spc="9" dirty="0">
                <a:latin typeface="Cambria"/>
                <a:cs typeface="Cambria"/>
              </a:rPr>
              <a:t> </a:t>
            </a:r>
            <a:r>
              <a:rPr sz="1587" i="1" dirty="0">
                <a:latin typeface="Cambria"/>
                <a:cs typeface="Cambria"/>
              </a:rPr>
              <a:t>(High) : </a:t>
            </a:r>
            <a:r>
              <a:rPr lang="en-US" sz="1587" i="1" dirty="0">
                <a:latin typeface="Cambria"/>
                <a:cs typeface="Cambria"/>
              </a:rPr>
              <a:t>blank: </a:t>
            </a:r>
            <a:r>
              <a:rPr sz="1587" i="1" spc="5" dirty="0">
                <a:latin typeface="Cambria"/>
                <a:cs typeface="Cambria"/>
              </a:rPr>
              <a:t>no</a:t>
            </a:r>
            <a:r>
              <a:rPr sz="1587" i="1" spc="-59" dirty="0">
                <a:latin typeface="Cambria"/>
                <a:cs typeface="Cambria"/>
              </a:rPr>
              <a:t> </a:t>
            </a:r>
            <a:r>
              <a:rPr sz="1587" i="1" dirty="0">
                <a:latin typeface="Cambria"/>
                <a:cs typeface="Cambria"/>
              </a:rPr>
              <a:t>correlation</a:t>
            </a:r>
            <a:endParaRPr sz="1587" dirty="0">
              <a:latin typeface="Cambria"/>
              <a:cs typeface="Cambria"/>
            </a:endParaRPr>
          </a:p>
        </p:txBody>
      </p:sp>
      <p:sp>
        <p:nvSpPr>
          <p:cNvPr id="6" name="Slide Number Placeholder 5">
            <a:extLst>
              <a:ext uri="{FF2B5EF4-FFF2-40B4-BE49-F238E27FC236}">
                <a16:creationId xmlns:a16="http://schemas.microsoft.com/office/drawing/2014/main" id="{763821A2-5823-487A-88E8-B8AD90DBBA3B}"/>
              </a:ext>
            </a:extLst>
          </p:cNvPr>
          <p:cNvSpPr>
            <a:spLocks noGrp="1"/>
          </p:cNvSpPr>
          <p:nvPr>
            <p:ph type="sldNum" sz="quarter" idx="7"/>
          </p:nvPr>
        </p:nvSpPr>
        <p:spPr>
          <a:xfrm>
            <a:off x="7699248" y="7033450"/>
            <a:ext cx="2459482" cy="378142"/>
          </a:xfrm>
          <a:prstGeom prst="rect">
            <a:avLst/>
          </a:prstGeom>
        </p:spPr>
        <p:txBody>
          <a:bodyPr wrap="square" lIns="0" tIns="0" rIns="0" bIns="0">
            <a:spAutoFit/>
          </a:bodyPr>
          <a:lstStyle>
            <a:defPPr>
              <a:defRPr lang="en-US"/>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IN" smtClean="0"/>
              <a:pPr/>
              <a:t>45</a:t>
            </a:fld>
            <a:endParaRPr lang="en-IN" dirty="0"/>
          </a:p>
        </p:txBody>
      </p:sp>
    </p:spTree>
    <p:extLst>
      <p:ext uri="{BB962C8B-B14F-4D97-AF65-F5344CB8AC3E}">
        <p14:creationId xmlns:p14="http://schemas.microsoft.com/office/powerpoint/2010/main" val="888042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028A-EEF7-4D23-A46C-25E46E54B38D}"/>
              </a:ext>
            </a:extLst>
          </p:cNvPr>
          <p:cNvSpPr>
            <a:spLocks noGrp="1"/>
          </p:cNvSpPr>
          <p:nvPr>
            <p:ph type="title"/>
          </p:nvPr>
        </p:nvSpPr>
        <p:spPr>
          <a:xfrm>
            <a:off x="838200" y="110836"/>
            <a:ext cx="10515600" cy="748146"/>
          </a:xfrm>
        </p:spPr>
        <p:txBody>
          <a:bodyPr>
            <a:normAutofit fontScale="90000"/>
          </a:bodyPr>
          <a:lstStyle/>
          <a:p>
            <a:r>
              <a:rPr lang="en-US" sz="3600" b="1" dirty="0"/>
              <a:t>Using outcome assessment for improvement – an example</a:t>
            </a:r>
            <a:endParaRPr lang="en-IN" sz="3600" b="1" dirty="0"/>
          </a:p>
        </p:txBody>
      </p:sp>
      <p:sp>
        <p:nvSpPr>
          <p:cNvPr id="3" name="Content Placeholder 2">
            <a:extLst>
              <a:ext uri="{FF2B5EF4-FFF2-40B4-BE49-F238E27FC236}">
                <a16:creationId xmlns:a16="http://schemas.microsoft.com/office/drawing/2014/main" id="{A5D71A01-45DC-441C-B06F-6CCD906E208B}"/>
              </a:ext>
            </a:extLst>
          </p:cNvPr>
          <p:cNvSpPr>
            <a:spLocks noGrp="1"/>
          </p:cNvSpPr>
          <p:nvPr>
            <p:ph idx="1"/>
          </p:nvPr>
        </p:nvSpPr>
        <p:spPr>
          <a:xfrm>
            <a:off x="658091" y="858982"/>
            <a:ext cx="10515600" cy="5735782"/>
          </a:xfrm>
        </p:spPr>
        <p:txBody>
          <a:bodyPr/>
          <a:lstStyle/>
          <a:p>
            <a:pPr marL="0" indent="0">
              <a:buNone/>
            </a:pPr>
            <a:r>
              <a:rPr lang="en-US" dirty="0"/>
              <a:t>From an SAR of civil Engineering program (accreditation completed)</a:t>
            </a:r>
          </a:p>
          <a:p>
            <a:pPr marL="0" indent="0">
              <a:buNone/>
            </a:pPr>
            <a:r>
              <a:rPr lang="en-IN" dirty="0"/>
              <a:t>PO1: Engineering knowledge: Apply knowledge of mathematics, science, engineering fundamentals, and an engineering specialization for the solution of complex engineering problems. </a:t>
            </a:r>
          </a:p>
          <a:p>
            <a:pPr marL="0" indent="0">
              <a:buNone/>
            </a:pPr>
            <a:r>
              <a:rPr lang="en-IN" dirty="0"/>
              <a:t>Target:	2.5	 Calculated attainment:	2.3</a:t>
            </a:r>
          </a:p>
          <a:p>
            <a:pPr marL="0" indent="0">
              <a:buNone/>
            </a:pPr>
            <a:r>
              <a:rPr lang="en-IN" dirty="0"/>
              <a:t>The overall attainment of PO1 is near but below the target value; </a:t>
            </a:r>
          </a:p>
          <a:p>
            <a:pPr marL="0" indent="0">
              <a:buNone/>
            </a:pPr>
            <a:r>
              <a:rPr lang="en-IN" dirty="0"/>
              <a:t>The foundation course Mechanics of Materials (CVC202) has CO attainment below the target. Mathematical courses - Statistics and Integral Transforms (MAC209) and Numerical Methods and Partial Differential Equations (MAC213) have attainment below the target value.  These are impacting the PO attainment. </a:t>
            </a:r>
          </a:p>
          <a:p>
            <a:pPr marL="0" indent="0">
              <a:buNone/>
            </a:pPr>
            <a:r>
              <a:rPr lang="en-IN" dirty="0"/>
              <a:t>Actions identified are – </a:t>
            </a:r>
            <a:r>
              <a:rPr lang="en-IN" dirty="0">
                <a:solidFill>
                  <a:srgbClr val="FF0000"/>
                </a:solidFill>
              </a:rPr>
              <a:t>on the next slide</a:t>
            </a:r>
            <a:endParaRPr lang="en-IN" dirty="0"/>
          </a:p>
          <a:p>
            <a:pPr marL="0" indent="0">
              <a:buNone/>
            </a:pPr>
            <a:endParaRPr lang="en-US" dirty="0"/>
          </a:p>
          <a:p>
            <a:pPr marL="0" indent="0">
              <a:buNone/>
            </a:pPr>
            <a:endParaRPr lang="en-US" dirty="0"/>
          </a:p>
          <a:p>
            <a:pPr marL="0" indent="0">
              <a:buNone/>
            </a:pPr>
            <a:endParaRPr lang="en-IN" dirty="0"/>
          </a:p>
        </p:txBody>
      </p:sp>
      <p:sp>
        <p:nvSpPr>
          <p:cNvPr id="4" name="Slide Number Placeholder 3">
            <a:extLst>
              <a:ext uri="{FF2B5EF4-FFF2-40B4-BE49-F238E27FC236}">
                <a16:creationId xmlns:a16="http://schemas.microsoft.com/office/drawing/2014/main" id="{F101885E-4D37-41B5-8A49-F305D3068AB1}"/>
              </a:ext>
            </a:extLst>
          </p:cNvPr>
          <p:cNvSpPr>
            <a:spLocks noGrp="1"/>
          </p:cNvSpPr>
          <p:nvPr>
            <p:ph type="sldNum" sz="quarter" idx="12"/>
          </p:nvPr>
        </p:nvSpPr>
        <p:spPr/>
        <p:txBody>
          <a:bodyPr/>
          <a:lstStyle/>
          <a:p>
            <a:fld id="{71EC9CE2-5AEF-428F-9B76-4FE97200EC74}" type="slidenum">
              <a:rPr lang="en-IN" smtClean="0"/>
              <a:t>46</a:t>
            </a:fld>
            <a:endParaRPr lang="en-IN" dirty="0"/>
          </a:p>
        </p:txBody>
      </p:sp>
    </p:spTree>
    <p:extLst>
      <p:ext uri="{BB962C8B-B14F-4D97-AF65-F5344CB8AC3E}">
        <p14:creationId xmlns:p14="http://schemas.microsoft.com/office/powerpoint/2010/main" val="197322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26D9-FA4F-408F-B717-F4FEE98CF90C}"/>
              </a:ext>
            </a:extLst>
          </p:cNvPr>
          <p:cNvSpPr>
            <a:spLocks noGrp="1"/>
          </p:cNvSpPr>
          <p:nvPr>
            <p:ph type="title"/>
          </p:nvPr>
        </p:nvSpPr>
        <p:spPr>
          <a:xfrm>
            <a:off x="838200" y="365126"/>
            <a:ext cx="10515600" cy="315912"/>
          </a:xfrm>
        </p:spPr>
        <p:txBody>
          <a:bodyPr>
            <a:noAutofit/>
          </a:bodyPr>
          <a:lstStyle/>
          <a:p>
            <a:r>
              <a:rPr lang="en-US" sz="3200" b="1" dirty="0"/>
              <a:t>outcome assessment </a:t>
            </a:r>
            <a:r>
              <a:rPr lang="en-US" sz="3200" b="1" dirty="0">
                <a:sym typeface="Wingdings" panose="05000000000000000000" pitchFamily="2" charset="2"/>
              </a:rPr>
              <a:t></a:t>
            </a:r>
            <a:r>
              <a:rPr lang="en-US" sz="3200" b="1" dirty="0"/>
              <a:t> improvement – example  contd..</a:t>
            </a:r>
            <a:endParaRPr lang="en-IN" sz="3200" dirty="0"/>
          </a:p>
        </p:txBody>
      </p:sp>
      <p:sp>
        <p:nvSpPr>
          <p:cNvPr id="3" name="Content Placeholder 2">
            <a:extLst>
              <a:ext uri="{FF2B5EF4-FFF2-40B4-BE49-F238E27FC236}">
                <a16:creationId xmlns:a16="http://schemas.microsoft.com/office/drawing/2014/main" id="{7F320D66-3878-4682-9D57-B2323288387E}"/>
              </a:ext>
            </a:extLst>
          </p:cNvPr>
          <p:cNvSpPr>
            <a:spLocks noGrp="1"/>
          </p:cNvSpPr>
          <p:nvPr>
            <p:ph idx="1"/>
          </p:nvPr>
        </p:nvSpPr>
        <p:spPr>
          <a:xfrm>
            <a:off x="838200" y="831273"/>
            <a:ext cx="10515600" cy="5846618"/>
          </a:xfrm>
        </p:spPr>
        <p:txBody>
          <a:bodyPr>
            <a:normAutofit/>
          </a:bodyPr>
          <a:lstStyle/>
          <a:p>
            <a:pPr marL="0" indent="0">
              <a:buNone/>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This </a:t>
            </a:r>
            <a:r>
              <a:rPr lang="en-IN" sz="2400" b="1" dirty="0">
                <a:latin typeface="Calibri Light" panose="020F0302020204030204" pitchFamily="34" charset="0"/>
                <a:ea typeface="Calibri" panose="020F0502020204030204" pitchFamily="34" charset="0"/>
                <a:cs typeface="Calibri Light" panose="020F0302020204030204" pitchFamily="34" charset="0"/>
              </a:rPr>
              <a:t>diagnosis indicates insufficient </a:t>
            </a:r>
            <a:r>
              <a:rPr lang="en-IN" sz="2400" b="1" dirty="0">
                <a:effectLst/>
                <a:latin typeface="Calibri Light" panose="020F0302020204030204" pitchFamily="34" charset="0"/>
                <a:ea typeface="Calibri" panose="020F0502020204030204" pitchFamily="34" charset="0"/>
                <a:cs typeface="Calibri Light" panose="020F0302020204030204" pitchFamily="34" charset="0"/>
              </a:rPr>
              <a:t>connectivity between the theoretical concepts and their mathematical applications. </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Action 1: Contextual learning pedagogy is used in Mechanics of Materials (15ECVF202) to associate classroom teaching to real-world experiences and improve the grasp of fundamental concepts.</a:t>
            </a:r>
          </a:p>
          <a:p>
            <a:pPr>
              <a:lnSpc>
                <a:spcPct val="107000"/>
              </a:lnSpc>
              <a:spcAft>
                <a:spcPts val="800"/>
              </a:spcAft>
            </a:pPr>
            <a:r>
              <a:rPr lang="en-IN" sz="2400" b="1" dirty="0">
                <a:effectLst/>
                <a:latin typeface="Calibri Light" panose="020F0302020204030204" pitchFamily="34" charset="0"/>
                <a:ea typeface="Calibri" panose="020F0502020204030204" pitchFamily="34" charset="0"/>
                <a:cs typeface="Calibri Light" panose="020F0302020204030204" pitchFamily="34" charset="0"/>
              </a:rPr>
              <a:t> Action 2: Mathematical courses in the third semester, i.e., Statistics and Integral Transforms (15EMAB202), and in the fourth semester, i.e., Numerical Methods and Partial Differential Equations (15EMAB207) introduced contextual problems of civil engineering.</a:t>
            </a:r>
          </a:p>
          <a:p>
            <a:pPr marL="0" indent="0">
              <a:buNone/>
            </a:pPr>
            <a:r>
              <a:rPr lang="en-US" sz="2400" b="1" dirty="0">
                <a:latin typeface="Calibri Light" panose="020F0302020204030204" pitchFamily="34" charset="0"/>
                <a:cs typeface="Calibri Light" panose="020F0302020204030204" pitchFamily="34" charset="0"/>
              </a:rPr>
              <a:t>When targets are achieved then outcomes are attained; subsequently,  </a:t>
            </a:r>
          </a:p>
          <a:p>
            <a:pPr marL="0" indent="0">
              <a:buNone/>
            </a:pPr>
            <a:r>
              <a:rPr lang="en-US" sz="2400" b="1" dirty="0">
                <a:latin typeface="Calibri Light" panose="020F0302020204030204" pitchFamily="34" charset="0"/>
                <a:cs typeface="Calibri Light" panose="020F0302020204030204" pitchFamily="34" charset="0"/>
              </a:rPr>
              <a:t>We revise and set higher targets as a part of continuous improvement</a:t>
            </a:r>
          </a:p>
          <a:p>
            <a:pPr marL="0" indent="0">
              <a:buNone/>
            </a:pPr>
            <a:r>
              <a:rPr lang="en-US" sz="2400" b="1" dirty="0">
                <a:latin typeface="Calibri Light" panose="020F0302020204030204" pitchFamily="34" charset="0"/>
                <a:cs typeface="Calibri Light" panose="020F0302020204030204" pitchFamily="34" charset="0"/>
              </a:rPr>
              <a:t>Target setting and CI are go together in OBE</a:t>
            </a:r>
            <a:endParaRPr lang="en-IN" sz="2400" b="1"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8A74904A-774B-4334-B607-1F3C796D7A15}"/>
              </a:ext>
            </a:extLst>
          </p:cNvPr>
          <p:cNvSpPr>
            <a:spLocks noGrp="1"/>
          </p:cNvSpPr>
          <p:nvPr>
            <p:ph type="sldNum" sz="quarter" idx="12"/>
          </p:nvPr>
        </p:nvSpPr>
        <p:spPr/>
        <p:txBody>
          <a:bodyPr/>
          <a:lstStyle/>
          <a:p>
            <a:fld id="{71EC9CE2-5AEF-428F-9B76-4FE97200EC74}" type="slidenum">
              <a:rPr lang="en-IN" smtClean="0"/>
              <a:t>47</a:t>
            </a:fld>
            <a:endParaRPr lang="en-IN" dirty="0"/>
          </a:p>
        </p:txBody>
      </p:sp>
    </p:spTree>
    <p:extLst>
      <p:ext uri="{BB962C8B-B14F-4D97-AF65-F5344CB8AC3E}">
        <p14:creationId xmlns:p14="http://schemas.microsoft.com/office/powerpoint/2010/main" val="2256449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p:nvPr/>
        </p:nvSpPr>
        <p:spPr>
          <a:xfrm>
            <a:off x="1" y="1"/>
            <a:ext cx="12198145" cy="6857185"/>
          </a:xfrm>
          <a:custGeom>
            <a:avLst/>
            <a:gdLst/>
            <a:ahLst/>
            <a:cxnLst/>
            <a:rect l="l" t="t" r="r" b="b"/>
            <a:pathLst>
              <a:path w="7560309" h="10692130" extrusionOk="0">
                <a:moveTo>
                  <a:pt x="7559992" y="0"/>
                </a:moveTo>
                <a:lnTo>
                  <a:pt x="0" y="0"/>
                </a:lnTo>
                <a:lnTo>
                  <a:pt x="0" y="10692003"/>
                </a:lnTo>
                <a:lnTo>
                  <a:pt x="7559992" y="10692003"/>
                </a:lnTo>
                <a:lnTo>
                  <a:pt x="7559992" y="0"/>
                </a:lnTo>
                <a:close/>
              </a:path>
            </a:pathLst>
          </a:custGeom>
          <a:solidFill>
            <a:srgbClr val="F68B1E"/>
          </a:solidFill>
          <a:ln>
            <a:noFill/>
          </a:ln>
        </p:spPr>
        <p:txBody>
          <a:bodyPr spcFirstLastPara="1" wrap="square" lIns="0" tIns="0" rIns="0" bIns="0" anchor="t" anchorCtr="0">
            <a:noAutofit/>
          </a:bodyPr>
          <a:lstStyle/>
          <a:p>
            <a:r>
              <a:rPr lang="en-IN" sz="2400" b="1" dirty="0">
                <a:latin typeface="Arial Narrow" panose="020B0606020202030204" pitchFamily="34" charset="0"/>
                <a:hlinkClick r:id="rId3"/>
              </a:rPr>
              <a:t>https://www.aicte-india.org/sites/default/files/ExaminationReforms.pdf</a:t>
            </a:r>
            <a:endParaRPr lang="en-IN" sz="2400" b="1" dirty="0">
              <a:latin typeface="Arial Narrow" panose="020B0606020202030204" pitchFamily="34" charset="0"/>
            </a:endParaRPr>
          </a:p>
          <a:p>
            <a:endParaRPr lang="en-IN" sz="2400" dirty="0"/>
          </a:p>
        </p:txBody>
      </p:sp>
      <p:sp>
        <p:nvSpPr>
          <p:cNvPr id="93" name="Google Shape;93;p19"/>
          <p:cNvSpPr txBox="1">
            <a:spLocks noGrp="1"/>
          </p:cNvSpPr>
          <p:nvPr>
            <p:ph type="title"/>
          </p:nvPr>
        </p:nvSpPr>
        <p:spPr>
          <a:xfrm>
            <a:off x="6550533" y="1560269"/>
            <a:ext cx="4565200" cy="2914800"/>
          </a:xfrm>
          <a:prstGeom prst="rect">
            <a:avLst/>
          </a:prstGeom>
          <a:noFill/>
          <a:ln>
            <a:noFill/>
          </a:ln>
        </p:spPr>
        <p:txBody>
          <a:bodyPr spcFirstLastPara="1" vert="horz" wrap="square" lIns="0" tIns="16933" rIns="0" bIns="0" rtlCol="0" anchor="t" anchorCtr="0">
            <a:noAutofit/>
          </a:bodyPr>
          <a:lstStyle/>
          <a:p>
            <a:pPr marR="11006" algn="r">
              <a:lnSpc>
                <a:spcPct val="100000"/>
              </a:lnSpc>
              <a:spcBef>
                <a:spcPts val="0"/>
              </a:spcBef>
            </a:pPr>
            <a:r>
              <a:rPr lang="en" sz="4533" b="1" dirty="0"/>
              <a:t>Examination</a:t>
            </a:r>
            <a:endParaRPr sz="4533" b="1" dirty="0"/>
          </a:p>
          <a:p>
            <a:pPr marL="1900719" marR="6773" indent="-425863" algn="r">
              <a:lnSpc>
                <a:spcPct val="100000"/>
              </a:lnSpc>
              <a:spcBef>
                <a:spcPts val="0"/>
              </a:spcBef>
            </a:pPr>
            <a:r>
              <a:rPr lang="en" sz="4533" b="1" dirty="0"/>
              <a:t>Reform  Policy</a:t>
            </a:r>
            <a:endParaRPr sz="4533" b="1" dirty="0"/>
          </a:p>
        </p:txBody>
      </p:sp>
      <p:sp>
        <p:nvSpPr>
          <p:cNvPr id="94" name="Google Shape;94;p19"/>
          <p:cNvSpPr txBox="1"/>
          <p:nvPr/>
        </p:nvSpPr>
        <p:spPr>
          <a:xfrm>
            <a:off x="7935412" y="3868527"/>
            <a:ext cx="3179141" cy="260636"/>
          </a:xfrm>
          <a:prstGeom prst="rect">
            <a:avLst/>
          </a:prstGeom>
          <a:noFill/>
          <a:ln>
            <a:noFill/>
          </a:ln>
        </p:spPr>
        <p:txBody>
          <a:bodyPr spcFirstLastPara="1" wrap="square" lIns="0" tIns="16933" rIns="0" bIns="0" anchor="t" anchorCtr="0">
            <a:noAutofit/>
          </a:bodyPr>
          <a:lstStyle/>
          <a:p>
            <a:pPr marL="16933" algn="r"/>
            <a:r>
              <a:rPr lang="en" sz="2400">
                <a:solidFill>
                  <a:srgbClr val="FFFFFF"/>
                </a:solidFill>
                <a:latin typeface="Arial"/>
                <a:ea typeface="Arial"/>
                <a:cs typeface="Arial"/>
                <a:sym typeface="Arial"/>
              </a:rPr>
              <a:t>November 2018</a:t>
            </a:r>
            <a:endParaRPr sz="2400" dirty="0">
              <a:latin typeface="Arial"/>
              <a:ea typeface="Arial"/>
              <a:cs typeface="Arial"/>
              <a:sym typeface="Arial"/>
            </a:endParaRPr>
          </a:p>
        </p:txBody>
      </p:sp>
      <p:sp>
        <p:nvSpPr>
          <p:cNvPr id="95" name="Google Shape;95;p19"/>
          <p:cNvSpPr txBox="1"/>
          <p:nvPr/>
        </p:nvSpPr>
        <p:spPr>
          <a:xfrm>
            <a:off x="1083104" y="5807012"/>
            <a:ext cx="6050920" cy="275297"/>
          </a:xfrm>
          <a:prstGeom prst="rect">
            <a:avLst/>
          </a:prstGeom>
          <a:noFill/>
          <a:ln>
            <a:noFill/>
          </a:ln>
        </p:spPr>
        <p:txBody>
          <a:bodyPr spcFirstLastPara="1" wrap="square" lIns="0" tIns="16933" rIns="0" bIns="0" anchor="t" anchorCtr="0">
            <a:noAutofit/>
          </a:bodyPr>
          <a:lstStyle/>
          <a:p>
            <a:pPr marL="16933">
              <a:lnSpc>
                <a:spcPct val="117999"/>
              </a:lnSpc>
            </a:pPr>
            <a:r>
              <a:rPr lang="en" sz="2400" b="1">
                <a:solidFill>
                  <a:srgbClr val="FFFFFF"/>
                </a:solidFill>
              </a:rPr>
              <a:t>ALL INDIA COUNCIL FOR TECHNICAL EDUCATION</a:t>
            </a:r>
            <a:endParaRPr sz="2400" dirty="0"/>
          </a:p>
          <a:p>
            <a:pPr marL="16933">
              <a:lnSpc>
                <a:spcPct val="117499"/>
              </a:lnSpc>
            </a:pPr>
            <a:r>
              <a:rPr lang="en" sz="1600">
                <a:solidFill>
                  <a:srgbClr val="FFFFFF"/>
                </a:solidFill>
              </a:rPr>
              <a:t>Nelson Mandela Marg, Vasant Kunj, New Delhi-110070</a:t>
            </a:r>
            <a:endParaRPr sz="1600" dirty="0"/>
          </a:p>
        </p:txBody>
      </p:sp>
      <p:sp>
        <p:nvSpPr>
          <p:cNvPr id="96" name="Google Shape;96;p19"/>
          <p:cNvSpPr/>
          <p:nvPr/>
        </p:nvSpPr>
        <p:spPr>
          <a:xfrm>
            <a:off x="10108667" y="566033"/>
            <a:ext cx="928800" cy="914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a:t>
            </a:r>
            <a:endParaRPr sz="667" dirty="0">
              <a:latin typeface="Arial"/>
              <a:ea typeface="Arial"/>
              <a:cs typeface="Arial"/>
              <a:sym typeface="Arial"/>
            </a:endParaRPr>
          </a:p>
        </p:txBody>
      </p:sp>
      <p:sp>
        <p:nvSpPr>
          <p:cNvPr id="190" name="Google Shape;190;p29"/>
          <p:cNvSpPr txBox="1"/>
          <p:nvPr/>
        </p:nvSpPr>
        <p:spPr>
          <a:xfrm>
            <a:off x="10391667" y="1021284"/>
            <a:ext cx="1073200" cy="186000"/>
          </a:xfrm>
          <a:prstGeom prst="rect">
            <a:avLst/>
          </a:prstGeom>
          <a:noFill/>
          <a:ln>
            <a:noFill/>
          </a:ln>
        </p:spPr>
        <p:txBody>
          <a:bodyPr spcFirstLastPara="1" wrap="square" lIns="0" tIns="16933" rIns="0" bIns="0" anchor="t" anchorCtr="0">
            <a:noAutofit/>
          </a:bodyPr>
          <a:lstStyle/>
          <a:p>
            <a:pPr marL="16933">
              <a:lnSpc>
                <a:spcPct val="150000"/>
              </a:lnSpc>
            </a:pPr>
            <a:r>
              <a:rPr lang="en" sz="1467">
                <a:solidFill>
                  <a:srgbClr val="231F20"/>
                </a:solidFill>
                <a:latin typeface="Arial"/>
                <a:ea typeface="Arial"/>
                <a:cs typeface="Arial"/>
                <a:sym typeface="Arial"/>
              </a:rPr>
              <a:t>Page No.</a:t>
            </a:r>
            <a:endParaRPr sz="1467" dirty="0">
              <a:latin typeface="Arial"/>
              <a:ea typeface="Arial"/>
              <a:cs typeface="Arial"/>
              <a:sym typeface="Arial"/>
            </a:endParaRPr>
          </a:p>
        </p:txBody>
      </p:sp>
      <p:sp>
        <p:nvSpPr>
          <p:cNvPr id="191" name="Google Shape;191;p29"/>
          <p:cNvSpPr txBox="1"/>
          <p:nvPr/>
        </p:nvSpPr>
        <p:spPr>
          <a:xfrm>
            <a:off x="1080200" y="1785767"/>
            <a:ext cx="10375600" cy="1444800"/>
          </a:xfrm>
          <a:prstGeom prst="rect">
            <a:avLst/>
          </a:prstGeom>
          <a:noFill/>
          <a:ln>
            <a:noFill/>
          </a:ln>
        </p:spPr>
        <p:txBody>
          <a:bodyPr spcFirstLastPara="1" wrap="square" lIns="0" tIns="16933" rIns="0" bIns="0" anchor="t" anchorCtr="0">
            <a:noAutofit/>
          </a:bodyPr>
          <a:lstStyle/>
          <a:p>
            <a:pPr>
              <a:lnSpc>
                <a:spcPct val="150000"/>
              </a:lnSpc>
            </a:pPr>
            <a:r>
              <a:rPr lang="en" sz="1600">
                <a:solidFill>
                  <a:srgbClr val="231F20"/>
                </a:solidFill>
              </a:rPr>
              <a:t>2    </a:t>
            </a:r>
            <a:r>
              <a:rPr lang="en" sz="1600">
                <a:solidFill>
                  <a:srgbClr val="231F20"/>
                </a:solidFill>
                <a:latin typeface="Arial"/>
                <a:ea typeface="Arial"/>
                <a:cs typeface="Arial"/>
                <a:sym typeface="Arial"/>
              </a:rPr>
              <a:t>Assessment Strategy for Outcome Based Education (OBE)                                                                    17</a:t>
            </a:r>
            <a:endParaRPr sz="1600" dirty="0">
              <a:latin typeface="Arial"/>
              <a:ea typeface="Arial"/>
              <a:cs typeface="Arial"/>
              <a:sym typeface="Arial"/>
            </a:endParaRPr>
          </a:p>
          <a:p>
            <a:pPr>
              <a:lnSpc>
                <a:spcPct val="150000"/>
              </a:lnSpc>
            </a:pPr>
            <a:r>
              <a:rPr lang="en" sz="1600">
                <a:solidFill>
                  <a:srgbClr val="231F20"/>
                </a:solidFill>
              </a:rPr>
              <a:t>       2.1  </a:t>
            </a:r>
            <a:r>
              <a:rPr lang="en" sz="1600">
                <a:solidFill>
                  <a:srgbClr val="231F20"/>
                </a:solidFill>
                <a:latin typeface="Arial"/>
                <a:ea typeface="Arial"/>
                <a:cs typeface="Arial"/>
                <a:sym typeface="Arial"/>
              </a:rPr>
              <a:t>Mapping Program Outcomes (POs)to Assessment (Examinations)                                                 17</a:t>
            </a:r>
            <a:endParaRPr sz="1600" dirty="0">
              <a:latin typeface="Arial"/>
              <a:ea typeface="Arial"/>
              <a:cs typeface="Arial"/>
              <a:sym typeface="Arial"/>
            </a:endParaRPr>
          </a:p>
          <a:p>
            <a:pPr>
              <a:lnSpc>
                <a:spcPct val="150000"/>
              </a:lnSpc>
            </a:pPr>
            <a:r>
              <a:rPr lang="en" sz="1600">
                <a:solidFill>
                  <a:srgbClr val="231F20"/>
                </a:solidFill>
              </a:rPr>
              <a:t>       2.2  </a:t>
            </a:r>
            <a:r>
              <a:rPr lang="en" sz="1600">
                <a:solidFill>
                  <a:srgbClr val="231F20"/>
                </a:solidFill>
                <a:latin typeface="Arial"/>
                <a:ea typeface="Arial"/>
                <a:cs typeface="Arial"/>
                <a:sym typeface="Arial"/>
              </a:rPr>
              <a:t>Two-step Process for Bringing Clarity to POs                                                                                   19</a:t>
            </a:r>
            <a:endParaRPr sz="1600" dirty="0">
              <a:latin typeface="Arial"/>
              <a:ea typeface="Arial"/>
              <a:cs typeface="Arial"/>
              <a:sym typeface="Arial"/>
            </a:endParaRPr>
          </a:p>
          <a:p>
            <a:pPr>
              <a:lnSpc>
                <a:spcPct val="150000"/>
              </a:lnSpc>
            </a:pPr>
            <a:r>
              <a:rPr lang="en" sz="1600">
                <a:solidFill>
                  <a:srgbClr val="231F20"/>
                </a:solidFill>
              </a:rPr>
              <a:t>       2.3  </a:t>
            </a:r>
            <a:r>
              <a:rPr lang="en" sz="1600">
                <a:solidFill>
                  <a:srgbClr val="231F20"/>
                </a:solidFill>
                <a:latin typeface="Arial"/>
                <a:ea typeface="Arial"/>
                <a:cs typeface="Arial"/>
                <a:sym typeface="Arial"/>
              </a:rPr>
              <a:t>Program Outcomes -Competencies – Performance Indicators (PIs)                                                </a:t>
            </a:r>
            <a:r>
              <a:rPr lang="en" sz="1600">
                <a:solidFill>
                  <a:srgbClr val="231F20"/>
                </a:solidFill>
              </a:rPr>
              <a:t>23</a:t>
            </a:r>
            <a:endParaRPr sz="1600" dirty="0">
              <a:latin typeface="Arial"/>
              <a:ea typeface="Arial"/>
              <a:cs typeface="Arial"/>
              <a:sym typeface="Arial"/>
            </a:endParaRPr>
          </a:p>
        </p:txBody>
      </p:sp>
      <p:sp>
        <p:nvSpPr>
          <p:cNvPr id="192" name="Google Shape;192;p29"/>
          <p:cNvSpPr txBox="1"/>
          <p:nvPr/>
        </p:nvSpPr>
        <p:spPr>
          <a:xfrm>
            <a:off x="1043367" y="1329433"/>
            <a:ext cx="10412400" cy="365200"/>
          </a:xfrm>
          <a:prstGeom prst="rect">
            <a:avLst/>
          </a:prstGeom>
          <a:noFill/>
          <a:ln>
            <a:noFill/>
          </a:ln>
        </p:spPr>
        <p:txBody>
          <a:bodyPr spcFirstLastPara="1" wrap="square" lIns="0" tIns="16933" rIns="0" bIns="0" anchor="t" anchorCtr="0">
            <a:noAutofit/>
          </a:bodyPr>
          <a:lstStyle/>
          <a:p>
            <a:pPr marL="16933">
              <a:lnSpc>
                <a:spcPct val="150000"/>
              </a:lnSpc>
            </a:pPr>
            <a:r>
              <a:rPr lang="en" sz="1600">
                <a:solidFill>
                  <a:srgbClr val="231F20"/>
                </a:solidFill>
                <a:latin typeface="Arial"/>
                <a:ea typeface="Arial"/>
                <a:cs typeface="Arial"/>
                <a:sym typeface="Arial"/>
              </a:rPr>
              <a:t>1</a:t>
            </a:r>
            <a:r>
              <a:rPr lang="en" sz="1600">
                <a:solidFill>
                  <a:srgbClr val="231F20"/>
                </a:solidFill>
              </a:rPr>
              <a:t>    </a:t>
            </a:r>
            <a:r>
              <a:rPr lang="en" sz="1600">
                <a:solidFill>
                  <a:srgbClr val="231F20"/>
                </a:solidFill>
                <a:latin typeface="Arial"/>
                <a:ea typeface="Arial"/>
                <a:cs typeface="Arial"/>
                <a:sym typeface="Arial"/>
              </a:rPr>
              <a:t>Introduction                                                                                                                                               13</a:t>
            </a:r>
            <a:endParaRPr sz="1600" dirty="0">
              <a:solidFill>
                <a:srgbClr val="231F20"/>
              </a:solidFill>
              <a:latin typeface="Arial"/>
              <a:ea typeface="Arial"/>
              <a:cs typeface="Arial"/>
              <a:sym typeface="Arial"/>
            </a:endParaRPr>
          </a:p>
          <a:p>
            <a:pPr>
              <a:lnSpc>
                <a:spcPct val="150000"/>
              </a:lnSpc>
            </a:pPr>
            <a:endParaRPr sz="1600" dirty="0">
              <a:solidFill>
                <a:srgbClr val="231F20"/>
              </a:solidFill>
            </a:endParaRPr>
          </a:p>
        </p:txBody>
      </p:sp>
      <p:sp>
        <p:nvSpPr>
          <p:cNvPr id="193" name="Google Shape;193;p29"/>
          <p:cNvSpPr txBox="1"/>
          <p:nvPr/>
        </p:nvSpPr>
        <p:spPr>
          <a:xfrm>
            <a:off x="1089467" y="3371100"/>
            <a:ext cx="10375600" cy="1451200"/>
          </a:xfrm>
          <a:prstGeom prst="rect">
            <a:avLst/>
          </a:prstGeom>
          <a:noFill/>
          <a:ln>
            <a:noFill/>
          </a:ln>
        </p:spPr>
        <p:txBody>
          <a:bodyPr spcFirstLastPara="1" wrap="square" lIns="0" tIns="16933" rIns="0" bIns="0" anchor="t" anchorCtr="0">
            <a:noAutofit/>
          </a:bodyPr>
          <a:lstStyle/>
          <a:p>
            <a:pPr marR="21166">
              <a:lnSpc>
                <a:spcPct val="150000"/>
              </a:lnSpc>
            </a:pPr>
            <a:r>
              <a:rPr lang="en" sz="1600">
                <a:solidFill>
                  <a:srgbClr val="231F20"/>
                </a:solidFill>
              </a:rPr>
              <a:t>3    </a:t>
            </a:r>
            <a:r>
              <a:rPr lang="en" sz="1600">
                <a:solidFill>
                  <a:srgbClr val="231F20"/>
                </a:solidFill>
                <a:latin typeface="Arial"/>
                <a:ea typeface="Arial"/>
                <a:cs typeface="Arial"/>
                <a:sym typeface="Arial"/>
              </a:rPr>
              <a:t>Improving Structure and  Quality of Assessments                                                                                    39</a:t>
            </a:r>
            <a:endParaRPr sz="1600" dirty="0">
              <a:latin typeface="Arial"/>
              <a:ea typeface="Arial"/>
              <a:cs typeface="Arial"/>
              <a:sym typeface="Arial"/>
            </a:endParaRPr>
          </a:p>
          <a:p>
            <a:pPr marR="6773">
              <a:lnSpc>
                <a:spcPct val="150000"/>
              </a:lnSpc>
            </a:pPr>
            <a:r>
              <a:rPr lang="en" sz="1600">
                <a:solidFill>
                  <a:srgbClr val="231F20"/>
                </a:solidFill>
              </a:rPr>
              <a:t>        3.1  </a:t>
            </a:r>
            <a:r>
              <a:rPr lang="en" sz="1600">
                <a:solidFill>
                  <a:srgbClr val="231F20"/>
                </a:solidFill>
                <a:latin typeface="Arial"/>
                <a:ea typeface="Arial"/>
                <a:cs typeface="Arial"/>
                <a:sym typeface="Arial"/>
              </a:rPr>
              <a:t>Bloom’s Taxonomy  for Assessment Design                                                                                    40                                                     </a:t>
            </a:r>
            <a:endParaRPr sz="1600" dirty="0">
              <a:latin typeface="Arial"/>
              <a:ea typeface="Arial"/>
              <a:cs typeface="Arial"/>
              <a:sym typeface="Arial"/>
            </a:endParaRPr>
          </a:p>
          <a:p>
            <a:pPr>
              <a:lnSpc>
                <a:spcPct val="150000"/>
              </a:lnSpc>
            </a:pPr>
            <a:r>
              <a:rPr lang="en" sz="1600">
                <a:solidFill>
                  <a:srgbClr val="231F20"/>
                </a:solidFill>
              </a:rPr>
              <a:t>        3.2  </a:t>
            </a:r>
            <a:r>
              <a:rPr lang="en" sz="1600">
                <a:solidFill>
                  <a:srgbClr val="231F20"/>
                </a:solidFill>
                <a:latin typeface="Arial"/>
                <a:ea typeface="Arial"/>
                <a:cs typeface="Arial"/>
                <a:sym typeface="Arial"/>
              </a:rPr>
              <a:t>Action Verbs for Assessment                                                                                                           43</a:t>
            </a:r>
            <a:endParaRPr sz="1600" dirty="0">
              <a:latin typeface="Arial"/>
              <a:ea typeface="Arial"/>
              <a:cs typeface="Arial"/>
              <a:sym typeface="Arial"/>
            </a:endParaRPr>
          </a:p>
          <a:p>
            <a:pPr>
              <a:lnSpc>
                <a:spcPct val="150000"/>
              </a:lnSpc>
            </a:pPr>
            <a:r>
              <a:rPr lang="en" sz="1600">
                <a:solidFill>
                  <a:srgbClr val="231F20"/>
                </a:solidFill>
              </a:rPr>
              <a:t>        3.3  </a:t>
            </a:r>
            <a:r>
              <a:rPr lang="en" sz="1600">
                <a:solidFill>
                  <a:srgbClr val="231F20"/>
                </a:solidFill>
                <a:latin typeface="Arial"/>
                <a:ea typeface="Arial"/>
                <a:cs typeface="Arial"/>
                <a:sym typeface="Arial"/>
              </a:rPr>
              <a:t>Assessment Planning                                                                                                                       </a:t>
            </a:r>
            <a:r>
              <a:rPr lang="en" sz="1600">
                <a:solidFill>
                  <a:srgbClr val="231F20"/>
                </a:solidFill>
              </a:rPr>
              <a:t>46</a:t>
            </a:r>
            <a:endParaRPr sz="1600" dirty="0">
              <a:latin typeface="Arial"/>
              <a:ea typeface="Arial"/>
              <a:cs typeface="Arial"/>
              <a:sym typeface="Arial"/>
            </a:endParaRPr>
          </a:p>
        </p:txBody>
      </p:sp>
      <p:sp>
        <p:nvSpPr>
          <p:cNvPr id="194" name="Google Shape;194;p29"/>
          <p:cNvSpPr txBox="1"/>
          <p:nvPr/>
        </p:nvSpPr>
        <p:spPr>
          <a:xfrm>
            <a:off x="1080200" y="4923100"/>
            <a:ext cx="10549600" cy="1470800"/>
          </a:xfrm>
          <a:prstGeom prst="rect">
            <a:avLst/>
          </a:prstGeom>
          <a:noFill/>
          <a:ln>
            <a:noFill/>
          </a:ln>
        </p:spPr>
        <p:txBody>
          <a:bodyPr spcFirstLastPara="1" wrap="square" lIns="0" tIns="16933" rIns="0" bIns="0" anchor="t" anchorCtr="0">
            <a:noAutofit/>
          </a:bodyPr>
          <a:lstStyle/>
          <a:p>
            <a:pPr marL="321725" indent="-304792">
              <a:lnSpc>
                <a:spcPct val="150000"/>
              </a:lnSpc>
              <a:buClr>
                <a:srgbClr val="231F20"/>
              </a:buClr>
              <a:buSzPts val="1200"/>
              <a:buFont typeface="Arial"/>
              <a:buAutoNum type="arabicPlain" startAt="4"/>
            </a:pPr>
            <a:r>
              <a:rPr lang="en" sz="1600">
                <a:solidFill>
                  <a:srgbClr val="231F20"/>
                </a:solidFill>
                <a:latin typeface="Arial"/>
                <a:ea typeface="Arial"/>
                <a:cs typeface="Arial"/>
                <a:sym typeface="Arial"/>
              </a:rPr>
              <a:t>Assessing Higher-order Abilities &amp; Professional Skills                                                                              </a:t>
            </a:r>
            <a:r>
              <a:rPr lang="en" sz="1600">
                <a:solidFill>
                  <a:srgbClr val="231F20"/>
                </a:solidFill>
              </a:rPr>
              <a:t> </a:t>
            </a:r>
            <a:r>
              <a:rPr lang="en" sz="1600">
                <a:solidFill>
                  <a:srgbClr val="231F20"/>
                </a:solidFill>
                <a:latin typeface="Arial"/>
                <a:ea typeface="Arial"/>
                <a:cs typeface="Arial"/>
                <a:sym typeface="Arial"/>
              </a:rPr>
              <a:t>49                         </a:t>
            </a:r>
            <a:endParaRPr sz="1600" dirty="0">
              <a:latin typeface="Arial"/>
              <a:ea typeface="Arial"/>
              <a:cs typeface="Arial"/>
              <a:sym typeface="Arial"/>
            </a:endParaRPr>
          </a:p>
          <a:p>
            <a:pPr>
              <a:lnSpc>
                <a:spcPct val="150000"/>
              </a:lnSpc>
            </a:pPr>
            <a:r>
              <a:rPr lang="en" sz="1600">
                <a:solidFill>
                  <a:srgbClr val="231F20"/>
                </a:solidFill>
              </a:rPr>
              <a:t>       4.1  </a:t>
            </a:r>
            <a:r>
              <a:rPr lang="en" sz="1600">
                <a:solidFill>
                  <a:srgbClr val="231F20"/>
                </a:solidFill>
                <a:latin typeface="Arial"/>
                <a:ea typeface="Arial"/>
                <a:cs typeface="Arial"/>
                <a:sym typeface="Arial"/>
              </a:rPr>
              <a:t>Innovative Educational Experiences to Teach and Assess                                                                49         </a:t>
            </a:r>
            <a:endParaRPr sz="1600" dirty="0">
              <a:latin typeface="Arial"/>
              <a:ea typeface="Arial"/>
              <a:cs typeface="Arial"/>
              <a:sym typeface="Arial"/>
            </a:endParaRPr>
          </a:p>
          <a:p>
            <a:pPr>
              <a:lnSpc>
                <a:spcPct val="150000"/>
              </a:lnSpc>
            </a:pPr>
            <a:r>
              <a:rPr lang="en" sz="1600">
                <a:solidFill>
                  <a:srgbClr val="231F20"/>
                </a:solidFill>
              </a:rPr>
              <a:t>       4.2  </a:t>
            </a:r>
            <a:r>
              <a:rPr lang="en" sz="1600">
                <a:solidFill>
                  <a:srgbClr val="231F20"/>
                </a:solidFill>
                <a:latin typeface="Arial"/>
                <a:ea typeface="Arial"/>
                <a:cs typeface="Arial"/>
                <a:sym typeface="Arial"/>
              </a:rPr>
              <a:t>Using Scoring Rubrics as Assessment Tool                                                                                       51</a:t>
            </a:r>
            <a:endParaRPr sz="1600" dirty="0">
              <a:latin typeface="Arial"/>
              <a:ea typeface="Arial"/>
              <a:cs typeface="Arial"/>
              <a:sym typeface="Arial"/>
            </a:endParaRPr>
          </a:p>
          <a:p>
            <a:pPr>
              <a:lnSpc>
                <a:spcPct val="150000"/>
              </a:lnSpc>
            </a:pPr>
            <a:r>
              <a:rPr lang="en" sz="1600">
                <a:solidFill>
                  <a:srgbClr val="231F20"/>
                </a:solidFill>
              </a:rPr>
              <a:t>       4.3  </a:t>
            </a:r>
            <a:r>
              <a:rPr lang="en" sz="1600">
                <a:solidFill>
                  <a:srgbClr val="231F20"/>
                </a:solidFill>
                <a:latin typeface="Arial"/>
                <a:ea typeface="Arial"/>
                <a:cs typeface="Arial"/>
                <a:sym typeface="Arial"/>
              </a:rPr>
              <a:t>Open-Book Examinations                                                                                                                  </a:t>
            </a:r>
            <a:r>
              <a:rPr lang="en" sz="1600">
                <a:solidFill>
                  <a:srgbClr val="231F20"/>
                </a:solidFill>
              </a:rPr>
              <a:t> </a:t>
            </a:r>
            <a:r>
              <a:rPr lang="en" sz="1600">
                <a:solidFill>
                  <a:srgbClr val="231F20"/>
                </a:solidFill>
                <a:latin typeface="Arial"/>
                <a:ea typeface="Arial"/>
                <a:cs typeface="Arial"/>
                <a:sym typeface="Arial"/>
              </a:rPr>
              <a:t>52</a:t>
            </a:r>
            <a:endParaRPr sz="1600" dirty="0">
              <a:latin typeface="Arial"/>
              <a:ea typeface="Arial"/>
              <a:cs typeface="Arial"/>
              <a:sym typeface="Arial"/>
            </a:endParaRPr>
          </a:p>
        </p:txBody>
      </p:sp>
      <p:sp>
        <p:nvSpPr>
          <p:cNvPr id="195" name="Google Shape;195;p29"/>
          <p:cNvSpPr txBox="1"/>
          <p:nvPr/>
        </p:nvSpPr>
        <p:spPr>
          <a:xfrm>
            <a:off x="10754129" y="6153419"/>
            <a:ext cx="348400" cy="186000"/>
          </a:xfrm>
          <a:prstGeom prst="rect">
            <a:avLst/>
          </a:prstGeom>
          <a:noFill/>
          <a:ln>
            <a:noFill/>
          </a:ln>
        </p:spPr>
        <p:txBody>
          <a:bodyPr spcFirstLastPara="1" wrap="square" lIns="0" tIns="16933" rIns="0" bIns="0" anchor="t" anchorCtr="0">
            <a:noAutofit/>
          </a:bodyPr>
          <a:lstStyle/>
          <a:p>
            <a:pPr marL="16933">
              <a:lnSpc>
                <a:spcPct val="150000"/>
              </a:lnSpc>
            </a:pPr>
            <a:endParaRPr sz="1600" dirty="0">
              <a:latin typeface="Arial"/>
              <a:ea typeface="Arial"/>
              <a:cs typeface="Arial"/>
              <a:sym typeface="Arial"/>
            </a:endParaRPr>
          </a:p>
        </p:txBody>
      </p:sp>
      <p:sp>
        <p:nvSpPr>
          <p:cNvPr id="196" name="Google Shape;196;p29"/>
          <p:cNvSpPr/>
          <p:nvPr/>
        </p:nvSpPr>
        <p:spPr>
          <a:xfrm>
            <a:off x="-2650" y="533963"/>
            <a:ext cx="12197299" cy="438099"/>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1200" dirty="0"/>
          </a:p>
        </p:txBody>
      </p:sp>
      <p:sp>
        <p:nvSpPr>
          <p:cNvPr id="197" name="Google Shape;197;p29"/>
          <p:cNvSpPr txBox="1">
            <a:spLocks noGrp="1"/>
          </p:cNvSpPr>
          <p:nvPr>
            <p:ph type="title"/>
          </p:nvPr>
        </p:nvSpPr>
        <p:spPr>
          <a:xfrm>
            <a:off x="1080613" y="585000"/>
            <a:ext cx="6730800" cy="250800"/>
          </a:xfrm>
          <a:prstGeom prst="rect">
            <a:avLst/>
          </a:prstGeom>
          <a:noFill/>
          <a:ln>
            <a:noFill/>
          </a:ln>
        </p:spPr>
        <p:txBody>
          <a:bodyPr spcFirstLastPara="1" vert="horz" wrap="square" lIns="0" tIns="16933" rIns="0" bIns="0" rtlCol="0" anchor="t" anchorCtr="0">
            <a:noAutofit/>
          </a:bodyPr>
          <a:lstStyle/>
          <a:p>
            <a:pPr marL="16933">
              <a:lnSpc>
                <a:spcPct val="100000"/>
              </a:lnSpc>
              <a:spcBef>
                <a:spcPts val="0"/>
              </a:spcBef>
            </a:pPr>
            <a:r>
              <a:rPr lang="en" sz="2533"/>
              <a:t>TABLE OF CONTENTS</a:t>
            </a:r>
            <a:endParaRPr sz="2533" dirty="0"/>
          </a:p>
        </p:txBody>
      </p:sp>
      <p:sp>
        <p:nvSpPr>
          <p:cNvPr id="198" name="Google Shape;198;p29"/>
          <p:cNvSpPr txBox="1"/>
          <p:nvPr/>
        </p:nvSpPr>
        <p:spPr>
          <a:xfrm>
            <a:off x="0" y="6475100"/>
            <a:ext cx="10703347" cy="107512"/>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7D9B-6BC5-4763-8C33-85737EAB72EB}"/>
              </a:ext>
            </a:extLst>
          </p:cNvPr>
          <p:cNvSpPr>
            <a:spLocks noGrp="1"/>
          </p:cNvSpPr>
          <p:nvPr>
            <p:ph type="title"/>
          </p:nvPr>
        </p:nvSpPr>
        <p:spPr>
          <a:xfrm>
            <a:off x="838200" y="365126"/>
            <a:ext cx="10515600" cy="413808"/>
          </a:xfrm>
        </p:spPr>
        <p:txBody>
          <a:bodyPr>
            <a:normAutofit fontScale="90000"/>
          </a:bodyPr>
          <a:lstStyle/>
          <a:p>
            <a:r>
              <a:rPr lang="en-US" dirty="0"/>
              <a:t>		</a:t>
            </a:r>
            <a:r>
              <a:rPr lang="en-US" b="1" dirty="0">
                <a:latin typeface="+mn-lt"/>
              </a:rPr>
              <a:t>What is an OUTCOME?</a:t>
            </a:r>
            <a:endParaRPr lang="en-IN" b="1" dirty="0">
              <a:latin typeface="+mn-lt"/>
            </a:endParaRPr>
          </a:p>
        </p:txBody>
      </p:sp>
      <p:sp>
        <p:nvSpPr>
          <p:cNvPr id="3" name="Content Placeholder 2">
            <a:extLst>
              <a:ext uri="{FF2B5EF4-FFF2-40B4-BE49-F238E27FC236}">
                <a16:creationId xmlns:a16="http://schemas.microsoft.com/office/drawing/2014/main" id="{5BA5A84B-CD1A-49B6-A8A5-344DEC1B2B22}"/>
              </a:ext>
            </a:extLst>
          </p:cNvPr>
          <p:cNvSpPr>
            <a:spLocks noGrp="1"/>
          </p:cNvSpPr>
          <p:nvPr>
            <p:ph idx="1"/>
          </p:nvPr>
        </p:nvSpPr>
        <p:spPr>
          <a:xfrm>
            <a:off x="838200" y="778934"/>
            <a:ext cx="10515600" cy="5713940"/>
          </a:xfrm>
        </p:spPr>
        <p:txBody>
          <a:bodyPr/>
          <a:lstStyle/>
          <a:p>
            <a:pPr marL="0" indent="0" algn="just">
              <a:buNone/>
            </a:pPr>
            <a:endParaRPr lang="en-US" dirty="0"/>
          </a:p>
          <a:p>
            <a:pPr marL="0" indent="0" algn="just">
              <a:buNone/>
            </a:pPr>
            <a:endParaRPr lang="en-US" dirty="0"/>
          </a:p>
          <a:p>
            <a:pPr marL="0" indent="0" algn="just">
              <a:buNone/>
            </a:pPr>
            <a:r>
              <a:rPr lang="en-US" b="1" dirty="0">
                <a:latin typeface="Calibri" panose="020F0502020204030204" pitchFamily="34" charset="0"/>
                <a:ea typeface="Calibri" panose="020F0502020204030204" pitchFamily="34" charset="0"/>
                <a:cs typeface="Calibri" panose="020F0502020204030204" pitchFamily="34" charset="0"/>
              </a:rPr>
              <a:t>Course Outcomes  state what a student, on successfully completing the course and earning a pass grade and the credit can perform/do/demonstrate with what is learnt in the course. These are also referred as Learning Outcomes or Student Outcomes though NBA uses the term Course Outcomes (COs). Note that the emphasis is on use/application of the knowledge imparted to /acquired by a successful student in the course and </a:t>
            </a:r>
            <a:r>
              <a:rPr lang="en-US" b="1" u="sng" dirty="0">
                <a:solidFill>
                  <a:srgbClr val="C00000"/>
                </a:solidFill>
                <a:latin typeface="Calibri" panose="020F0502020204030204" pitchFamily="34" charset="0"/>
                <a:ea typeface="Calibri" panose="020F0502020204030204" pitchFamily="34" charset="0"/>
                <a:cs typeface="Calibri" panose="020F0502020204030204" pitchFamily="34" charset="0"/>
              </a:rPr>
              <a:t>not</a:t>
            </a:r>
            <a:r>
              <a:rPr lang="en-US" b="1" dirty="0">
                <a:latin typeface="Calibri" panose="020F0502020204030204" pitchFamily="34" charset="0"/>
                <a:ea typeface="Calibri" panose="020F0502020204030204" pitchFamily="34" charset="0"/>
                <a:cs typeface="Calibri" panose="020F0502020204030204" pitchFamily="34" charset="0"/>
              </a:rPr>
              <a:t> on the knowledge per se. This is referred to as competence &amp; skill</a:t>
            </a:r>
          </a:p>
          <a:p>
            <a:pPr marL="0" indent="0" algn="just">
              <a:buNone/>
            </a:pPr>
            <a:r>
              <a:rPr lang="en-US" b="1" dirty="0">
                <a:latin typeface="Calibri" panose="020F0502020204030204" pitchFamily="34" charset="0"/>
                <a:ea typeface="Calibri" panose="020F0502020204030204" pitchFamily="34" charset="0"/>
                <a:cs typeface="Calibri" panose="020F0502020204030204" pitchFamily="34" charset="0"/>
              </a:rPr>
              <a:t>we will see some examples, but, before that, let us see  OBE as a system – for design, implementation and continuous improvement of technical education at the degree level</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1CD0D024-F43D-4982-8003-C6F9DFE3662F}"/>
              </a:ext>
            </a:extLst>
          </p:cNvPr>
          <p:cNvSpPr>
            <a:spLocks noGrp="1"/>
          </p:cNvSpPr>
          <p:nvPr>
            <p:ph type="sldNum" sz="quarter" idx="12"/>
          </p:nvPr>
        </p:nvSpPr>
        <p:spPr/>
        <p:txBody>
          <a:bodyPr/>
          <a:lstStyle/>
          <a:p>
            <a:fld id="{71EC9CE2-5AEF-428F-9B76-4FE97200EC74}" type="slidenum">
              <a:rPr lang="en-IN" smtClean="0"/>
              <a:t>5</a:t>
            </a:fld>
            <a:endParaRPr lang="en-IN" dirty="0"/>
          </a:p>
        </p:txBody>
      </p:sp>
      <p:sp>
        <p:nvSpPr>
          <p:cNvPr id="5" name="Rectangle 4">
            <a:extLst>
              <a:ext uri="{FF2B5EF4-FFF2-40B4-BE49-F238E27FC236}">
                <a16:creationId xmlns:a16="http://schemas.microsoft.com/office/drawing/2014/main" id="{0EF27126-4E1F-23E1-EC40-952D8ABD0978}"/>
              </a:ext>
            </a:extLst>
          </p:cNvPr>
          <p:cNvSpPr/>
          <p:nvPr/>
        </p:nvSpPr>
        <p:spPr>
          <a:xfrm>
            <a:off x="898497" y="1407381"/>
            <a:ext cx="10515600" cy="52558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599342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a:t>
            </a:r>
            <a:endParaRPr sz="667" dirty="0">
              <a:latin typeface="Arial"/>
              <a:ea typeface="Arial"/>
              <a:cs typeface="Arial"/>
              <a:sym typeface="Arial"/>
            </a:endParaRPr>
          </a:p>
        </p:txBody>
      </p:sp>
      <p:sp>
        <p:nvSpPr>
          <p:cNvPr id="204" name="Google Shape;204;p30"/>
          <p:cNvSpPr txBox="1"/>
          <p:nvPr/>
        </p:nvSpPr>
        <p:spPr>
          <a:xfrm>
            <a:off x="10630633" y="1261533"/>
            <a:ext cx="896800" cy="229200"/>
          </a:xfrm>
          <a:prstGeom prst="rect">
            <a:avLst/>
          </a:prstGeom>
          <a:noFill/>
          <a:ln>
            <a:noFill/>
          </a:ln>
        </p:spPr>
        <p:txBody>
          <a:bodyPr spcFirstLastPara="1" wrap="square" lIns="0" tIns="16933" rIns="0" bIns="0" anchor="t" anchorCtr="0">
            <a:noAutofit/>
          </a:bodyPr>
          <a:lstStyle/>
          <a:p>
            <a:pPr marL="16933"/>
            <a:r>
              <a:rPr lang="en" sz="1467">
                <a:solidFill>
                  <a:srgbClr val="231F20"/>
                </a:solidFill>
                <a:latin typeface="Arial"/>
                <a:ea typeface="Arial"/>
                <a:cs typeface="Arial"/>
                <a:sym typeface="Arial"/>
              </a:rPr>
              <a:t>Page No.</a:t>
            </a:r>
            <a:endParaRPr sz="1467" dirty="0">
              <a:latin typeface="Arial"/>
              <a:ea typeface="Arial"/>
              <a:cs typeface="Arial"/>
              <a:sym typeface="Arial"/>
            </a:endParaRPr>
          </a:p>
        </p:txBody>
      </p:sp>
      <p:sp>
        <p:nvSpPr>
          <p:cNvPr id="205" name="Google Shape;205;p30"/>
          <p:cNvSpPr txBox="1"/>
          <p:nvPr/>
        </p:nvSpPr>
        <p:spPr>
          <a:xfrm>
            <a:off x="1231167" y="1888132"/>
            <a:ext cx="10224400" cy="1130405"/>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APPENDIX-A                                                                                                                                                     56</a:t>
            </a:r>
            <a:endParaRPr sz="1600" b="1" dirty="0"/>
          </a:p>
          <a:p>
            <a:pPr marL="321725">
              <a:lnSpc>
                <a:spcPct val="150000"/>
              </a:lnSpc>
            </a:pPr>
            <a:r>
              <a:rPr lang="en" sz="1600" dirty="0">
                <a:solidFill>
                  <a:srgbClr val="231F20"/>
                </a:solidFill>
                <a:latin typeface="Arial"/>
                <a:ea typeface="Arial"/>
                <a:cs typeface="Arial"/>
                <a:sym typeface="Arial"/>
              </a:rPr>
              <a:t>Competencies and </a:t>
            </a:r>
            <a:r>
              <a:rPr lang="en-IN" sz="1600" dirty="0">
                <a:solidFill>
                  <a:srgbClr val="231F20"/>
                </a:solidFill>
                <a:latin typeface="Arial"/>
                <a:ea typeface="Arial"/>
                <a:cs typeface="Arial"/>
                <a:sym typeface="Arial"/>
              </a:rPr>
              <a:t>Performance Indicators for POs</a:t>
            </a:r>
            <a:endParaRPr sz="1600" dirty="0">
              <a:latin typeface="Arial"/>
              <a:ea typeface="Arial"/>
              <a:cs typeface="Arial"/>
              <a:sym typeface="Arial"/>
            </a:endParaRPr>
          </a:p>
          <a:p>
            <a:pPr marL="321725">
              <a:lnSpc>
                <a:spcPct val="150000"/>
              </a:lnSpc>
            </a:pPr>
            <a:r>
              <a:rPr lang="en" sz="1600" dirty="0">
                <a:solidFill>
                  <a:srgbClr val="231F20"/>
                </a:solidFill>
                <a:latin typeface="Arial"/>
                <a:ea typeface="Arial"/>
                <a:cs typeface="Arial"/>
                <a:sym typeface="Arial"/>
              </a:rPr>
              <a:t>Computer Science/Information Science Programs</a:t>
            </a:r>
            <a:endParaRPr sz="1600" dirty="0">
              <a:latin typeface="Arial"/>
              <a:ea typeface="Arial"/>
              <a:cs typeface="Arial"/>
              <a:sym typeface="Arial"/>
            </a:endParaRPr>
          </a:p>
        </p:txBody>
      </p:sp>
      <p:sp>
        <p:nvSpPr>
          <p:cNvPr id="206" name="Google Shape;206;p30"/>
          <p:cNvSpPr txBox="1"/>
          <p:nvPr/>
        </p:nvSpPr>
        <p:spPr>
          <a:xfrm>
            <a:off x="1231167" y="3154800"/>
            <a:ext cx="10324400" cy="726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APPENDIX-B                                                                                                                                                     76</a:t>
            </a:r>
            <a:endParaRPr sz="1600" b="1" dirty="0"/>
          </a:p>
          <a:p>
            <a:pPr marL="321725">
              <a:lnSpc>
                <a:spcPct val="150000"/>
              </a:lnSpc>
            </a:pPr>
            <a:r>
              <a:rPr lang="en" sz="1600" dirty="0">
                <a:solidFill>
                  <a:srgbClr val="231F20"/>
                </a:solidFill>
                <a:latin typeface="Arial"/>
                <a:ea typeface="Arial"/>
                <a:cs typeface="Arial"/>
                <a:sym typeface="Arial"/>
              </a:rPr>
              <a:t>Sample Questions for Bloom’s Taxonomy Levels</a:t>
            </a:r>
            <a:endParaRPr sz="1600" dirty="0">
              <a:latin typeface="Arial"/>
              <a:ea typeface="Arial"/>
              <a:cs typeface="Arial"/>
              <a:sym typeface="Arial"/>
            </a:endParaRPr>
          </a:p>
        </p:txBody>
      </p:sp>
      <p:sp>
        <p:nvSpPr>
          <p:cNvPr id="207" name="Google Shape;207;p30"/>
          <p:cNvSpPr txBox="1"/>
          <p:nvPr/>
        </p:nvSpPr>
        <p:spPr>
          <a:xfrm>
            <a:off x="1231167" y="4015684"/>
            <a:ext cx="10224400" cy="782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APPENDIX-C                                                                                                                                                     91</a:t>
            </a:r>
            <a:endParaRPr sz="1600" b="1" dirty="0"/>
          </a:p>
          <a:p>
            <a:pPr marL="321725">
              <a:lnSpc>
                <a:spcPct val="150000"/>
              </a:lnSpc>
            </a:pPr>
            <a:r>
              <a:rPr lang="en" sz="1600" dirty="0">
                <a:solidFill>
                  <a:srgbClr val="231F20"/>
                </a:solidFill>
                <a:latin typeface="Arial"/>
                <a:ea typeface="Arial"/>
                <a:cs typeface="Arial"/>
                <a:sym typeface="Arial"/>
              </a:rPr>
              <a:t>Model Question Papers</a:t>
            </a:r>
            <a:endParaRPr sz="1600" dirty="0">
              <a:latin typeface="Arial"/>
              <a:ea typeface="Arial"/>
              <a:cs typeface="Arial"/>
              <a:sym typeface="Arial"/>
            </a:endParaRPr>
          </a:p>
        </p:txBody>
      </p:sp>
      <p:sp>
        <p:nvSpPr>
          <p:cNvPr id="208" name="Google Shape;208;p30"/>
          <p:cNvSpPr txBox="1"/>
          <p:nvPr/>
        </p:nvSpPr>
        <p:spPr>
          <a:xfrm>
            <a:off x="1231167" y="4999867"/>
            <a:ext cx="10224400" cy="872000"/>
          </a:xfrm>
          <a:prstGeom prst="rect">
            <a:avLst/>
          </a:prstGeom>
          <a:noFill/>
          <a:ln>
            <a:noFill/>
          </a:ln>
        </p:spPr>
        <p:txBody>
          <a:bodyPr spcFirstLastPara="1" wrap="square" lIns="0" tIns="16933" rIns="0" bIns="0" anchor="t" anchorCtr="0">
            <a:noAutofit/>
          </a:bodyPr>
          <a:lstStyle/>
          <a:p>
            <a:pPr marL="16933">
              <a:lnSpc>
                <a:spcPct val="150000"/>
              </a:lnSpc>
            </a:pPr>
            <a:r>
              <a:rPr lang="en" sz="1600" b="1" dirty="0">
                <a:solidFill>
                  <a:srgbClr val="231F20"/>
                </a:solidFill>
              </a:rPr>
              <a:t>APPENDIX-D                                                                                                                                                     107</a:t>
            </a:r>
            <a:endParaRPr sz="1600" b="1" dirty="0"/>
          </a:p>
          <a:p>
            <a:pPr marL="321725">
              <a:lnSpc>
                <a:spcPct val="150000"/>
              </a:lnSpc>
            </a:pPr>
            <a:r>
              <a:rPr lang="en" sz="1600" dirty="0">
                <a:solidFill>
                  <a:srgbClr val="231F20"/>
                </a:solidFill>
                <a:latin typeface="Arial"/>
                <a:ea typeface="Arial"/>
                <a:cs typeface="Arial"/>
                <a:sym typeface="Arial"/>
              </a:rPr>
              <a:t>Sample Scoring Rubrics</a:t>
            </a:r>
            <a:endParaRPr sz="1600" dirty="0">
              <a:latin typeface="Arial"/>
              <a:ea typeface="Arial"/>
              <a:cs typeface="Arial"/>
              <a:sym typeface="Arial"/>
            </a:endParaRPr>
          </a:p>
        </p:txBody>
      </p:sp>
      <p:sp>
        <p:nvSpPr>
          <p:cNvPr id="209" name="Google Shape;209;p30"/>
          <p:cNvSpPr txBox="1"/>
          <p:nvPr/>
        </p:nvSpPr>
        <p:spPr>
          <a:xfrm>
            <a:off x="0" y="6475100"/>
            <a:ext cx="10703200" cy="107600"/>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210" name="Google Shape;210;p30"/>
          <p:cNvSpPr/>
          <p:nvPr/>
        </p:nvSpPr>
        <p:spPr>
          <a:xfrm>
            <a:off x="-2650" y="533963"/>
            <a:ext cx="12197299" cy="438099"/>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1200" dirty="0"/>
          </a:p>
        </p:txBody>
      </p:sp>
      <p:sp>
        <p:nvSpPr>
          <p:cNvPr id="211" name="Google Shape;211;p30"/>
          <p:cNvSpPr txBox="1">
            <a:spLocks noGrp="1"/>
          </p:cNvSpPr>
          <p:nvPr>
            <p:ph type="title"/>
          </p:nvPr>
        </p:nvSpPr>
        <p:spPr>
          <a:xfrm>
            <a:off x="1080613" y="585000"/>
            <a:ext cx="6730800" cy="250800"/>
          </a:xfrm>
          <a:prstGeom prst="rect">
            <a:avLst/>
          </a:prstGeom>
          <a:noFill/>
          <a:ln>
            <a:noFill/>
          </a:ln>
        </p:spPr>
        <p:txBody>
          <a:bodyPr spcFirstLastPara="1" vert="horz" wrap="square" lIns="0" tIns="16933" rIns="0" bIns="0" rtlCol="0" anchor="t" anchorCtr="0">
            <a:noAutofit/>
          </a:bodyPr>
          <a:lstStyle/>
          <a:p>
            <a:pPr marL="16933">
              <a:lnSpc>
                <a:spcPct val="100000"/>
              </a:lnSpc>
              <a:spcBef>
                <a:spcPts val="0"/>
              </a:spcBef>
            </a:pPr>
            <a:r>
              <a:rPr lang="en" sz="2533"/>
              <a:t>TABLE OF CONTENTS</a:t>
            </a:r>
            <a:endParaRPr sz="2533"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txBox="1"/>
          <p:nvPr/>
        </p:nvSpPr>
        <p:spPr>
          <a:xfrm>
            <a:off x="10702444"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19</a:t>
            </a:r>
            <a:endParaRPr sz="667" dirty="0">
              <a:latin typeface="Arial"/>
              <a:ea typeface="Arial"/>
              <a:cs typeface="Arial"/>
              <a:sym typeface="Arial"/>
            </a:endParaRPr>
          </a:p>
        </p:txBody>
      </p:sp>
      <p:sp>
        <p:nvSpPr>
          <p:cNvPr id="279" name="Google Shape;279;p38"/>
          <p:cNvSpPr txBox="1"/>
          <p:nvPr/>
        </p:nvSpPr>
        <p:spPr>
          <a:xfrm>
            <a:off x="876667" y="2160400"/>
            <a:ext cx="10578800" cy="3779200"/>
          </a:xfrm>
          <a:prstGeom prst="rect">
            <a:avLst/>
          </a:prstGeom>
          <a:noFill/>
          <a:ln>
            <a:noFill/>
          </a:ln>
        </p:spPr>
        <p:txBody>
          <a:bodyPr spcFirstLastPara="1" wrap="square" lIns="0" tIns="16933" rIns="0" bIns="0" anchor="t" anchorCtr="0">
            <a:noAutofit/>
          </a:bodyPr>
          <a:lstStyle/>
          <a:p>
            <a:pPr marL="609585" marR="6773" indent="-406390">
              <a:lnSpc>
                <a:spcPct val="150000"/>
              </a:lnSpc>
              <a:buClr>
                <a:srgbClr val="231F20"/>
              </a:buClr>
              <a:buSzPts val="1200"/>
              <a:buFont typeface="Arial"/>
              <a:buChar char="●"/>
            </a:pPr>
            <a:r>
              <a:rPr lang="en" sz="1600">
                <a:solidFill>
                  <a:srgbClr val="231F20"/>
                </a:solidFill>
                <a:latin typeface="Arial"/>
                <a:ea typeface="Arial"/>
                <a:cs typeface="Arial"/>
                <a:sym typeface="Arial"/>
              </a:rPr>
              <a:t>POs give useful guidance at the program level for the curriculum design, delivery and assessment  of student learning. However, they represent fairly high-level generic goals that are not directly measurable.  Real observability and measurability of the POs at course level is very difficult. To connect high-level learning  outcomes (POs) with course content, course outcomes and assessment, there is a necessity to bring further  clarity and specificity to the program outcomes [5]. This can be achieved through the following two-step  process of identifying Competencies and Performance Indicators (PI).</a:t>
            </a:r>
            <a:endParaRPr sz="1600" dirty="0">
              <a:solidFill>
                <a:srgbClr val="231F20"/>
              </a:solidFill>
              <a:latin typeface="Arial"/>
              <a:ea typeface="Arial"/>
              <a:cs typeface="Arial"/>
              <a:sym typeface="Arial"/>
            </a:endParaRPr>
          </a:p>
          <a:p>
            <a:pPr marL="609585" marR="6773">
              <a:lnSpc>
                <a:spcPct val="150000"/>
              </a:lnSpc>
            </a:pPr>
            <a:endParaRPr sz="1600" dirty="0">
              <a:solidFill>
                <a:srgbClr val="231F20"/>
              </a:solidFill>
            </a:endParaRPr>
          </a:p>
          <a:p>
            <a:pPr marL="609585" marR="7620" indent="-406390">
              <a:lnSpc>
                <a:spcPct val="150000"/>
              </a:lnSpc>
              <a:spcBef>
                <a:spcPts val="1133"/>
              </a:spcBef>
              <a:buClr>
                <a:srgbClr val="231F20"/>
              </a:buClr>
              <a:buSzPts val="1200"/>
              <a:buFont typeface="Arial"/>
              <a:buChar char="●"/>
            </a:pPr>
            <a:r>
              <a:rPr lang="en" sz="1600">
                <a:solidFill>
                  <a:srgbClr val="231F20"/>
                </a:solidFill>
                <a:latin typeface="Arial"/>
                <a:ea typeface="Arial"/>
                <a:cs typeface="Arial"/>
                <a:sym typeface="Arial"/>
              </a:rPr>
              <a:t>(1) Identify Competencies to be attained: For each PO define competencies –different abilities implied by  program outcome statement that would generally require different assessment measures. This helps  us to create a shared understanding of the competencies we want students to achieve. They serve  as an intermediate step to the creation of measurable indicators.</a:t>
            </a:r>
            <a:endParaRPr sz="1600" dirty="0">
              <a:latin typeface="Arial"/>
              <a:ea typeface="Arial"/>
              <a:cs typeface="Arial"/>
              <a:sym typeface="Arial"/>
            </a:endParaRPr>
          </a:p>
          <a:p>
            <a:pPr marL="609585">
              <a:lnSpc>
                <a:spcPct val="115000"/>
              </a:lnSpc>
            </a:pPr>
            <a:endParaRPr sz="1200" dirty="0">
              <a:latin typeface="Arial"/>
              <a:ea typeface="Arial"/>
              <a:cs typeface="Arial"/>
              <a:sym typeface="Arial"/>
            </a:endParaRPr>
          </a:p>
        </p:txBody>
      </p:sp>
      <p:sp>
        <p:nvSpPr>
          <p:cNvPr id="280" name="Google Shape;280;p38"/>
          <p:cNvSpPr/>
          <p:nvPr/>
        </p:nvSpPr>
        <p:spPr>
          <a:xfrm>
            <a:off x="-2650" y="43277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281" name="Google Shape;281;p38"/>
          <p:cNvSpPr txBox="1">
            <a:spLocks noGrp="1"/>
          </p:cNvSpPr>
          <p:nvPr>
            <p:ph type="title"/>
          </p:nvPr>
        </p:nvSpPr>
        <p:spPr>
          <a:xfrm>
            <a:off x="1248800" y="432767"/>
            <a:ext cx="10206800" cy="485600"/>
          </a:xfrm>
          <a:prstGeom prst="rect">
            <a:avLst/>
          </a:prstGeom>
          <a:noFill/>
          <a:ln>
            <a:noFill/>
          </a:ln>
        </p:spPr>
        <p:txBody>
          <a:bodyPr spcFirstLastPara="1" vert="horz" wrap="square" lIns="0" tIns="16933" rIns="0" bIns="0" rtlCol="0" anchor="t" anchorCtr="0">
            <a:noAutofit/>
          </a:bodyPr>
          <a:lstStyle/>
          <a:p>
            <a:pPr marL="140543" algn="ctr">
              <a:lnSpc>
                <a:spcPct val="100000"/>
              </a:lnSpc>
              <a:spcBef>
                <a:spcPts val="0"/>
              </a:spcBef>
            </a:pPr>
            <a:r>
              <a:rPr lang="en" sz="2533" b="1"/>
              <a:t>ASSESSMENT STRATEGY</a:t>
            </a:r>
            <a:endParaRPr sz="2533" b="1" dirty="0"/>
          </a:p>
          <a:p>
            <a:pPr marL="140543" algn="ctr">
              <a:lnSpc>
                <a:spcPct val="100000"/>
              </a:lnSpc>
              <a:spcBef>
                <a:spcPts val="0"/>
              </a:spcBef>
            </a:pPr>
            <a:r>
              <a:rPr lang="en" sz="2533" b="1"/>
              <a:t>FOR OUTCOME-BASED EDUCATION</a:t>
            </a:r>
            <a:endParaRPr sz="2533" b="1" dirty="0"/>
          </a:p>
        </p:txBody>
      </p:sp>
      <p:sp>
        <p:nvSpPr>
          <p:cNvPr id="282" name="Google Shape;282;p38"/>
          <p:cNvSpPr txBox="1"/>
          <p:nvPr/>
        </p:nvSpPr>
        <p:spPr>
          <a:xfrm>
            <a:off x="0" y="6475100"/>
            <a:ext cx="10703200" cy="107600"/>
          </a:xfrm>
          <a:prstGeom prst="rect">
            <a:avLst/>
          </a:prstGeom>
          <a:solidFill>
            <a:srgbClr val="939598"/>
          </a:solidFill>
          <a:ln>
            <a:noFill/>
          </a:ln>
        </p:spPr>
        <p:txBody>
          <a:bodyPr spcFirstLastPara="1" wrap="square" lIns="0" tIns="5067" rIns="0" bIns="0" anchor="t" anchorCtr="0">
            <a:noAutofit/>
          </a:bodyPr>
          <a:lstStyle/>
          <a:p>
            <a:pPr marR="57572"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283" name="Google Shape;283;p38"/>
          <p:cNvGraphicFramePr/>
          <p:nvPr/>
        </p:nvGraphicFramePr>
        <p:xfrm>
          <a:off x="752135" y="1393433"/>
          <a:ext cx="10703200" cy="527167"/>
        </p:xfrm>
        <a:graphic>
          <a:graphicData uri="http://schemas.openxmlformats.org/drawingml/2006/table">
            <a:tbl>
              <a:tblPr firstRow="1" bandRow="1">
                <a:noFill/>
              </a:tblPr>
              <a:tblGrid>
                <a:gridCol w="543467">
                  <a:extLst>
                    <a:ext uri="{9D8B030D-6E8A-4147-A177-3AD203B41FA5}">
                      <a16:colId xmlns:a16="http://schemas.microsoft.com/office/drawing/2014/main" val="20000"/>
                    </a:ext>
                  </a:extLst>
                </a:gridCol>
                <a:gridCol w="10159733">
                  <a:extLst>
                    <a:ext uri="{9D8B030D-6E8A-4147-A177-3AD203B41FA5}">
                      <a16:colId xmlns:a16="http://schemas.microsoft.com/office/drawing/2014/main" val="20001"/>
                    </a:ext>
                  </a:extLst>
                </a:gridCol>
              </a:tblGrid>
              <a:tr h="527167">
                <a:tc>
                  <a:txBody>
                    <a:bodyPr/>
                    <a:lstStyle/>
                    <a:p>
                      <a:pPr marL="38100" marR="0" lvl="0" indent="0" algn="l" rtl="0">
                        <a:lnSpc>
                          <a:spcPct val="115000"/>
                        </a:lnSpc>
                        <a:spcBef>
                          <a:spcPts val="0"/>
                        </a:spcBef>
                        <a:spcAft>
                          <a:spcPts val="0"/>
                        </a:spcAft>
                        <a:buNone/>
                      </a:pPr>
                      <a:r>
                        <a:rPr lang="en" sz="2400" b="1">
                          <a:solidFill>
                            <a:srgbClr val="FFFFFF"/>
                          </a:solidFill>
                          <a:latin typeface="Arial"/>
                          <a:ea typeface="Arial"/>
                          <a:cs typeface="Arial"/>
                          <a:sym typeface="Arial"/>
                        </a:rPr>
                        <a:t>2</a:t>
                      </a:r>
                      <a:r>
                        <a:rPr lang="en" sz="2400" b="1" u="none" strike="noStrike" cap="none">
                          <a:solidFill>
                            <a:srgbClr val="FFFFFF"/>
                          </a:solidFill>
                          <a:latin typeface="Arial"/>
                          <a:ea typeface="Arial"/>
                          <a:cs typeface="Arial"/>
                          <a:sym typeface="Arial"/>
                        </a:rPr>
                        <a:t>.</a:t>
                      </a:r>
                      <a:endParaRPr sz="2400" u="none" strike="noStrike" cap="none" dirty="0">
                        <a:latin typeface="Arial"/>
                        <a:ea typeface="Arial"/>
                        <a:cs typeface="Arial"/>
                        <a:sym typeface="Arial"/>
                      </a:endParaRPr>
                    </a:p>
                  </a:txBody>
                  <a:tcPr marL="0" marR="0" marT="31767" marB="0" anchor="ctr">
                    <a:solidFill>
                      <a:srgbClr val="939598"/>
                    </a:solidFill>
                  </a:tcPr>
                </a:tc>
                <a:tc>
                  <a:txBody>
                    <a:bodyPr/>
                    <a:lstStyle/>
                    <a:p>
                      <a:pPr marL="25400" lvl="0" indent="0" algn="l" rtl="0">
                        <a:lnSpc>
                          <a:spcPct val="115000"/>
                        </a:lnSpc>
                        <a:spcBef>
                          <a:spcPts val="0"/>
                        </a:spcBef>
                        <a:spcAft>
                          <a:spcPts val="0"/>
                        </a:spcAft>
                        <a:buClr>
                          <a:schemeClr val="dk1"/>
                        </a:buClr>
                        <a:buFont typeface="Arial"/>
                        <a:buNone/>
                      </a:pPr>
                      <a:r>
                        <a:rPr lang="en" sz="2400" b="1">
                          <a:solidFill>
                            <a:schemeClr val="lt1"/>
                          </a:solidFill>
                          <a:latin typeface="Arial"/>
                          <a:ea typeface="Arial"/>
                          <a:cs typeface="Arial"/>
                          <a:sym typeface="Arial"/>
                        </a:rPr>
                        <a:t>Two-step Process for Bringing Clarity to POs</a:t>
                      </a:r>
                      <a:endParaRPr sz="2400" u="none" strike="noStrike" cap="none" dirty="0">
                        <a:latin typeface="Arial"/>
                        <a:ea typeface="Arial"/>
                        <a:cs typeface="Arial"/>
                        <a:sym typeface="Arial"/>
                      </a:endParaRPr>
                    </a:p>
                  </a:txBody>
                  <a:tcPr marL="0" marR="0" marT="31767" marB="0" anchor="ctr">
                    <a:solidFill>
                      <a:srgbClr val="F68B1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p:nvPr/>
        </p:nvSpPr>
        <p:spPr>
          <a:xfrm>
            <a:off x="742789" y="6475100"/>
            <a:ext cx="753035" cy="107512"/>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20</a:t>
            </a:r>
            <a:endParaRPr sz="667" dirty="0">
              <a:latin typeface="Arial"/>
              <a:ea typeface="Arial"/>
              <a:cs typeface="Arial"/>
              <a:sym typeface="Arial"/>
            </a:endParaRPr>
          </a:p>
        </p:txBody>
      </p:sp>
      <p:sp>
        <p:nvSpPr>
          <p:cNvPr id="289" name="Google Shape;289;p39"/>
          <p:cNvSpPr txBox="1"/>
          <p:nvPr/>
        </p:nvSpPr>
        <p:spPr>
          <a:xfrm>
            <a:off x="844400" y="500333"/>
            <a:ext cx="10590400" cy="4724800"/>
          </a:xfrm>
          <a:prstGeom prst="rect">
            <a:avLst/>
          </a:prstGeom>
          <a:noFill/>
          <a:ln>
            <a:noFill/>
          </a:ln>
        </p:spPr>
        <p:txBody>
          <a:bodyPr spcFirstLastPara="1" wrap="square" lIns="0" tIns="16933" rIns="0" bIns="0" anchor="t" anchorCtr="0">
            <a:noAutofit/>
          </a:bodyPr>
          <a:lstStyle/>
          <a:p>
            <a:pPr marL="609585">
              <a:lnSpc>
                <a:spcPct val="150000"/>
              </a:lnSpc>
              <a:spcBef>
                <a:spcPts val="1133"/>
              </a:spcBef>
              <a:buClr>
                <a:schemeClr val="dk1"/>
              </a:buClr>
              <a:buSzPts val="1100"/>
            </a:pPr>
            <a:r>
              <a:rPr lang="en" sz="2400" b="1" i="1">
                <a:solidFill>
                  <a:schemeClr val="hlink"/>
                </a:solidFill>
              </a:rPr>
              <a:t>Example:</a:t>
            </a:r>
            <a:endParaRPr sz="2400" dirty="0">
              <a:solidFill>
                <a:schemeClr val="dk1"/>
              </a:solidFill>
            </a:endParaRPr>
          </a:p>
          <a:p>
            <a:pPr marL="609585" indent="-406390">
              <a:lnSpc>
                <a:spcPct val="150000"/>
              </a:lnSpc>
              <a:buClr>
                <a:schemeClr val="hlink"/>
              </a:buClr>
              <a:buSzPts val="1200"/>
              <a:buChar char="●"/>
            </a:pPr>
            <a:r>
              <a:rPr lang="en" sz="1600">
                <a:solidFill>
                  <a:schemeClr val="hlink"/>
                </a:solidFill>
              </a:rPr>
              <a:t>Program Outcome (Attribute 3)</a:t>
            </a:r>
            <a:r>
              <a:rPr lang="en" sz="1200" b="1" i="1">
                <a:solidFill>
                  <a:schemeClr val="hlink"/>
                </a:solidFill>
              </a:rPr>
              <a:t>       </a:t>
            </a:r>
            <a:r>
              <a:rPr lang="en" sz="1600" b="1" i="1">
                <a:solidFill>
                  <a:schemeClr val="hlink"/>
                </a:solidFill>
              </a:rPr>
              <a:t> </a:t>
            </a:r>
            <a:endParaRPr sz="1600" b="1" i="1" dirty="0">
              <a:solidFill>
                <a:schemeClr val="hlink"/>
              </a:solidFill>
            </a:endParaRPr>
          </a:p>
          <a:p>
            <a:pPr>
              <a:lnSpc>
                <a:spcPct val="150000"/>
              </a:lnSpc>
              <a:spcBef>
                <a:spcPts val="1133"/>
              </a:spcBef>
              <a:buClr>
                <a:schemeClr val="dk1"/>
              </a:buClr>
              <a:buSzPts val="1100"/>
            </a:pPr>
            <a:r>
              <a:rPr lang="en" sz="1733" b="1" i="1">
                <a:solidFill>
                  <a:schemeClr val="hlink"/>
                </a:solidFill>
              </a:rPr>
              <a:t>          </a:t>
            </a:r>
            <a:r>
              <a:rPr lang="en" sz="2400" b="1" i="1">
                <a:solidFill>
                  <a:schemeClr val="hlink"/>
                </a:solidFill>
              </a:rPr>
              <a:t>Design:</a:t>
            </a:r>
            <a:endParaRPr sz="2400" dirty="0">
              <a:solidFill>
                <a:schemeClr val="dk1"/>
              </a:solidFill>
            </a:endParaRPr>
          </a:p>
          <a:p>
            <a:pPr marL="609585">
              <a:lnSpc>
                <a:spcPct val="150000"/>
              </a:lnSpc>
            </a:pPr>
            <a:r>
              <a:rPr lang="en" sz="1600">
                <a:solidFill>
                  <a:schemeClr val="hlink"/>
                </a:solidFill>
              </a:rPr>
              <a:t>PO3: Design/Development of Solutions: Design solutions for complex engineering problems and</a:t>
            </a:r>
            <a:r>
              <a:rPr lang="en" sz="1600">
                <a:solidFill>
                  <a:schemeClr val="dk1"/>
                </a:solidFill>
              </a:rPr>
              <a:t> </a:t>
            </a:r>
            <a:r>
              <a:rPr lang="en" sz="1600">
                <a:solidFill>
                  <a:srgbClr val="231F20"/>
                </a:solidFill>
                <a:latin typeface="Arial"/>
                <a:ea typeface="Arial"/>
                <a:cs typeface="Arial"/>
                <a:sym typeface="Arial"/>
              </a:rPr>
              <a:t>design system components or processes that meet the specified needs with appropriate consideratio</a:t>
            </a:r>
            <a:r>
              <a:rPr lang="en" sz="1600">
                <a:solidFill>
                  <a:srgbClr val="231F20"/>
                </a:solidFill>
              </a:rPr>
              <a:t>n </a:t>
            </a:r>
            <a:r>
              <a:rPr lang="en" sz="1600">
                <a:solidFill>
                  <a:srgbClr val="231F20"/>
                </a:solidFill>
                <a:latin typeface="Arial"/>
                <a:ea typeface="Arial"/>
                <a:cs typeface="Arial"/>
                <a:sym typeface="Arial"/>
              </a:rPr>
              <a:t>for public health and safety, and cultural, societal, and environmental considerations.</a:t>
            </a:r>
            <a:endParaRPr sz="1600" dirty="0">
              <a:latin typeface="Arial"/>
              <a:ea typeface="Arial"/>
              <a:cs typeface="Arial"/>
              <a:sym typeface="Arial"/>
            </a:endParaRPr>
          </a:p>
          <a:p>
            <a:pPr marL="304792">
              <a:lnSpc>
                <a:spcPct val="150000"/>
              </a:lnSpc>
              <a:spcBef>
                <a:spcPts val="1133"/>
              </a:spcBef>
            </a:pPr>
            <a:r>
              <a:rPr lang="en" sz="1733" b="1" i="1">
                <a:solidFill>
                  <a:srgbClr val="231F20"/>
                </a:solidFill>
              </a:rPr>
              <a:t>   </a:t>
            </a:r>
            <a:r>
              <a:rPr lang="en" sz="2400" b="1" i="1">
                <a:solidFill>
                  <a:srgbClr val="231F20"/>
                </a:solidFill>
                <a:latin typeface="Arial"/>
                <a:ea typeface="Arial"/>
                <a:cs typeface="Arial"/>
                <a:sym typeface="Arial"/>
              </a:rPr>
              <a:t>Competencies</a:t>
            </a:r>
            <a:endParaRPr sz="2400" dirty="0">
              <a:latin typeface="Arial"/>
              <a:ea typeface="Arial"/>
              <a:cs typeface="Arial"/>
              <a:sym typeface="Arial"/>
            </a:endParaRPr>
          </a:p>
          <a:p>
            <a:pPr marL="880511" indent="-288705">
              <a:lnSpc>
                <a:spcPct val="150000"/>
              </a:lnSpc>
              <a:buClr>
                <a:srgbClr val="231F20"/>
              </a:buClr>
              <a:buSzPts val="1200"/>
              <a:buFont typeface="Arial"/>
              <a:buAutoNum type="arabicPeriod"/>
            </a:pPr>
            <a:r>
              <a:rPr lang="en" sz="1600">
                <a:solidFill>
                  <a:srgbClr val="231F20"/>
                </a:solidFill>
                <a:latin typeface="Arial"/>
                <a:ea typeface="Arial"/>
                <a:cs typeface="Arial"/>
                <a:sym typeface="Arial"/>
              </a:rPr>
              <a:t>Demonstrate an  ability to define a complex, open-ended problem in engineering  terms.</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generate a diverse set of alternative design solutions.</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select the optimal design scheme for further development.</a:t>
            </a:r>
            <a:endParaRPr sz="1600" dirty="0">
              <a:latin typeface="Arial"/>
              <a:ea typeface="Arial"/>
              <a:cs typeface="Arial"/>
              <a:sym typeface="Arial"/>
            </a:endParaRPr>
          </a:p>
          <a:p>
            <a:pPr marL="880511" indent="-288705">
              <a:lnSpc>
                <a:spcPct val="150000"/>
              </a:lnSpc>
              <a:spcBef>
                <a:spcPts val="1133"/>
              </a:spcBef>
              <a:buClr>
                <a:srgbClr val="231F20"/>
              </a:buClr>
              <a:buSzPts val="1200"/>
              <a:buFont typeface="Arial"/>
              <a:buAutoNum type="arabicPeriod"/>
            </a:pPr>
            <a:r>
              <a:rPr lang="en" sz="1600">
                <a:solidFill>
                  <a:srgbClr val="231F20"/>
                </a:solidFill>
                <a:latin typeface="Arial"/>
                <a:ea typeface="Arial"/>
                <a:cs typeface="Arial"/>
                <a:sym typeface="Arial"/>
              </a:rPr>
              <a:t>Demonstrate an ability to advance an engineering design to the defined end state.</a:t>
            </a:r>
            <a:endParaRPr sz="1600" dirty="0">
              <a:latin typeface="Arial"/>
              <a:ea typeface="Arial"/>
              <a:cs typeface="Arial"/>
              <a:sym typeface="Arial"/>
            </a:endParaRPr>
          </a:p>
          <a:p>
            <a:pPr marL="609585" marR="6773" algn="just">
              <a:lnSpc>
                <a:spcPct val="150000"/>
              </a:lnSpc>
              <a:spcBef>
                <a:spcPts val="1133"/>
              </a:spcBef>
            </a:pPr>
            <a:endParaRPr sz="1600" dirty="0">
              <a:latin typeface="Arial"/>
              <a:ea typeface="Arial"/>
              <a:cs typeface="Arial"/>
              <a:sym typeface="Arial"/>
            </a:endParaRPr>
          </a:p>
        </p:txBody>
      </p:sp>
      <p:sp>
        <p:nvSpPr>
          <p:cNvPr id="290" name="Google Shape;290;p39"/>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21</a:t>
            </a:r>
            <a:endParaRPr sz="667" dirty="0">
              <a:latin typeface="Arial"/>
              <a:ea typeface="Arial"/>
              <a:cs typeface="Arial"/>
              <a:sym typeface="Arial"/>
            </a:endParaRPr>
          </a:p>
        </p:txBody>
      </p:sp>
      <p:sp>
        <p:nvSpPr>
          <p:cNvPr id="296" name="Google Shape;296;p40"/>
          <p:cNvSpPr txBox="1"/>
          <p:nvPr/>
        </p:nvSpPr>
        <p:spPr>
          <a:xfrm>
            <a:off x="742800" y="377000"/>
            <a:ext cx="10624400" cy="4870400"/>
          </a:xfrm>
          <a:prstGeom prst="rect">
            <a:avLst/>
          </a:prstGeom>
          <a:noFill/>
          <a:ln>
            <a:noFill/>
          </a:ln>
        </p:spPr>
        <p:txBody>
          <a:bodyPr spcFirstLastPara="1" wrap="square" lIns="0" tIns="16933" rIns="0" bIns="0" anchor="t" anchorCtr="0">
            <a:noAutofit/>
          </a:bodyPr>
          <a:lstStyle/>
          <a:p>
            <a:pPr marL="592652" marR="6773" indent="-280238" algn="just">
              <a:lnSpc>
                <a:spcPct val="150000"/>
              </a:lnSpc>
              <a:spcBef>
                <a:spcPts val="1133"/>
              </a:spcBef>
              <a:buClr>
                <a:schemeClr val="hlink"/>
              </a:buClr>
              <a:buSzPts val="1100"/>
              <a:buAutoNum type="arabicParenBoth" startAt="2"/>
            </a:pPr>
            <a:r>
              <a:rPr lang="en" sz="1467">
                <a:solidFill>
                  <a:schemeClr val="hlink"/>
                </a:solidFill>
              </a:rPr>
              <a:t>Define Performance Indicators: For each of the competencies identified, define performance Indicators  (PIs) that are explicit statements of expectations of the student learning. They can act as measuring  tools in assessment to understand the extent of attainment of outcomes. They can also be designed  to determine the appropriate achievement level or competency of each indicator so that instructors  can target and students can achieve the acceptable level of proficiency.</a:t>
            </a:r>
            <a:endParaRPr sz="1467" dirty="0">
              <a:solidFill>
                <a:schemeClr val="dk1"/>
              </a:solidFill>
            </a:endParaRPr>
          </a:p>
          <a:p>
            <a:pPr>
              <a:lnSpc>
                <a:spcPct val="150000"/>
              </a:lnSpc>
              <a:spcBef>
                <a:spcPts val="1133"/>
              </a:spcBef>
              <a:buClr>
                <a:schemeClr val="dk1"/>
              </a:buClr>
              <a:buSzPts val="1100"/>
            </a:pPr>
            <a:r>
              <a:rPr lang="en" sz="1467" b="1" i="1">
                <a:solidFill>
                  <a:schemeClr val="hlink"/>
                </a:solidFill>
              </a:rPr>
              <a:t>       </a:t>
            </a:r>
            <a:r>
              <a:rPr lang="en" sz="1600" b="1" i="1">
                <a:solidFill>
                  <a:srgbClr val="231F20"/>
                </a:solidFill>
                <a:latin typeface="Arial"/>
                <a:ea typeface="Arial"/>
                <a:cs typeface="Arial"/>
                <a:sym typeface="Arial"/>
              </a:rPr>
              <a:t>Example:</a:t>
            </a:r>
            <a:endParaRPr sz="1600" dirty="0">
              <a:latin typeface="Arial"/>
              <a:ea typeface="Arial"/>
              <a:cs typeface="Arial"/>
              <a:sym typeface="Arial"/>
            </a:endParaRPr>
          </a:p>
          <a:p>
            <a:pPr marL="592652">
              <a:lnSpc>
                <a:spcPct val="150000"/>
              </a:lnSpc>
            </a:pPr>
            <a:r>
              <a:rPr lang="en" sz="1467">
                <a:solidFill>
                  <a:srgbClr val="231F20"/>
                </a:solidFill>
                <a:latin typeface="Arial"/>
                <a:ea typeface="Arial"/>
                <a:cs typeface="Arial"/>
                <a:sym typeface="Arial"/>
              </a:rPr>
              <a:t>For the Competency -2</a:t>
            </a:r>
            <a:endParaRPr sz="1467" dirty="0"/>
          </a:p>
          <a:p>
            <a:pPr marL="592652">
              <a:lnSpc>
                <a:spcPct val="150000"/>
              </a:lnSpc>
            </a:pPr>
            <a:r>
              <a:rPr lang="en" sz="1467">
                <a:solidFill>
                  <a:srgbClr val="231F20"/>
                </a:solidFill>
                <a:latin typeface="Arial"/>
                <a:ea typeface="Arial"/>
                <a:cs typeface="Arial"/>
                <a:sym typeface="Arial"/>
              </a:rPr>
              <a:t>Demonstrate an ability to generate a diverse set of alternative design solutions</a:t>
            </a:r>
            <a:endParaRPr sz="1467" dirty="0">
              <a:latin typeface="Arial"/>
              <a:ea typeface="Arial"/>
              <a:cs typeface="Arial"/>
              <a:sym typeface="Arial"/>
            </a:endParaRPr>
          </a:p>
          <a:p>
            <a:pPr marL="304792">
              <a:lnSpc>
                <a:spcPct val="150000"/>
              </a:lnSpc>
              <a:spcBef>
                <a:spcPts val="1513"/>
              </a:spcBef>
            </a:pPr>
            <a:r>
              <a:rPr lang="en" sz="1733" b="1" i="1">
                <a:solidFill>
                  <a:srgbClr val="231F20"/>
                </a:solidFill>
              </a:rPr>
              <a:t>Performance Indicators:</a:t>
            </a:r>
            <a:endParaRPr sz="1733" b="1" dirty="0"/>
          </a:p>
          <a:p>
            <a:pPr marL="880511" lvl="1" indent="-280238">
              <a:lnSpc>
                <a:spcPct val="150000"/>
              </a:lnSpc>
              <a:buClr>
                <a:srgbClr val="231F20"/>
              </a:buClr>
              <a:buSzPts val="1100"/>
              <a:buFont typeface="Arial"/>
              <a:buAutoNum type="arabicPeriod"/>
            </a:pPr>
            <a:r>
              <a:rPr lang="en" sz="1467">
                <a:solidFill>
                  <a:srgbClr val="231F20"/>
                </a:solidFill>
                <a:latin typeface="Arial"/>
                <a:ea typeface="Arial"/>
                <a:cs typeface="Arial"/>
                <a:sym typeface="Arial"/>
              </a:rPr>
              <a:t>Apply formal idea generation tools to develop multiple engineering design solutions</a:t>
            </a:r>
            <a:endParaRPr sz="1467" dirty="0">
              <a:latin typeface="Arial"/>
              <a:ea typeface="Arial"/>
              <a:cs typeface="Arial"/>
              <a:sym typeface="Arial"/>
            </a:endParaRPr>
          </a:p>
          <a:p>
            <a:pPr marL="880511" lvl="1" indent="-280238">
              <a:lnSpc>
                <a:spcPct val="150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Build models, prototypes, algorithms to develop a diverse set of design solutions</a:t>
            </a:r>
            <a:endParaRPr sz="1467" dirty="0">
              <a:latin typeface="Arial"/>
              <a:ea typeface="Arial"/>
              <a:cs typeface="Arial"/>
              <a:sym typeface="Arial"/>
            </a:endParaRPr>
          </a:p>
          <a:p>
            <a:pPr marL="880511" lvl="1" indent="-280238">
              <a:lnSpc>
                <a:spcPct val="150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Identify the functional and non-functional criteria for evaluation of alternate design solutions.</a:t>
            </a:r>
            <a:endParaRPr sz="1467" dirty="0">
              <a:latin typeface="Arial"/>
              <a:ea typeface="Arial"/>
              <a:cs typeface="Arial"/>
              <a:sym typeface="Arial"/>
            </a:endParaRPr>
          </a:p>
          <a:p>
            <a:pPr marR="6773" algn="just">
              <a:lnSpc>
                <a:spcPct val="150000"/>
              </a:lnSpc>
              <a:spcBef>
                <a:spcPts val="1133"/>
              </a:spcBef>
            </a:pPr>
            <a:r>
              <a:rPr lang="en" sz="1467">
                <a:solidFill>
                  <a:srgbClr val="231F20"/>
                </a:solidFill>
                <a:latin typeface="Arial"/>
                <a:ea typeface="Arial"/>
                <a:cs typeface="Arial"/>
                <a:sym typeface="Arial"/>
              </a:rPr>
              <a:t>It should be noted that, when we consider the program outcome, it looks like, it can be achieved only in  the Capstone project. But if we consider the competencies and performance indicators, we start seeing the  opportunities of addressing them (and hence PO) in various courses of the program.</a:t>
            </a:r>
            <a:endParaRPr sz="1467" dirty="0">
              <a:latin typeface="Arial"/>
              <a:ea typeface="Arial"/>
              <a:cs typeface="Arial"/>
              <a:sym typeface="Arial"/>
            </a:endParaRPr>
          </a:p>
          <a:p>
            <a:pPr marL="16933" marR="6773" algn="just">
              <a:lnSpc>
                <a:spcPct val="115000"/>
              </a:lnSpc>
              <a:spcBef>
                <a:spcPts val="1513"/>
              </a:spcBef>
            </a:pPr>
            <a:endParaRPr sz="1600" dirty="0">
              <a:latin typeface="Arial"/>
              <a:ea typeface="Arial"/>
              <a:cs typeface="Arial"/>
              <a:sym typeface="Arial"/>
            </a:endParaRPr>
          </a:p>
        </p:txBody>
      </p:sp>
      <p:sp>
        <p:nvSpPr>
          <p:cNvPr id="297" name="Google Shape;297;p40"/>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1"/>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3" name="Google Shape;303;p41"/>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4" name="Google Shape;304;p41"/>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05" name="Google Shape;305;p41"/>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06" name="Google Shape;306;p41"/>
          <p:cNvSpPr txBox="1"/>
          <p:nvPr/>
        </p:nvSpPr>
        <p:spPr>
          <a:xfrm>
            <a:off x="10702444" y="6473065"/>
            <a:ext cx="753035" cy="111585"/>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22</a:t>
            </a:r>
            <a:endParaRPr sz="667" dirty="0">
              <a:latin typeface="Arial"/>
              <a:ea typeface="Arial"/>
              <a:cs typeface="Arial"/>
              <a:sym typeface="Arial"/>
            </a:endParaRPr>
          </a:p>
        </p:txBody>
      </p:sp>
      <p:grpSp>
        <p:nvGrpSpPr>
          <p:cNvPr id="307" name="Google Shape;307;p41"/>
          <p:cNvGrpSpPr/>
          <p:nvPr/>
        </p:nvGrpSpPr>
        <p:grpSpPr>
          <a:xfrm>
            <a:off x="2593714" y="2395804"/>
            <a:ext cx="1382940" cy="515211"/>
            <a:chOff x="1459820" y="916856"/>
            <a:chExt cx="900430" cy="520065"/>
          </a:xfrm>
        </p:grpSpPr>
        <p:sp>
          <p:nvSpPr>
            <p:cNvPr id="308" name="Google Shape;308;p41"/>
            <p:cNvSpPr/>
            <p:nvPr/>
          </p:nvSpPr>
          <p:spPr>
            <a:xfrm>
              <a:off x="1459820" y="916856"/>
              <a:ext cx="900430" cy="520065"/>
            </a:xfrm>
            <a:custGeom>
              <a:avLst/>
              <a:gdLst/>
              <a:ahLst/>
              <a:cxnLst/>
              <a:rect l="l" t="t" r="r" b="b"/>
              <a:pathLst>
                <a:path w="900430" h="520065" extrusionOk="0">
                  <a:moveTo>
                    <a:pt x="0" y="0"/>
                  </a:moveTo>
                  <a:lnTo>
                    <a:pt x="900404" y="0"/>
                  </a:lnTo>
                  <a:lnTo>
                    <a:pt x="900404"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09" name="Google Shape;309;p41"/>
            <p:cNvSpPr/>
            <p:nvPr/>
          </p:nvSpPr>
          <p:spPr>
            <a:xfrm>
              <a:off x="1687387" y="1009576"/>
              <a:ext cx="445535" cy="36624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grpSp>
      <p:grpSp>
        <p:nvGrpSpPr>
          <p:cNvPr id="310" name="Google Shape;310;p41"/>
          <p:cNvGrpSpPr/>
          <p:nvPr/>
        </p:nvGrpSpPr>
        <p:grpSpPr>
          <a:xfrm>
            <a:off x="4849257" y="2395804"/>
            <a:ext cx="1968812" cy="515211"/>
            <a:chOff x="2928400" y="916856"/>
            <a:chExt cx="1281890" cy="520065"/>
          </a:xfrm>
        </p:grpSpPr>
        <p:sp>
          <p:nvSpPr>
            <p:cNvPr id="311" name="Google Shape;311;p41"/>
            <p:cNvSpPr/>
            <p:nvPr/>
          </p:nvSpPr>
          <p:spPr>
            <a:xfrm>
              <a:off x="2928400" y="916856"/>
              <a:ext cx="1002030" cy="520065"/>
            </a:xfrm>
            <a:custGeom>
              <a:avLst/>
              <a:gdLst/>
              <a:ahLst/>
              <a:cxnLst/>
              <a:rect l="l" t="t" r="r" b="b"/>
              <a:pathLst>
                <a:path w="1002029" h="520065" extrusionOk="0">
                  <a:moveTo>
                    <a:pt x="0" y="0"/>
                  </a:moveTo>
                  <a:lnTo>
                    <a:pt x="1001522" y="0"/>
                  </a:lnTo>
                  <a:lnTo>
                    <a:pt x="1001522"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12" name="Google Shape;312;p41"/>
            <p:cNvSpPr/>
            <p:nvPr/>
          </p:nvSpPr>
          <p:spPr>
            <a:xfrm>
              <a:off x="3111614" y="1008350"/>
              <a:ext cx="635321" cy="36832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endParaRPr sz="2400" dirty="0"/>
            </a:p>
          </p:txBody>
        </p:sp>
        <p:sp>
          <p:nvSpPr>
            <p:cNvPr id="313" name="Google Shape;313;p41"/>
            <p:cNvSpPr/>
            <p:nvPr/>
          </p:nvSpPr>
          <p:spPr>
            <a:xfrm>
              <a:off x="3975671" y="1121285"/>
              <a:ext cx="234619" cy="110744"/>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endParaRPr sz="2400" dirty="0"/>
            </a:p>
          </p:txBody>
        </p:sp>
      </p:grpSp>
      <p:grpSp>
        <p:nvGrpSpPr>
          <p:cNvPr id="314" name="Google Shape;314;p41"/>
          <p:cNvGrpSpPr/>
          <p:nvPr/>
        </p:nvGrpSpPr>
        <p:grpSpPr>
          <a:xfrm>
            <a:off x="6971682" y="2395804"/>
            <a:ext cx="3056116" cy="515211"/>
            <a:chOff x="4310307" y="916856"/>
            <a:chExt cx="1989832" cy="520065"/>
          </a:xfrm>
        </p:grpSpPr>
        <p:sp>
          <p:nvSpPr>
            <p:cNvPr id="315" name="Google Shape;315;p41"/>
            <p:cNvSpPr/>
            <p:nvPr/>
          </p:nvSpPr>
          <p:spPr>
            <a:xfrm>
              <a:off x="4310307" y="916856"/>
              <a:ext cx="900430" cy="520065"/>
            </a:xfrm>
            <a:custGeom>
              <a:avLst/>
              <a:gdLst/>
              <a:ahLst/>
              <a:cxnLst/>
              <a:rect l="l" t="t" r="r" b="b"/>
              <a:pathLst>
                <a:path w="900429" h="520065" extrusionOk="0">
                  <a:moveTo>
                    <a:pt x="0" y="0"/>
                  </a:moveTo>
                  <a:lnTo>
                    <a:pt x="900404" y="0"/>
                  </a:lnTo>
                  <a:lnTo>
                    <a:pt x="900404" y="519595"/>
                  </a:lnTo>
                  <a:lnTo>
                    <a:pt x="0" y="519595"/>
                  </a:lnTo>
                  <a:lnTo>
                    <a:pt x="0"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16" name="Google Shape;316;p41"/>
            <p:cNvSpPr/>
            <p:nvPr/>
          </p:nvSpPr>
          <p:spPr>
            <a:xfrm>
              <a:off x="4472141" y="1010230"/>
              <a:ext cx="577134" cy="36451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endParaRPr sz="2400" dirty="0"/>
            </a:p>
          </p:txBody>
        </p:sp>
        <p:sp>
          <p:nvSpPr>
            <p:cNvPr id="317" name="Google Shape;317;p41"/>
            <p:cNvSpPr/>
            <p:nvPr/>
          </p:nvSpPr>
          <p:spPr>
            <a:xfrm>
              <a:off x="5480354" y="1007923"/>
              <a:ext cx="819785" cy="337820"/>
            </a:xfrm>
            <a:custGeom>
              <a:avLst/>
              <a:gdLst/>
              <a:ahLst/>
              <a:cxnLst/>
              <a:rect l="l" t="t" r="r" b="b"/>
              <a:pathLst>
                <a:path w="819785" h="337819" extrusionOk="0">
                  <a:moveTo>
                    <a:pt x="819645" y="0"/>
                  </a:moveTo>
                  <a:lnTo>
                    <a:pt x="0" y="0"/>
                  </a:lnTo>
                  <a:lnTo>
                    <a:pt x="0" y="337477"/>
                  </a:lnTo>
                  <a:lnTo>
                    <a:pt x="819645" y="337477"/>
                  </a:lnTo>
                  <a:lnTo>
                    <a:pt x="819645"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18" name="Google Shape;318;p41"/>
            <p:cNvSpPr/>
            <p:nvPr/>
          </p:nvSpPr>
          <p:spPr>
            <a:xfrm>
              <a:off x="5616473" y="1125249"/>
              <a:ext cx="547136" cy="88633"/>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endParaRPr sz="2400" dirty="0"/>
            </a:p>
          </p:txBody>
        </p:sp>
        <p:sp>
          <p:nvSpPr>
            <p:cNvPr id="319" name="Google Shape;319;p41"/>
            <p:cNvSpPr/>
            <p:nvPr/>
          </p:nvSpPr>
          <p:spPr>
            <a:xfrm>
              <a:off x="5239894" y="1121285"/>
              <a:ext cx="208038" cy="110744"/>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grpSp>
      <p:grpSp>
        <p:nvGrpSpPr>
          <p:cNvPr id="320" name="Google Shape;320;p41"/>
          <p:cNvGrpSpPr/>
          <p:nvPr/>
        </p:nvGrpSpPr>
        <p:grpSpPr>
          <a:xfrm>
            <a:off x="8932251" y="3096802"/>
            <a:ext cx="939191" cy="2533279"/>
            <a:chOff x="5586831" y="1624457"/>
            <a:chExt cx="611505" cy="2557145"/>
          </a:xfrm>
        </p:grpSpPr>
        <p:sp>
          <p:nvSpPr>
            <p:cNvPr id="321" name="Google Shape;321;p41"/>
            <p:cNvSpPr/>
            <p:nvPr/>
          </p:nvSpPr>
          <p:spPr>
            <a:xfrm>
              <a:off x="5586831" y="1624457"/>
              <a:ext cx="611505" cy="2557145"/>
            </a:xfrm>
            <a:custGeom>
              <a:avLst/>
              <a:gdLst/>
              <a:ahLst/>
              <a:cxnLst/>
              <a:rect l="l" t="t" r="r" b="b"/>
              <a:pathLst>
                <a:path w="611504" h="2557145" extrusionOk="0">
                  <a:moveTo>
                    <a:pt x="610958" y="0"/>
                  </a:moveTo>
                  <a:lnTo>
                    <a:pt x="0" y="0"/>
                  </a:lnTo>
                  <a:lnTo>
                    <a:pt x="0" y="2556560"/>
                  </a:lnTo>
                  <a:lnTo>
                    <a:pt x="610958" y="2556560"/>
                  </a:lnTo>
                  <a:lnTo>
                    <a:pt x="610958"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22" name="Google Shape;322;p41"/>
            <p:cNvSpPr/>
            <p:nvPr/>
          </p:nvSpPr>
          <p:spPr>
            <a:xfrm>
              <a:off x="5746721" y="2160738"/>
              <a:ext cx="291174" cy="170401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endParaRPr sz="2400" dirty="0"/>
            </a:p>
          </p:txBody>
        </p:sp>
        <p:sp>
          <p:nvSpPr>
            <p:cNvPr id="323" name="Google Shape;323;p41"/>
            <p:cNvSpPr/>
            <p:nvPr/>
          </p:nvSpPr>
          <p:spPr>
            <a:xfrm>
              <a:off x="5749150" y="1940712"/>
              <a:ext cx="121208" cy="181317"/>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endParaRPr sz="2400" dirty="0"/>
            </a:p>
          </p:txBody>
        </p:sp>
      </p:grpSp>
      <p:grpSp>
        <p:nvGrpSpPr>
          <p:cNvPr id="324" name="Google Shape;324;p41"/>
          <p:cNvGrpSpPr/>
          <p:nvPr/>
        </p:nvGrpSpPr>
        <p:grpSpPr>
          <a:xfrm>
            <a:off x="2301613" y="3082282"/>
            <a:ext cx="5942460" cy="2557305"/>
            <a:chOff x="1269634" y="1609801"/>
            <a:chExt cx="3869125" cy="2581398"/>
          </a:xfrm>
        </p:grpSpPr>
        <p:sp>
          <p:nvSpPr>
            <p:cNvPr id="325" name="Google Shape;325;p41"/>
            <p:cNvSpPr/>
            <p:nvPr/>
          </p:nvSpPr>
          <p:spPr>
            <a:xfrm>
              <a:off x="2962106" y="1754246"/>
              <a:ext cx="1069340" cy="405130"/>
            </a:xfrm>
            <a:custGeom>
              <a:avLst/>
              <a:gdLst/>
              <a:ahLst/>
              <a:cxnLst/>
              <a:rect l="l" t="t" r="r" b="b"/>
              <a:pathLst>
                <a:path w="1069339" h="405130" extrusionOk="0">
                  <a:moveTo>
                    <a:pt x="1016406" y="0"/>
                  </a:moveTo>
                  <a:lnTo>
                    <a:pt x="52527" y="0"/>
                  </a:lnTo>
                  <a:lnTo>
                    <a:pt x="32130" y="4144"/>
                  </a:lnTo>
                  <a:lnTo>
                    <a:pt x="15428" y="15428"/>
                  </a:lnTo>
                  <a:lnTo>
                    <a:pt x="4144" y="32130"/>
                  </a:lnTo>
                  <a:lnTo>
                    <a:pt x="0" y="52527"/>
                  </a:lnTo>
                  <a:lnTo>
                    <a:pt x="0" y="352348"/>
                  </a:lnTo>
                  <a:lnTo>
                    <a:pt x="4144" y="372745"/>
                  </a:lnTo>
                  <a:lnTo>
                    <a:pt x="15428" y="389447"/>
                  </a:lnTo>
                  <a:lnTo>
                    <a:pt x="32130" y="400731"/>
                  </a:lnTo>
                  <a:lnTo>
                    <a:pt x="52527" y="404876"/>
                  </a:lnTo>
                  <a:lnTo>
                    <a:pt x="1016406" y="404876"/>
                  </a:lnTo>
                  <a:lnTo>
                    <a:pt x="1036802" y="400731"/>
                  </a:lnTo>
                  <a:lnTo>
                    <a:pt x="1053504" y="389447"/>
                  </a:lnTo>
                  <a:lnTo>
                    <a:pt x="1064789" y="372745"/>
                  </a:lnTo>
                  <a:lnTo>
                    <a:pt x="1068933" y="352348"/>
                  </a:lnTo>
                  <a:lnTo>
                    <a:pt x="1068933" y="52527"/>
                  </a:lnTo>
                  <a:lnTo>
                    <a:pt x="1064789" y="32130"/>
                  </a:lnTo>
                  <a:lnTo>
                    <a:pt x="1053504" y="15428"/>
                  </a:lnTo>
                  <a:lnTo>
                    <a:pt x="1036802" y="4144"/>
                  </a:lnTo>
                  <a:lnTo>
                    <a:pt x="1016406" y="0"/>
                  </a:lnTo>
                  <a:close/>
                </a:path>
              </a:pathLst>
            </a:custGeom>
            <a:solidFill>
              <a:srgbClr val="BADEB1"/>
            </a:solidFill>
            <a:ln>
              <a:noFill/>
            </a:ln>
          </p:spPr>
          <p:txBody>
            <a:bodyPr spcFirstLastPara="1" wrap="square" lIns="0" tIns="0" rIns="0" bIns="0" anchor="t" anchorCtr="0">
              <a:noAutofit/>
            </a:bodyPr>
            <a:lstStyle/>
            <a:p>
              <a:endParaRPr sz="2400" dirty="0"/>
            </a:p>
          </p:txBody>
        </p:sp>
        <p:sp>
          <p:nvSpPr>
            <p:cNvPr id="326" name="Google Shape;326;p41"/>
            <p:cNvSpPr/>
            <p:nvPr/>
          </p:nvSpPr>
          <p:spPr>
            <a:xfrm>
              <a:off x="2962106" y="1754246"/>
              <a:ext cx="1069340" cy="405130"/>
            </a:xfrm>
            <a:custGeom>
              <a:avLst/>
              <a:gdLst/>
              <a:ahLst/>
              <a:cxnLst/>
              <a:rect l="l" t="t" r="r" b="b"/>
              <a:pathLst>
                <a:path w="1069339" h="405130" extrusionOk="0">
                  <a:moveTo>
                    <a:pt x="52527" y="0"/>
                  </a:moveTo>
                  <a:lnTo>
                    <a:pt x="1016406" y="0"/>
                  </a:lnTo>
                  <a:lnTo>
                    <a:pt x="1036802" y="4144"/>
                  </a:lnTo>
                  <a:lnTo>
                    <a:pt x="1053504" y="15428"/>
                  </a:lnTo>
                  <a:lnTo>
                    <a:pt x="1064789" y="32130"/>
                  </a:lnTo>
                  <a:lnTo>
                    <a:pt x="1068933" y="52527"/>
                  </a:lnTo>
                  <a:lnTo>
                    <a:pt x="1068933" y="352348"/>
                  </a:lnTo>
                  <a:lnTo>
                    <a:pt x="1064789" y="372745"/>
                  </a:lnTo>
                  <a:lnTo>
                    <a:pt x="1053504" y="389447"/>
                  </a:lnTo>
                  <a:lnTo>
                    <a:pt x="1036802" y="400731"/>
                  </a:lnTo>
                  <a:lnTo>
                    <a:pt x="1016406" y="404876"/>
                  </a:lnTo>
                  <a:lnTo>
                    <a:pt x="52527" y="404876"/>
                  </a:lnTo>
                  <a:lnTo>
                    <a:pt x="32130" y="400731"/>
                  </a:lnTo>
                  <a:lnTo>
                    <a:pt x="15428" y="389447"/>
                  </a:lnTo>
                  <a:lnTo>
                    <a:pt x="4144" y="372745"/>
                  </a:lnTo>
                  <a:lnTo>
                    <a:pt x="0" y="352348"/>
                  </a:lnTo>
                  <a:lnTo>
                    <a:pt x="0" y="52527"/>
                  </a:lnTo>
                  <a:lnTo>
                    <a:pt x="4144" y="32130"/>
                  </a:lnTo>
                  <a:lnTo>
                    <a:pt x="15428" y="15428"/>
                  </a:lnTo>
                  <a:lnTo>
                    <a:pt x="32130" y="4144"/>
                  </a:lnTo>
                  <a:lnTo>
                    <a:pt x="52527"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27" name="Google Shape;327;p41"/>
            <p:cNvSpPr/>
            <p:nvPr/>
          </p:nvSpPr>
          <p:spPr>
            <a:xfrm>
              <a:off x="3172663" y="1828050"/>
              <a:ext cx="648970" cy="266065"/>
            </a:xfrm>
            <a:custGeom>
              <a:avLst/>
              <a:gdLst/>
              <a:ahLst/>
              <a:cxnLst/>
              <a:rect l="l" t="t" r="r" b="b"/>
              <a:pathLst>
                <a:path w="648970" h="266064" extrusionOk="0">
                  <a:moveTo>
                    <a:pt x="60807" y="71628"/>
                  </a:moveTo>
                  <a:lnTo>
                    <a:pt x="60667" y="67678"/>
                  </a:lnTo>
                  <a:lnTo>
                    <a:pt x="42329" y="67678"/>
                  </a:lnTo>
                  <a:lnTo>
                    <a:pt x="42329" y="77406"/>
                  </a:lnTo>
                  <a:lnTo>
                    <a:pt x="41503" y="83134"/>
                  </a:lnTo>
                  <a:lnTo>
                    <a:pt x="38150" y="89319"/>
                  </a:lnTo>
                  <a:lnTo>
                    <a:pt x="35204" y="90868"/>
                  </a:lnTo>
                  <a:lnTo>
                    <a:pt x="26492" y="90868"/>
                  </a:lnTo>
                  <a:lnTo>
                    <a:pt x="19405" y="51638"/>
                  </a:lnTo>
                  <a:lnTo>
                    <a:pt x="19558" y="40195"/>
                  </a:lnTo>
                  <a:lnTo>
                    <a:pt x="26606" y="15100"/>
                  </a:lnTo>
                  <a:lnTo>
                    <a:pt x="34785" y="15100"/>
                  </a:lnTo>
                  <a:lnTo>
                    <a:pt x="37477" y="16446"/>
                  </a:lnTo>
                  <a:lnTo>
                    <a:pt x="41021" y="21844"/>
                  </a:lnTo>
                  <a:lnTo>
                    <a:pt x="41922" y="25933"/>
                  </a:lnTo>
                  <a:lnTo>
                    <a:pt x="41922" y="33832"/>
                  </a:lnTo>
                  <a:lnTo>
                    <a:pt x="60261" y="33832"/>
                  </a:lnTo>
                  <a:lnTo>
                    <a:pt x="41021" y="0"/>
                  </a:lnTo>
                  <a:lnTo>
                    <a:pt x="24460" y="0"/>
                  </a:lnTo>
                  <a:lnTo>
                    <a:pt x="419" y="33185"/>
                  </a:lnTo>
                  <a:lnTo>
                    <a:pt x="0" y="41478"/>
                  </a:lnTo>
                  <a:lnTo>
                    <a:pt x="127" y="62534"/>
                  </a:lnTo>
                  <a:lnTo>
                    <a:pt x="11836" y="101155"/>
                  </a:lnTo>
                  <a:lnTo>
                    <a:pt x="25908" y="106235"/>
                  </a:lnTo>
                  <a:lnTo>
                    <a:pt x="40919" y="106235"/>
                  </a:lnTo>
                  <a:lnTo>
                    <a:pt x="60337" y="79844"/>
                  </a:lnTo>
                  <a:lnTo>
                    <a:pt x="60807" y="71628"/>
                  </a:lnTo>
                  <a:close/>
                </a:path>
                <a:path w="648970" h="266064" extrusionOk="0">
                  <a:moveTo>
                    <a:pt x="126288" y="65747"/>
                  </a:moveTo>
                  <a:lnTo>
                    <a:pt x="116408" y="28473"/>
                  </a:lnTo>
                  <a:lnTo>
                    <a:pt x="109448" y="25615"/>
                  </a:lnTo>
                  <a:lnTo>
                    <a:pt x="108229" y="25615"/>
                  </a:lnTo>
                  <a:lnTo>
                    <a:pt x="108229" y="79717"/>
                  </a:lnTo>
                  <a:lnTo>
                    <a:pt x="107619" y="86144"/>
                  </a:lnTo>
                  <a:lnTo>
                    <a:pt x="105168" y="91109"/>
                  </a:lnTo>
                  <a:lnTo>
                    <a:pt x="102806" y="92354"/>
                  </a:lnTo>
                  <a:lnTo>
                    <a:pt x="95935" y="92354"/>
                  </a:lnTo>
                  <a:lnTo>
                    <a:pt x="93649" y="91020"/>
                  </a:lnTo>
                  <a:lnTo>
                    <a:pt x="91287" y="85763"/>
                  </a:lnTo>
                  <a:lnTo>
                    <a:pt x="90805" y="79717"/>
                  </a:lnTo>
                  <a:lnTo>
                    <a:pt x="90703" y="50761"/>
                  </a:lnTo>
                  <a:lnTo>
                    <a:pt x="91325" y="45097"/>
                  </a:lnTo>
                  <a:lnTo>
                    <a:pt x="93827" y="40398"/>
                  </a:lnTo>
                  <a:lnTo>
                    <a:pt x="96113" y="39230"/>
                  </a:lnTo>
                  <a:lnTo>
                    <a:pt x="102806" y="39230"/>
                  </a:lnTo>
                  <a:lnTo>
                    <a:pt x="108229" y="79717"/>
                  </a:lnTo>
                  <a:lnTo>
                    <a:pt x="108229" y="25615"/>
                  </a:lnTo>
                  <a:lnTo>
                    <a:pt x="89471" y="25615"/>
                  </a:lnTo>
                  <a:lnTo>
                    <a:pt x="82524" y="28473"/>
                  </a:lnTo>
                  <a:lnTo>
                    <a:pt x="72644" y="65747"/>
                  </a:lnTo>
                  <a:lnTo>
                    <a:pt x="73012" y="76365"/>
                  </a:lnTo>
                  <a:lnTo>
                    <a:pt x="89471" y="105829"/>
                  </a:lnTo>
                  <a:lnTo>
                    <a:pt x="109448" y="105829"/>
                  </a:lnTo>
                  <a:lnTo>
                    <a:pt x="125920" y="76365"/>
                  </a:lnTo>
                  <a:lnTo>
                    <a:pt x="126288" y="65747"/>
                  </a:lnTo>
                  <a:close/>
                </a:path>
                <a:path w="648970" h="266064" extrusionOk="0">
                  <a:moveTo>
                    <a:pt x="225653" y="38785"/>
                  </a:moveTo>
                  <a:lnTo>
                    <a:pt x="224129" y="33883"/>
                  </a:lnTo>
                  <a:lnTo>
                    <a:pt x="218020" y="27279"/>
                  </a:lnTo>
                  <a:lnTo>
                    <a:pt x="213499" y="25615"/>
                  </a:lnTo>
                  <a:lnTo>
                    <a:pt x="203568" y="25615"/>
                  </a:lnTo>
                  <a:lnTo>
                    <a:pt x="200266" y="26352"/>
                  </a:lnTo>
                  <a:lnTo>
                    <a:pt x="194805" y="29324"/>
                  </a:lnTo>
                  <a:lnTo>
                    <a:pt x="192290" y="31775"/>
                  </a:lnTo>
                  <a:lnTo>
                    <a:pt x="189953" y="35179"/>
                  </a:lnTo>
                  <a:lnTo>
                    <a:pt x="188785" y="32169"/>
                  </a:lnTo>
                  <a:lnTo>
                    <a:pt x="186804" y="29819"/>
                  </a:lnTo>
                  <a:lnTo>
                    <a:pt x="181279" y="26441"/>
                  </a:lnTo>
                  <a:lnTo>
                    <a:pt x="178015" y="25615"/>
                  </a:lnTo>
                  <a:lnTo>
                    <a:pt x="169557" y="25615"/>
                  </a:lnTo>
                  <a:lnTo>
                    <a:pt x="165798" y="26428"/>
                  </a:lnTo>
                  <a:lnTo>
                    <a:pt x="160248" y="29616"/>
                  </a:lnTo>
                  <a:lnTo>
                    <a:pt x="157861" y="32397"/>
                  </a:lnTo>
                  <a:lnTo>
                    <a:pt x="155841" y="36372"/>
                  </a:lnTo>
                  <a:lnTo>
                    <a:pt x="155841" y="27635"/>
                  </a:lnTo>
                  <a:lnTo>
                    <a:pt x="139509" y="27635"/>
                  </a:lnTo>
                  <a:lnTo>
                    <a:pt x="139509" y="103809"/>
                  </a:lnTo>
                  <a:lnTo>
                    <a:pt x="156895" y="103809"/>
                  </a:lnTo>
                  <a:lnTo>
                    <a:pt x="156895" y="49276"/>
                  </a:lnTo>
                  <a:lnTo>
                    <a:pt x="157594" y="45897"/>
                  </a:lnTo>
                  <a:lnTo>
                    <a:pt x="160362" y="41859"/>
                  </a:lnTo>
                  <a:lnTo>
                    <a:pt x="162636" y="40843"/>
                  </a:lnTo>
                  <a:lnTo>
                    <a:pt x="168770" y="40843"/>
                  </a:lnTo>
                  <a:lnTo>
                    <a:pt x="170878" y="41795"/>
                  </a:lnTo>
                  <a:lnTo>
                    <a:pt x="173278" y="45567"/>
                  </a:lnTo>
                  <a:lnTo>
                    <a:pt x="173888" y="49098"/>
                  </a:lnTo>
                  <a:lnTo>
                    <a:pt x="173888" y="103809"/>
                  </a:lnTo>
                  <a:lnTo>
                    <a:pt x="191274" y="103809"/>
                  </a:lnTo>
                  <a:lnTo>
                    <a:pt x="191274" y="49479"/>
                  </a:lnTo>
                  <a:lnTo>
                    <a:pt x="191935" y="45834"/>
                  </a:lnTo>
                  <a:lnTo>
                    <a:pt x="194513" y="41833"/>
                  </a:lnTo>
                  <a:lnTo>
                    <a:pt x="196697" y="40843"/>
                  </a:lnTo>
                  <a:lnTo>
                    <a:pt x="203073" y="40843"/>
                  </a:lnTo>
                  <a:lnTo>
                    <a:pt x="205320" y="41719"/>
                  </a:lnTo>
                  <a:lnTo>
                    <a:pt x="207797" y="45224"/>
                  </a:lnTo>
                  <a:lnTo>
                    <a:pt x="208394" y="49123"/>
                  </a:lnTo>
                  <a:lnTo>
                    <a:pt x="208394" y="103809"/>
                  </a:lnTo>
                  <a:lnTo>
                    <a:pt x="225653" y="103809"/>
                  </a:lnTo>
                  <a:lnTo>
                    <a:pt x="225653" y="38785"/>
                  </a:lnTo>
                  <a:close/>
                </a:path>
                <a:path w="648970" h="266064" extrusionOk="0">
                  <a:moveTo>
                    <a:pt x="283616" y="163499"/>
                  </a:moveTo>
                  <a:lnTo>
                    <a:pt x="271106" y="163499"/>
                  </a:lnTo>
                  <a:lnTo>
                    <a:pt x="270268" y="169367"/>
                  </a:lnTo>
                  <a:lnTo>
                    <a:pt x="267512" y="173875"/>
                  </a:lnTo>
                  <a:lnTo>
                    <a:pt x="258203" y="180149"/>
                  </a:lnTo>
                  <a:lnTo>
                    <a:pt x="251739" y="181838"/>
                  </a:lnTo>
                  <a:lnTo>
                    <a:pt x="243446" y="182105"/>
                  </a:lnTo>
                  <a:lnTo>
                    <a:pt x="243446" y="194106"/>
                  </a:lnTo>
                  <a:lnTo>
                    <a:pt x="265823" y="194106"/>
                  </a:lnTo>
                  <a:lnTo>
                    <a:pt x="265823" y="265557"/>
                  </a:lnTo>
                  <a:lnTo>
                    <a:pt x="283616" y="265557"/>
                  </a:lnTo>
                  <a:lnTo>
                    <a:pt x="283616" y="163499"/>
                  </a:lnTo>
                  <a:close/>
                </a:path>
                <a:path w="648970" h="266064" extrusionOk="0">
                  <a:moveTo>
                    <a:pt x="292938" y="65366"/>
                  </a:moveTo>
                  <a:lnTo>
                    <a:pt x="292658" y="55092"/>
                  </a:lnTo>
                  <a:lnTo>
                    <a:pt x="291807" y="46494"/>
                  </a:lnTo>
                  <a:lnTo>
                    <a:pt x="290512" y="40182"/>
                  </a:lnTo>
                  <a:lnTo>
                    <a:pt x="290398" y="39585"/>
                  </a:lnTo>
                  <a:lnTo>
                    <a:pt x="288899" y="35623"/>
                  </a:lnTo>
                  <a:lnTo>
                    <a:pt x="288417" y="34353"/>
                  </a:lnTo>
                  <a:lnTo>
                    <a:pt x="285407" y="28536"/>
                  </a:lnTo>
                  <a:lnTo>
                    <a:pt x="280212" y="25615"/>
                  </a:lnTo>
                  <a:lnTo>
                    <a:pt x="275005" y="25615"/>
                  </a:lnTo>
                  <a:lnTo>
                    <a:pt x="275005" y="76809"/>
                  </a:lnTo>
                  <a:lnTo>
                    <a:pt x="274447" y="83883"/>
                  </a:lnTo>
                  <a:lnTo>
                    <a:pt x="272148" y="89585"/>
                  </a:lnTo>
                  <a:lnTo>
                    <a:pt x="270014" y="91008"/>
                  </a:lnTo>
                  <a:lnTo>
                    <a:pt x="263385" y="91008"/>
                  </a:lnTo>
                  <a:lnTo>
                    <a:pt x="261010" y="89344"/>
                  </a:lnTo>
                  <a:lnTo>
                    <a:pt x="258394" y="82715"/>
                  </a:lnTo>
                  <a:lnTo>
                    <a:pt x="257860" y="75984"/>
                  </a:lnTo>
                  <a:lnTo>
                    <a:pt x="257771" y="53073"/>
                  </a:lnTo>
                  <a:lnTo>
                    <a:pt x="258394" y="46990"/>
                  </a:lnTo>
                  <a:lnTo>
                    <a:pt x="261010" y="41554"/>
                  </a:lnTo>
                  <a:lnTo>
                    <a:pt x="263385" y="40182"/>
                  </a:lnTo>
                  <a:lnTo>
                    <a:pt x="270014" y="40182"/>
                  </a:lnTo>
                  <a:lnTo>
                    <a:pt x="272148" y="41668"/>
                  </a:lnTo>
                  <a:lnTo>
                    <a:pt x="274447" y="47637"/>
                  </a:lnTo>
                  <a:lnTo>
                    <a:pt x="274878" y="53073"/>
                  </a:lnTo>
                  <a:lnTo>
                    <a:pt x="275005" y="76809"/>
                  </a:lnTo>
                  <a:lnTo>
                    <a:pt x="275005" y="25615"/>
                  </a:lnTo>
                  <a:lnTo>
                    <a:pt x="269163" y="25615"/>
                  </a:lnTo>
                  <a:lnTo>
                    <a:pt x="266001" y="26454"/>
                  </a:lnTo>
                  <a:lnTo>
                    <a:pt x="260781" y="29794"/>
                  </a:lnTo>
                  <a:lnTo>
                    <a:pt x="258787" y="32296"/>
                  </a:lnTo>
                  <a:lnTo>
                    <a:pt x="257365" y="35623"/>
                  </a:lnTo>
                  <a:lnTo>
                    <a:pt x="257365" y="27635"/>
                  </a:lnTo>
                  <a:lnTo>
                    <a:pt x="240626" y="27635"/>
                  </a:lnTo>
                  <a:lnTo>
                    <a:pt x="240626" y="129425"/>
                  </a:lnTo>
                  <a:lnTo>
                    <a:pt x="258292" y="129425"/>
                  </a:lnTo>
                  <a:lnTo>
                    <a:pt x="258292" y="97370"/>
                  </a:lnTo>
                  <a:lnTo>
                    <a:pt x="259765" y="100215"/>
                  </a:lnTo>
                  <a:lnTo>
                    <a:pt x="261747" y="102336"/>
                  </a:lnTo>
                  <a:lnTo>
                    <a:pt x="266623" y="105143"/>
                  </a:lnTo>
                  <a:lnTo>
                    <a:pt x="269633" y="105841"/>
                  </a:lnTo>
                  <a:lnTo>
                    <a:pt x="280530" y="105841"/>
                  </a:lnTo>
                  <a:lnTo>
                    <a:pt x="290639" y="91008"/>
                  </a:lnTo>
                  <a:lnTo>
                    <a:pt x="291846" y="84823"/>
                  </a:lnTo>
                  <a:lnTo>
                    <a:pt x="292582" y="76809"/>
                  </a:lnTo>
                  <a:lnTo>
                    <a:pt x="292696" y="74891"/>
                  </a:lnTo>
                  <a:lnTo>
                    <a:pt x="292938" y="65366"/>
                  </a:lnTo>
                  <a:close/>
                </a:path>
                <a:path w="648970" h="266064" extrusionOk="0">
                  <a:moveTo>
                    <a:pt x="330149" y="247345"/>
                  </a:moveTo>
                  <a:lnTo>
                    <a:pt x="313156" y="247345"/>
                  </a:lnTo>
                  <a:lnTo>
                    <a:pt x="313156" y="265544"/>
                  </a:lnTo>
                  <a:lnTo>
                    <a:pt x="330149" y="265544"/>
                  </a:lnTo>
                  <a:lnTo>
                    <a:pt x="330149" y="247345"/>
                  </a:lnTo>
                  <a:close/>
                </a:path>
                <a:path w="648970" h="266064" extrusionOk="0">
                  <a:moveTo>
                    <a:pt x="356819" y="56083"/>
                  </a:moveTo>
                  <a:lnTo>
                    <a:pt x="339153" y="26250"/>
                  </a:lnTo>
                  <a:lnTo>
                    <a:pt x="339153" y="56083"/>
                  </a:lnTo>
                  <a:lnTo>
                    <a:pt x="321970" y="56083"/>
                  </a:lnTo>
                  <a:lnTo>
                    <a:pt x="321894" y="53860"/>
                  </a:lnTo>
                  <a:lnTo>
                    <a:pt x="321906" y="47358"/>
                  </a:lnTo>
                  <a:lnTo>
                    <a:pt x="322516" y="44196"/>
                  </a:lnTo>
                  <a:lnTo>
                    <a:pt x="325145" y="40106"/>
                  </a:lnTo>
                  <a:lnTo>
                    <a:pt x="327367" y="39090"/>
                  </a:lnTo>
                  <a:lnTo>
                    <a:pt x="333717" y="39090"/>
                  </a:lnTo>
                  <a:lnTo>
                    <a:pt x="335965" y="40081"/>
                  </a:lnTo>
                  <a:lnTo>
                    <a:pt x="338531" y="44043"/>
                  </a:lnTo>
                  <a:lnTo>
                    <a:pt x="339102" y="47358"/>
                  </a:lnTo>
                  <a:lnTo>
                    <a:pt x="339153" y="56083"/>
                  </a:lnTo>
                  <a:lnTo>
                    <a:pt x="339153" y="26250"/>
                  </a:lnTo>
                  <a:lnTo>
                    <a:pt x="335648" y="25615"/>
                  </a:lnTo>
                  <a:lnTo>
                    <a:pt x="326085" y="25615"/>
                  </a:lnTo>
                  <a:lnTo>
                    <a:pt x="303974" y="74891"/>
                  </a:lnTo>
                  <a:lnTo>
                    <a:pt x="304469" y="82931"/>
                  </a:lnTo>
                  <a:lnTo>
                    <a:pt x="306489" y="91871"/>
                  </a:lnTo>
                  <a:lnTo>
                    <a:pt x="308216" y="95580"/>
                  </a:lnTo>
                  <a:lnTo>
                    <a:pt x="310692" y="98526"/>
                  </a:lnTo>
                  <a:lnTo>
                    <a:pt x="312762" y="101028"/>
                  </a:lnTo>
                  <a:lnTo>
                    <a:pt x="315391" y="102870"/>
                  </a:lnTo>
                  <a:lnTo>
                    <a:pt x="321792" y="105244"/>
                  </a:lnTo>
                  <a:lnTo>
                    <a:pt x="325767" y="105829"/>
                  </a:lnTo>
                  <a:lnTo>
                    <a:pt x="339496" y="105829"/>
                  </a:lnTo>
                  <a:lnTo>
                    <a:pt x="346062" y="103809"/>
                  </a:lnTo>
                  <a:lnTo>
                    <a:pt x="354355" y="95669"/>
                  </a:lnTo>
                  <a:lnTo>
                    <a:pt x="355346" y="92621"/>
                  </a:lnTo>
                  <a:lnTo>
                    <a:pt x="356412" y="89319"/>
                  </a:lnTo>
                  <a:lnTo>
                    <a:pt x="356311" y="77660"/>
                  </a:lnTo>
                  <a:lnTo>
                    <a:pt x="339750" y="77660"/>
                  </a:lnTo>
                  <a:lnTo>
                    <a:pt x="339750" y="82931"/>
                  </a:lnTo>
                  <a:lnTo>
                    <a:pt x="339051" y="86728"/>
                  </a:lnTo>
                  <a:lnTo>
                    <a:pt x="336219" y="91452"/>
                  </a:lnTo>
                  <a:lnTo>
                    <a:pt x="333971" y="92621"/>
                  </a:lnTo>
                  <a:lnTo>
                    <a:pt x="327609" y="92621"/>
                  </a:lnTo>
                  <a:lnTo>
                    <a:pt x="325335" y="91186"/>
                  </a:lnTo>
                  <a:lnTo>
                    <a:pt x="322643" y="85382"/>
                  </a:lnTo>
                  <a:lnTo>
                    <a:pt x="321970" y="80327"/>
                  </a:lnTo>
                  <a:lnTo>
                    <a:pt x="322084" y="68783"/>
                  </a:lnTo>
                  <a:lnTo>
                    <a:pt x="322173" y="68211"/>
                  </a:lnTo>
                  <a:lnTo>
                    <a:pt x="356819" y="68211"/>
                  </a:lnTo>
                  <a:lnTo>
                    <a:pt x="356819" y="56083"/>
                  </a:lnTo>
                  <a:close/>
                </a:path>
                <a:path w="648970" h="266064" extrusionOk="0">
                  <a:moveTo>
                    <a:pt x="384733" y="163499"/>
                  </a:moveTo>
                  <a:lnTo>
                    <a:pt x="372224" y="163499"/>
                  </a:lnTo>
                  <a:lnTo>
                    <a:pt x="371386" y="169367"/>
                  </a:lnTo>
                  <a:lnTo>
                    <a:pt x="368630" y="173875"/>
                  </a:lnTo>
                  <a:lnTo>
                    <a:pt x="359321" y="180149"/>
                  </a:lnTo>
                  <a:lnTo>
                    <a:pt x="352856" y="181838"/>
                  </a:lnTo>
                  <a:lnTo>
                    <a:pt x="344563" y="182105"/>
                  </a:lnTo>
                  <a:lnTo>
                    <a:pt x="344563" y="194106"/>
                  </a:lnTo>
                  <a:lnTo>
                    <a:pt x="366941" y="194106"/>
                  </a:lnTo>
                  <a:lnTo>
                    <a:pt x="366941" y="265557"/>
                  </a:lnTo>
                  <a:lnTo>
                    <a:pt x="384733" y="265557"/>
                  </a:lnTo>
                  <a:lnTo>
                    <a:pt x="384733" y="163499"/>
                  </a:lnTo>
                  <a:close/>
                </a:path>
                <a:path w="648970" h="266064" extrusionOk="0">
                  <a:moveTo>
                    <a:pt x="396189" y="27647"/>
                  </a:moveTo>
                  <a:lnTo>
                    <a:pt x="388912" y="27647"/>
                  </a:lnTo>
                  <a:lnTo>
                    <a:pt x="388912" y="6883"/>
                  </a:lnTo>
                  <a:lnTo>
                    <a:pt x="371246" y="6883"/>
                  </a:lnTo>
                  <a:lnTo>
                    <a:pt x="371246" y="27647"/>
                  </a:lnTo>
                  <a:lnTo>
                    <a:pt x="364375" y="27647"/>
                  </a:lnTo>
                  <a:lnTo>
                    <a:pt x="364375" y="40728"/>
                  </a:lnTo>
                  <a:lnTo>
                    <a:pt x="371246" y="40728"/>
                  </a:lnTo>
                  <a:lnTo>
                    <a:pt x="371246" y="93776"/>
                  </a:lnTo>
                  <a:lnTo>
                    <a:pt x="372351" y="98628"/>
                  </a:lnTo>
                  <a:lnTo>
                    <a:pt x="376783" y="103327"/>
                  </a:lnTo>
                  <a:lnTo>
                    <a:pt x="380873" y="104495"/>
                  </a:lnTo>
                  <a:lnTo>
                    <a:pt x="386778" y="104495"/>
                  </a:lnTo>
                  <a:lnTo>
                    <a:pt x="396189" y="103822"/>
                  </a:lnTo>
                  <a:lnTo>
                    <a:pt x="396189" y="90131"/>
                  </a:lnTo>
                  <a:lnTo>
                    <a:pt x="392239" y="90195"/>
                  </a:lnTo>
                  <a:lnTo>
                    <a:pt x="390829" y="89662"/>
                  </a:lnTo>
                  <a:lnTo>
                    <a:pt x="389293" y="87464"/>
                  </a:lnTo>
                  <a:lnTo>
                    <a:pt x="388912" y="84848"/>
                  </a:lnTo>
                  <a:lnTo>
                    <a:pt x="388912" y="75641"/>
                  </a:lnTo>
                  <a:lnTo>
                    <a:pt x="388912" y="40728"/>
                  </a:lnTo>
                  <a:lnTo>
                    <a:pt x="396189" y="40728"/>
                  </a:lnTo>
                  <a:lnTo>
                    <a:pt x="396189" y="27647"/>
                  </a:lnTo>
                  <a:close/>
                </a:path>
                <a:path w="648970" h="266064" extrusionOk="0">
                  <a:moveTo>
                    <a:pt x="457657" y="56083"/>
                  </a:moveTo>
                  <a:lnTo>
                    <a:pt x="440004" y="26250"/>
                  </a:lnTo>
                  <a:lnTo>
                    <a:pt x="440004" y="56083"/>
                  </a:lnTo>
                  <a:lnTo>
                    <a:pt x="422808" y="56083"/>
                  </a:lnTo>
                  <a:lnTo>
                    <a:pt x="422757" y="47358"/>
                  </a:lnTo>
                  <a:lnTo>
                    <a:pt x="423354" y="44196"/>
                  </a:lnTo>
                  <a:lnTo>
                    <a:pt x="425983" y="40106"/>
                  </a:lnTo>
                  <a:lnTo>
                    <a:pt x="428205" y="39090"/>
                  </a:lnTo>
                  <a:lnTo>
                    <a:pt x="434555" y="39090"/>
                  </a:lnTo>
                  <a:lnTo>
                    <a:pt x="436803" y="40081"/>
                  </a:lnTo>
                  <a:lnTo>
                    <a:pt x="439369" y="44043"/>
                  </a:lnTo>
                  <a:lnTo>
                    <a:pt x="439966" y="47358"/>
                  </a:lnTo>
                  <a:lnTo>
                    <a:pt x="440004" y="56083"/>
                  </a:lnTo>
                  <a:lnTo>
                    <a:pt x="440004" y="26250"/>
                  </a:lnTo>
                  <a:lnTo>
                    <a:pt x="436499" y="25615"/>
                  </a:lnTo>
                  <a:lnTo>
                    <a:pt x="426923" y="25615"/>
                  </a:lnTo>
                  <a:lnTo>
                    <a:pt x="404812" y="74891"/>
                  </a:lnTo>
                  <a:lnTo>
                    <a:pt x="405307" y="82931"/>
                  </a:lnTo>
                  <a:lnTo>
                    <a:pt x="407327" y="91871"/>
                  </a:lnTo>
                  <a:lnTo>
                    <a:pt x="409054" y="95580"/>
                  </a:lnTo>
                  <a:lnTo>
                    <a:pt x="411530" y="98526"/>
                  </a:lnTo>
                  <a:lnTo>
                    <a:pt x="413600" y="101028"/>
                  </a:lnTo>
                  <a:lnTo>
                    <a:pt x="416229" y="102870"/>
                  </a:lnTo>
                  <a:lnTo>
                    <a:pt x="422630" y="105244"/>
                  </a:lnTo>
                  <a:lnTo>
                    <a:pt x="426605" y="105829"/>
                  </a:lnTo>
                  <a:lnTo>
                    <a:pt x="440334" y="105829"/>
                  </a:lnTo>
                  <a:lnTo>
                    <a:pt x="446900" y="103809"/>
                  </a:lnTo>
                  <a:lnTo>
                    <a:pt x="455193" y="95669"/>
                  </a:lnTo>
                  <a:lnTo>
                    <a:pt x="456184" y="92621"/>
                  </a:lnTo>
                  <a:lnTo>
                    <a:pt x="457250" y="89319"/>
                  </a:lnTo>
                  <a:lnTo>
                    <a:pt x="457149" y="77660"/>
                  </a:lnTo>
                  <a:lnTo>
                    <a:pt x="440588" y="77660"/>
                  </a:lnTo>
                  <a:lnTo>
                    <a:pt x="440588" y="82931"/>
                  </a:lnTo>
                  <a:lnTo>
                    <a:pt x="439889" y="86728"/>
                  </a:lnTo>
                  <a:lnTo>
                    <a:pt x="437057" y="91452"/>
                  </a:lnTo>
                  <a:lnTo>
                    <a:pt x="434809" y="92621"/>
                  </a:lnTo>
                  <a:lnTo>
                    <a:pt x="428447" y="92621"/>
                  </a:lnTo>
                  <a:lnTo>
                    <a:pt x="426186" y="91186"/>
                  </a:lnTo>
                  <a:lnTo>
                    <a:pt x="423481" y="85382"/>
                  </a:lnTo>
                  <a:lnTo>
                    <a:pt x="422808" y="80327"/>
                  </a:lnTo>
                  <a:lnTo>
                    <a:pt x="422922" y="68783"/>
                  </a:lnTo>
                  <a:lnTo>
                    <a:pt x="423011" y="68211"/>
                  </a:lnTo>
                  <a:lnTo>
                    <a:pt x="457657" y="68211"/>
                  </a:lnTo>
                  <a:lnTo>
                    <a:pt x="457657" y="56083"/>
                  </a:lnTo>
                  <a:close/>
                </a:path>
                <a:path w="648970" h="266064" extrusionOk="0">
                  <a:moveTo>
                    <a:pt x="521436" y="38061"/>
                  </a:moveTo>
                  <a:lnTo>
                    <a:pt x="519976" y="33528"/>
                  </a:lnTo>
                  <a:lnTo>
                    <a:pt x="514083" y="27190"/>
                  </a:lnTo>
                  <a:lnTo>
                    <a:pt x="509866" y="25615"/>
                  </a:lnTo>
                  <a:lnTo>
                    <a:pt x="500913" y="25615"/>
                  </a:lnTo>
                  <a:lnTo>
                    <a:pt x="497865" y="26441"/>
                  </a:lnTo>
                  <a:lnTo>
                    <a:pt x="492506" y="29730"/>
                  </a:lnTo>
                  <a:lnTo>
                    <a:pt x="490245" y="32156"/>
                  </a:lnTo>
                  <a:lnTo>
                    <a:pt x="488403" y="35369"/>
                  </a:lnTo>
                  <a:lnTo>
                    <a:pt x="488403" y="27635"/>
                  </a:lnTo>
                  <a:lnTo>
                    <a:pt x="471144" y="27635"/>
                  </a:lnTo>
                  <a:lnTo>
                    <a:pt x="471144" y="103809"/>
                  </a:lnTo>
                  <a:lnTo>
                    <a:pt x="488810" y="103809"/>
                  </a:lnTo>
                  <a:lnTo>
                    <a:pt x="488810" y="49974"/>
                  </a:lnTo>
                  <a:lnTo>
                    <a:pt x="489432" y="46177"/>
                  </a:lnTo>
                  <a:lnTo>
                    <a:pt x="491972" y="41706"/>
                  </a:lnTo>
                  <a:lnTo>
                    <a:pt x="494093" y="40576"/>
                  </a:lnTo>
                  <a:lnTo>
                    <a:pt x="499681" y="40576"/>
                  </a:lnTo>
                  <a:lnTo>
                    <a:pt x="501586" y="41478"/>
                  </a:lnTo>
                  <a:lnTo>
                    <a:pt x="503885" y="45123"/>
                  </a:lnTo>
                  <a:lnTo>
                    <a:pt x="504444" y="48285"/>
                  </a:lnTo>
                  <a:lnTo>
                    <a:pt x="504444" y="103809"/>
                  </a:lnTo>
                  <a:lnTo>
                    <a:pt x="521436" y="103809"/>
                  </a:lnTo>
                  <a:lnTo>
                    <a:pt x="521436" y="38061"/>
                  </a:lnTo>
                  <a:close/>
                </a:path>
                <a:path w="648970" h="266064" extrusionOk="0">
                  <a:moveTo>
                    <a:pt x="584644" y="78181"/>
                  </a:moveTo>
                  <a:lnTo>
                    <a:pt x="584504" y="73888"/>
                  </a:lnTo>
                  <a:lnTo>
                    <a:pt x="567918" y="73825"/>
                  </a:lnTo>
                  <a:lnTo>
                    <a:pt x="567918" y="81978"/>
                  </a:lnTo>
                  <a:lnTo>
                    <a:pt x="567334" y="86423"/>
                  </a:lnTo>
                  <a:lnTo>
                    <a:pt x="565023" y="91173"/>
                  </a:lnTo>
                  <a:lnTo>
                    <a:pt x="562952" y="92354"/>
                  </a:lnTo>
                  <a:lnTo>
                    <a:pt x="557199" y="92354"/>
                  </a:lnTo>
                  <a:lnTo>
                    <a:pt x="555269" y="91325"/>
                  </a:lnTo>
                  <a:lnTo>
                    <a:pt x="552983" y="87185"/>
                  </a:lnTo>
                  <a:lnTo>
                    <a:pt x="552411" y="83553"/>
                  </a:lnTo>
                  <a:lnTo>
                    <a:pt x="552411" y="47485"/>
                  </a:lnTo>
                  <a:lnTo>
                    <a:pt x="553021" y="44183"/>
                  </a:lnTo>
                  <a:lnTo>
                    <a:pt x="555421" y="40233"/>
                  </a:lnTo>
                  <a:lnTo>
                    <a:pt x="557377" y="39243"/>
                  </a:lnTo>
                  <a:lnTo>
                    <a:pt x="562775" y="39243"/>
                  </a:lnTo>
                  <a:lnTo>
                    <a:pt x="564705" y="40246"/>
                  </a:lnTo>
                  <a:lnTo>
                    <a:pt x="567067" y="44297"/>
                  </a:lnTo>
                  <a:lnTo>
                    <a:pt x="567651" y="47599"/>
                  </a:lnTo>
                  <a:lnTo>
                    <a:pt x="567651" y="53936"/>
                  </a:lnTo>
                  <a:lnTo>
                    <a:pt x="584504" y="53936"/>
                  </a:lnTo>
                  <a:lnTo>
                    <a:pt x="584504" y="42494"/>
                  </a:lnTo>
                  <a:lnTo>
                    <a:pt x="582498" y="36042"/>
                  </a:lnTo>
                  <a:lnTo>
                    <a:pt x="574522" y="27711"/>
                  </a:lnTo>
                  <a:lnTo>
                    <a:pt x="568325" y="25615"/>
                  </a:lnTo>
                  <a:lnTo>
                    <a:pt x="550392" y="25615"/>
                  </a:lnTo>
                  <a:lnTo>
                    <a:pt x="534212" y="65747"/>
                  </a:lnTo>
                  <a:lnTo>
                    <a:pt x="534568" y="76390"/>
                  </a:lnTo>
                  <a:lnTo>
                    <a:pt x="550392" y="105841"/>
                  </a:lnTo>
                  <a:lnTo>
                    <a:pt x="568363" y="105841"/>
                  </a:lnTo>
                  <a:lnTo>
                    <a:pt x="574598" y="103593"/>
                  </a:lnTo>
                  <a:lnTo>
                    <a:pt x="582637" y="94576"/>
                  </a:lnTo>
                  <a:lnTo>
                    <a:pt x="584644" y="87617"/>
                  </a:lnTo>
                  <a:lnTo>
                    <a:pt x="584644" y="78181"/>
                  </a:lnTo>
                  <a:close/>
                </a:path>
                <a:path w="648970" h="266064" extrusionOk="0">
                  <a:moveTo>
                    <a:pt x="648563" y="27635"/>
                  </a:moveTo>
                  <a:lnTo>
                    <a:pt x="630732" y="27635"/>
                  </a:lnTo>
                  <a:lnTo>
                    <a:pt x="620522" y="82600"/>
                  </a:lnTo>
                  <a:lnTo>
                    <a:pt x="610006" y="27635"/>
                  </a:lnTo>
                  <a:lnTo>
                    <a:pt x="591400" y="27635"/>
                  </a:lnTo>
                  <a:lnTo>
                    <a:pt x="611162" y="106934"/>
                  </a:lnTo>
                  <a:lnTo>
                    <a:pt x="611644" y="112331"/>
                  </a:lnTo>
                  <a:lnTo>
                    <a:pt x="611085" y="113652"/>
                  </a:lnTo>
                  <a:lnTo>
                    <a:pt x="608799" y="115277"/>
                  </a:lnTo>
                  <a:lnTo>
                    <a:pt x="606971" y="115684"/>
                  </a:lnTo>
                  <a:lnTo>
                    <a:pt x="601649" y="115608"/>
                  </a:lnTo>
                  <a:lnTo>
                    <a:pt x="601649" y="128778"/>
                  </a:lnTo>
                  <a:lnTo>
                    <a:pt x="602754" y="128943"/>
                  </a:lnTo>
                  <a:lnTo>
                    <a:pt x="614184" y="129298"/>
                  </a:lnTo>
                  <a:lnTo>
                    <a:pt x="618845" y="128054"/>
                  </a:lnTo>
                  <a:lnTo>
                    <a:pt x="624662" y="123101"/>
                  </a:lnTo>
                  <a:lnTo>
                    <a:pt x="626999" y="118237"/>
                  </a:lnTo>
                  <a:lnTo>
                    <a:pt x="648563" y="27635"/>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28" name="Google Shape;328;p41"/>
            <p:cNvSpPr/>
            <p:nvPr/>
          </p:nvSpPr>
          <p:spPr>
            <a:xfrm>
              <a:off x="2962106" y="3665804"/>
              <a:ext cx="1069340" cy="405130"/>
            </a:xfrm>
            <a:custGeom>
              <a:avLst/>
              <a:gdLst/>
              <a:ahLst/>
              <a:cxnLst/>
              <a:rect l="l" t="t" r="r" b="b"/>
              <a:pathLst>
                <a:path w="1069339" h="405129" extrusionOk="0">
                  <a:moveTo>
                    <a:pt x="1016406" y="0"/>
                  </a:moveTo>
                  <a:lnTo>
                    <a:pt x="52527" y="0"/>
                  </a:lnTo>
                  <a:lnTo>
                    <a:pt x="32130" y="4144"/>
                  </a:lnTo>
                  <a:lnTo>
                    <a:pt x="15428" y="15428"/>
                  </a:lnTo>
                  <a:lnTo>
                    <a:pt x="4144" y="32130"/>
                  </a:lnTo>
                  <a:lnTo>
                    <a:pt x="0" y="52527"/>
                  </a:lnTo>
                  <a:lnTo>
                    <a:pt x="0" y="352348"/>
                  </a:lnTo>
                  <a:lnTo>
                    <a:pt x="4144" y="372745"/>
                  </a:lnTo>
                  <a:lnTo>
                    <a:pt x="15428" y="389447"/>
                  </a:lnTo>
                  <a:lnTo>
                    <a:pt x="32130" y="400731"/>
                  </a:lnTo>
                  <a:lnTo>
                    <a:pt x="52527" y="404876"/>
                  </a:lnTo>
                  <a:lnTo>
                    <a:pt x="1016406" y="404876"/>
                  </a:lnTo>
                  <a:lnTo>
                    <a:pt x="1036802" y="400731"/>
                  </a:lnTo>
                  <a:lnTo>
                    <a:pt x="1053504" y="389447"/>
                  </a:lnTo>
                  <a:lnTo>
                    <a:pt x="1064789" y="372745"/>
                  </a:lnTo>
                  <a:lnTo>
                    <a:pt x="1068933" y="352348"/>
                  </a:lnTo>
                  <a:lnTo>
                    <a:pt x="1068933" y="52527"/>
                  </a:lnTo>
                  <a:lnTo>
                    <a:pt x="1064789" y="32130"/>
                  </a:lnTo>
                  <a:lnTo>
                    <a:pt x="1053504" y="15428"/>
                  </a:lnTo>
                  <a:lnTo>
                    <a:pt x="1036802" y="4144"/>
                  </a:lnTo>
                  <a:lnTo>
                    <a:pt x="1016406" y="0"/>
                  </a:lnTo>
                  <a:close/>
                </a:path>
              </a:pathLst>
            </a:custGeom>
            <a:solidFill>
              <a:srgbClr val="BADEB1"/>
            </a:solidFill>
            <a:ln>
              <a:noFill/>
            </a:ln>
          </p:spPr>
          <p:txBody>
            <a:bodyPr spcFirstLastPara="1" wrap="square" lIns="0" tIns="0" rIns="0" bIns="0" anchor="t" anchorCtr="0">
              <a:noAutofit/>
            </a:bodyPr>
            <a:lstStyle/>
            <a:p>
              <a:endParaRPr sz="2400" dirty="0"/>
            </a:p>
          </p:txBody>
        </p:sp>
        <p:sp>
          <p:nvSpPr>
            <p:cNvPr id="329" name="Google Shape;329;p41"/>
            <p:cNvSpPr/>
            <p:nvPr/>
          </p:nvSpPr>
          <p:spPr>
            <a:xfrm>
              <a:off x="2962106" y="3665804"/>
              <a:ext cx="1069340" cy="405130"/>
            </a:xfrm>
            <a:custGeom>
              <a:avLst/>
              <a:gdLst/>
              <a:ahLst/>
              <a:cxnLst/>
              <a:rect l="l" t="t" r="r" b="b"/>
              <a:pathLst>
                <a:path w="1069339" h="405129" extrusionOk="0">
                  <a:moveTo>
                    <a:pt x="52527" y="0"/>
                  </a:moveTo>
                  <a:lnTo>
                    <a:pt x="1016406" y="0"/>
                  </a:lnTo>
                  <a:lnTo>
                    <a:pt x="1036802" y="4144"/>
                  </a:lnTo>
                  <a:lnTo>
                    <a:pt x="1053504" y="15428"/>
                  </a:lnTo>
                  <a:lnTo>
                    <a:pt x="1064789" y="32130"/>
                  </a:lnTo>
                  <a:lnTo>
                    <a:pt x="1068933" y="52527"/>
                  </a:lnTo>
                  <a:lnTo>
                    <a:pt x="1068933" y="352348"/>
                  </a:lnTo>
                  <a:lnTo>
                    <a:pt x="1064789" y="372745"/>
                  </a:lnTo>
                  <a:lnTo>
                    <a:pt x="1053504" y="389447"/>
                  </a:lnTo>
                  <a:lnTo>
                    <a:pt x="1036802" y="400731"/>
                  </a:lnTo>
                  <a:lnTo>
                    <a:pt x="1016406" y="404876"/>
                  </a:lnTo>
                  <a:lnTo>
                    <a:pt x="52527" y="404876"/>
                  </a:lnTo>
                  <a:lnTo>
                    <a:pt x="32130" y="400731"/>
                  </a:lnTo>
                  <a:lnTo>
                    <a:pt x="15428" y="389447"/>
                  </a:lnTo>
                  <a:lnTo>
                    <a:pt x="4144" y="372745"/>
                  </a:lnTo>
                  <a:lnTo>
                    <a:pt x="0" y="352348"/>
                  </a:lnTo>
                  <a:lnTo>
                    <a:pt x="0" y="52527"/>
                  </a:lnTo>
                  <a:lnTo>
                    <a:pt x="4144" y="32130"/>
                  </a:lnTo>
                  <a:lnTo>
                    <a:pt x="15428" y="15428"/>
                  </a:lnTo>
                  <a:lnTo>
                    <a:pt x="32130" y="4144"/>
                  </a:lnTo>
                  <a:lnTo>
                    <a:pt x="52527" y="0"/>
                  </a:lnTo>
                  <a:close/>
                </a:path>
              </a:pathLst>
            </a:custGeom>
            <a:noFill/>
            <a:ln w="144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sp>
          <p:nvSpPr>
            <p:cNvPr id="330" name="Google Shape;330;p41"/>
            <p:cNvSpPr/>
            <p:nvPr/>
          </p:nvSpPr>
          <p:spPr>
            <a:xfrm>
              <a:off x="3172282" y="3734536"/>
              <a:ext cx="648970" cy="267970"/>
            </a:xfrm>
            <a:custGeom>
              <a:avLst/>
              <a:gdLst/>
              <a:ahLst/>
              <a:cxnLst/>
              <a:rect l="l" t="t" r="r" b="b"/>
              <a:pathLst>
                <a:path w="648970" h="267970" extrusionOk="0">
                  <a:moveTo>
                    <a:pt x="60807" y="71628"/>
                  </a:moveTo>
                  <a:lnTo>
                    <a:pt x="60667" y="67678"/>
                  </a:lnTo>
                  <a:lnTo>
                    <a:pt x="42329" y="67678"/>
                  </a:lnTo>
                  <a:lnTo>
                    <a:pt x="42329" y="77406"/>
                  </a:lnTo>
                  <a:lnTo>
                    <a:pt x="41503" y="83134"/>
                  </a:lnTo>
                  <a:lnTo>
                    <a:pt x="38150" y="89319"/>
                  </a:lnTo>
                  <a:lnTo>
                    <a:pt x="35204" y="90868"/>
                  </a:lnTo>
                  <a:lnTo>
                    <a:pt x="26492" y="90868"/>
                  </a:lnTo>
                  <a:lnTo>
                    <a:pt x="19405" y="51638"/>
                  </a:lnTo>
                  <a:lnTo>
                    <a:pt x="19558" y="40195"/>
                  </a:lnTo>
                  <a:lnTo>
                    <a:pt x="26606" y="15100"/>
                  </a:lnTo>
                  <a:lnTo>
                    <a:pt x="34785" y="15100"/>
                  </a:lnTo>
                  <a:lnTo>
                    <a:pt x="37477" y="16446"/>
                  </a:lnTo>
                  <a:lnTo>
                    <a:pt x="41021" y="21844"/>
                  </a:lnTo>
                  <a:lnTo>
                    <a:pt x="41922" y="25933"/>
                  </a:lnTo>
                  <a:lnTo>
                    <a:pt x="41922" y="33832"/>
                  </a:lnTo>
                  <a:lnTo>
                    <a:pt x="60261" y="33832"/>
                  </a:lnTo>
                  <a:lnTo>
                    <a:pt x="41021" y="0"/>
                  </a:lnTo>
                  <a:lnTo>
                    <a:pt x="24460" y="0"/>
                  </a:lnTo>
                  <a:lnTo>
                    <a:pt x="419" y="33185"/>
                  </a:lnTo>
                  <a:lnTo>
                    <a:pt x="0" y="41478"/>
                  </a:lnTo>
                  <a:lnTo>
                    <a:pt x="127" y="62534"/>
                  </a:lnTo>
                  <a:lnTo>
                    <a:pt x="11836" y="101155"/>
                  </a:lnTo>
                  <a:lnTo>
                    <a:pt x="25908" y="106235"/>
                  </a:lnTo>
                  <a:lnTo>
                    <a:pt x="40919" y="106235"/>
                  </a:lnTo>
                  <a:lnTo>
                    <a:pt x="60337" y="79844"/>
                  </a:lnTo>
                  <a:lnTo>
                    <a:pt x="60807" y="71628"/>
                  </a:lnTo>
                  <a:close/>
                </a:path>
                <a:path w="648970" h="267970" extrusionOk="0">
                  <a:moveTo>
                    <a:pt x="126288" y="65747"/>
                  </a:moveTo>
                  <a:lnTo>
                    <a:pt x="116408" y="28473"/>
                  </a:lnTo>
                  <a:lnTo>
                    <a:pt x="109448" y="25615"/>
                  </a:lnTo>
                  <a:lnTo>
                    <a:pt x="108229" y="25615"/>
                  </a:lnTo>
                  <a:lnTo>
                    <a:pt x="108229" y="79717"/>
                  </a:lnTo>
                  <a:lnTo>
                    <a:pt x="107619" y="86144"/>
                  </a:lnTo>
                  <a:lnTo>
                    <a:pt x="105168" y="91109"/>
                  </a:lnTo>
                  <a:lnTo>
                    <a:pt x="102806" y="92354"/>
                  </a:lnTo>
                  <a:lnTo>
                    <a:pt x="95935" y="92354"/>
                  </a:lnTo>
                  <a:lnTo>
                    <a:pt x="93649" y="91020"/>
                  </a:lnTo>
                  <a:lnTo>
                    <a:pt x="91287" y="85763"/>
                  </a:lnTo>
                  <a:lnTo>
                    <a:pt x="90805" y="79717"/>
                  </a:lnTo>
                  <a:lnTo>
                    <a:pt x="90703" y="50761"/>
                  </a:lnTo>
                  <a:lnTo>
                    <a:pt x="91325" y="45097"/>
                  </a:lnTo>
                  <a:lnTo>
                    <a:pt x="93827" y="40398"/>
                  </a:lnTo>
                  <a:lnTo>
                    <a:pt x="96113" y="39230"/>
                  </a:lnTo>
                  <a:lnTo>
                    <a:pt x="102806" y="39230"/>
                  </a:lnTo>
                  <a:lnTo>
                    <a:pt x="108229" y="79717"/>
                  </a:lnTo>
                  <a:lnTo>
                    <a:pt x="108229" y="25615"/>
                  </a:lnTo>
                  <a:lnTo>
                    <a:pt x="89471" y="25615"/>
                  </a:lnTo>
                  <a:lnTo>
                    <a:pt x="82524" y="28473"/>
                  </a:lnTo>
                  <a:lnTo>
                    <a:pt x="72631" y="65747"/>
                  </a:lnTo>
                  <a:lnTo>
                    <a:pt x="73012" y="76365"/>
                  </a:lnTo>
                  <a:lnTo>
                    <a:pt x="89471" y="105829"/>
                  </a:lnTo>
                  <a:lnTo>
                    <a:pt x="109448" y="105829"/>
                  </a:lnTo>
                  <a:lnTo>
                    <a:pt x="125920" y="76365"/>
                  </a:lnTo>
                  <a:lnTo>
                    <a:pt x="126288" y="65747"/>
                  </a:lnTo>
                  <a:close/>
                </a:path>
                <a:path w="648970" h="267970" extrusionOk="0">
                  <a:moveTo>
                    <a:pt x="225653" y="38785"/>
                  </a:moveTo>
                  <a:lnTo>
                    <a:pt x="224129" y="33883"/>
                  </a:lnTo>
                  <a:lnTo>
                    <a:pt x="218020" y="27279"/>
                  </a:lnTo>
                  <a:lnTo>
                    <a:pt x="213499" y="25615"/>
                  </a:lnTo>
                  <a:lnTo>
                    <a:pt x="203568" y="25615"/>
                  </a:lnTo>
                  <a:lnTo>
                    <a:pt x="200266" y="26352"/>
                  </a:lnTo>
                  <a:lnTo>
                    <a:pt x="194805" y="29324"/>
                  </a:lnTo>
                  <a:lnTo>
                    <a:pt x="192290" y="31775"/>
                  </a:lnTo>
                  <a:lnTo>
                    <a:pt x="189953" y="35191"/>
                  </a:lnTo>
                  <a:lnTo>
                    <a:pt x="188785" y="32181"/>
                  </a:lnTo>
                  <a:lnTo>
                    <a:pt x="186804" y="29819"/>
                  </a:lnTo>
                  <a:lnTo>
                    <a:pt x="181279" y="26441"/>
                  </a:lnTo>
                  <a:lnTo>
                    <a:pt x="178015" y="25615"/>
                  </a:lnTo>
                  <a:lnTo>
                    <a:pt x="169545" y="25615"/>
                  </a:lnTo>
                  <a:lnTo>
                    <a:pt x="165798" y="26428"/>
                  </a:lnTo>
                  <a:lnTo>
                    <a:pt x="160248" y="29616"/>
                  </a:lnTo>
                  <a:lnTo>
                    <a:pt x="157861" y="32397"/>
                  </a:lnTo>
                  <a:lnTo>
                    <a:pt x="155841" y="36372"/>
                  </a:lnTo>
                  <a:lnTo>
                    <a:pt x="155841" y="27635"/>
                  </a:lnTo>
                  <a:lnTo>
                    <a:pt x="139509" y="27635"/>
                  </a:lnTo>
                  <a:lnTo>
                    <a:pt x="139509" y="103809"/>
                  </a:lnTo>
                  <a:lnTo>
                    <a:pt x="156895" y="103809"/>
                  </a:lnTo>
                  <a:lnTo>
                    <a:pt x="156895" y="49276"/>
                  </a:lnTo>
                  <a:lnTo>
                    <a:pt x="157594" y="45897"/>
                  </a:lnTo>
                  <a:lnTo>
                    <a:pt x="160362" y="41859"/>
                  </a:lnTo>
                  <a:lnTo>
                    <a:pt x="162636" y="40843"/>
                  </a:lnTo>
                  <a:lnTo>
                    <a:pt x="168770" y="40843"/>
                  </a:lnTo>
                  <a:lnTo>
                    <a:pt x="170878" y="41795"/>
                  </a:lnTo>
                  <a:lnTo>
                    <a:pt x="173278" y="45567"/>
                  </a:lnTo>
                  <a:lnTo>
                    <a:pt x="173888" y="49098"/>
                  </a:lnTo>
                  <a:lnTo>
                    <a:pt x="173888" y="103809"/>
                  </a:lnTo>
                  <a:lnTo>
                    <a:pt x="191274" y="103809"/>
                  </a:lnTo>
                  <a:lnTo>
                    <a:pt x="191274" y="49479"/>
                  </a:lnTo>
                  <a:lnTo>
                    <a:pt x="191935" y="45834"/>
                  </a:lnTo>
                  <a:lnTo>
                    <a:pt x="194513" y="41833"/>
                  </a:lnTo>
                  <a:lnTo>
                    <a:pt x="196697" y="40843"/>
                  </a:lnTo>
                  <a:lnTo>
                    <a:pt x="203073" y="40843"/>
                  </a:lnTo>
                  <a:lnTo>
                    <a:pt x="205320" y="41719"/>
                  </a:lnTo>
                  <a:lnTo>
                    <a:pt x="207797" y="45224"/>
                  </a:lnTo>
                  <a:lnTo>
                    <a:pt x="208394" y="49123"/>
                  </a:lnTo>
                  <a:lnTo>
                    <a:pt x="208394" y="103809"/>
                  </a:lnTo>
                  <a:lnTo>
                    <a:pt x="225653" y="103809"/>
                  </a:lnTo>
                  <a:lnTo>
                    <a:pt x="225653" y="38785"/>
                  </a:lnTo>
                  <a:close/>
                </a:path>
                <a:path w="648970" h="267970" extrusionOk="0">
                  <a:moveTo>
                    <a:pt x="283616" y="163487"/>
                  </a:moveTo>
                  <a:lnTo>
                    <a:pt x="271106" y="163487"/>
                  </a:lnTo>
                  <a:lnTo>
                    <a:pt x="270268" y="169354"/>
                  </a:lnTo>
                  <a:lnTo>
                    <a:pt x="267512" y="173863"/>
                  </a:lnTo>
                  <a:lnTo>
                    <a:pt x="258203" y="180136"/>
                  </a:lnTo>
                  <a:lnTo>
                    <a:pt x="251739" y="181825"/>
                  </a:lnTo>
                  <a:lnTo>
                    <a:pt x="243446" y="182092"/>
                  </a:lnTo>
                  <a:lnTo>
                    <a:pt x="243446" y="194094"/>
                  </a:lnTo>
                  <a:lnTo>
                    <a:pt x="265823" y="194094"/>
                  </a:lnTo>
                  <a:lnTo>
                    <a:pt x="265823" y="265544"/>
                  </a:lnTo>
                  <a:lnTo>
                    <a:pt x="283616" y="265544"/>
                  </a:lnTo>
                  <a:lnTo>
                    <a:pt x="283616" y="163487"/>
                  </a:lnTo>
                  <a:close/>
                </a:path>
                <a:path w="648970" h="267970" extrusionOk="0">
                  <a:moveTo>
                    <a:pt x="292938" y="65354"/>
                  </a:moveTo>
                  <a:lnTo>
                    <a:pt x="292658" y="55079"/>
                  </a:lnTo>
                  <a:lnTo>
                    <a:pt x="291807" y="46482"/>
                  </a:lnTo>
                  <a:lnTo>
                    <a:pt x="290512" y="40170"/>
                  </a:lnTo>
                  <a:lnTo>
                    <a:pt x="290398" y="39573"/>
                  </a:lnTo>
                  <a:lnTo>
                    <a:pt x="288899" y="35610"/>
                  </a:lnTo>
                  <a:lnTo>
                    <a:pt x="288417" y="34340"/>
                  </a:lnTo>
                  <a:lnTo>
                    <a:pt x="285407" y="28524"/>
                  </a:lnTo>
                  <a:lnTo>
                    <a:pt x="280212" y="25603"/>
                  </a:lnTo>
                  <a:lnTo>
                    <a:pt x="275005" y="25603"/>
                  </a:lnTo>
                  <a:lnTo>
                    <a:pt x="275005" y="76796"/>
                  </a:lnTo>
                  <a:lnTo>
                    <a:pt x="274447" y="83870"/>
                  </a:lnTo>
                  <a:lnTo>
                    <a:pt x="272148" y="89573"/>
                  </a:lnTo>
                  <a:lnTo>
                    <a:pt x="270014" y="90995"/>
                  </a:lnTo>
                  <a:lnTo>
                    <a:pt x="263385" y="90995"/>
                  </a:lnTo>
                  <a:lnTo>
                    <a:pt x="261010" y="89331"/>
                  </a:lnTo>
                  <a:lnTo>
                    <a:pt x="258394" y="82702"/>
                  </a:lnTo>
                  <a:lnTo>
                    <a:pt x="257860" y="75984"/>
                  </a:lnTo>
                  <a:lnTo>
                    <a:pt x="257771" y="53060"/>
                  </a:lnTo>
                  <a:lnTo>
                    <a:pt x="258394" y="46977"/>
                  </a:lnTo>
                  <a:lnTo>
                    <a:pt x="261010" y="41541"/>
                  </a:lnTo>
                  <a:lnTo>
                    <a:pt x="263385" y="40170"/>
                  </a:lnTo>
                  <a:lnTo>
                    <a:pt x="270014" y="40170"/>
                  </a:lnTo>
                  <a:lnTo>
                    <a:pt x="272148" y="41656"/>
                  </a:lnTo>
                  <a:lnTo>
                    <a:pt x="274447" y="47625"/>
                  </a:lnTo>
                  <a:lnTo>
                    <a:pt x="274891" y="53060"/>
                  </a:lnTo>
                  <a:lnTo>
                    <a:pt x="275005" y="76796"/>
                  </a:lnTo>
                  <a:lnTo>
                    <a:pt x="275005" y="25603"/>
                  </a:lnTo>
                  <a:lnTo>
                    <a:pt x="269163" y="25603"/>
                  </a:lnTo>
                  <a:lnTo>
                    <a:pt x="266001" y="26441"/>
                  </a:lnTo>
                  <a:lnTo>
                    <a:pt x="260781" y="29781"/>
                  </a:lnTo>
                  <a:lnTo>
                    <a:pt x="258787" y="32283"/>
                  </a:lnTo>
                  <a:lnTo>
                    <a:pt x="257365" y="35610"/>
                  </a:lnTo>
                  <a:lnTo>
                    <a:pt x="257365" y="27622"/>
                  </a:lnTo>
                  <a:lnTo>
                    <a:pt x="240626" y="27622"/>
                  </a:lnTo>
                  <a:lnTo>
                    <a:pt x="240626" y="129425"/>
                  </a:lnTo>
                  <a:lnTo>
                    <a:pt x="258292" y="129425"/>
                  </a:lnTo>
                  <a:lnTo>
                    <a:pt x="258292" y="97358"/>
                  </a:lnTo>
                  <a:lnTo>
                    <a:pt x="259765" y="100203"/>
                  </a:lnTo>
                  <a:lnTo>
                    <a:pt x="261747" y="102323"/>
                  </a:lnTo>
                  <a:lnTo>
                    <a:pt x="266623" y="105130"/>
                  </a:lnTo>
                  <a:lnTo>
                    <a:pt x="269633" y="105829"/>
                  </a:lnTo>
                  <a:lnTo>
                    <a:pt x="280530" y="105829"/>
                  </a:lnTo>
                  <a:lnTo>
                    <a:pt x="290639" y="90995"/>
                  </a:lnTo>
                  <a:lnTo>
                    <a:pt x="291846" y="84810"/>
                  </a:lnTo>
                  <a:lnTo>
                    <a:pt x="292595" y="76796"/>
                  </a:lnTo>
                  <a:lnTo>
                    <a:pt x="292696" y="74879"/>
                  </a:lnTo>
                  <a:lnTo>
                    <a:pt x="292938" y="65354"/>
                  </a:lnTo>
                  <a:close/>
                </a:path>
                <a:path w="648970" h="267970" extrusionOk="0">
                  <a:moveTo>
                    <a:pt x="330149" y="247345"/>
                  </a:moveTo>
                  <a:lnTo>
                    <a:pt x="313156" y="247345"/>
                  </a:lnTo>
                  <a:lnTo>
                    <a:pt x="313156" y="265544"/>
                  </a:lnTo>
                  <a:lnTo>
                    <a:pt x="330149" y="265544"/>
                  </a:lnTo>
                  <a:lnTo>
                    <a:pt x="330149" y="247345"/>
                  </a:lnTo>
                  <a:close/>
                </a:path>
                <a:path w="648970" h="267970" extrusionOk="0">
                  <a:moveTo>
                    <a:pt x="356819" y="56083"/>
                  </a:moveTo>
                  <a:lnTo>
                    <a:pt x="339166" y="26250"/>
                  </a:lnTo>
                  <a:lnTo>
                    <a:pt x="339166" y="56083"/>
                  </a:lnTo>
                  <a:lnTo>
                    <a:pt x="321970" y="56083"/>
                  </a:lnTo>
                  <a:lnTo>
                    <a:pt x="321894" y="53860"/>
                  </a:lnTo>
                  <a:lnTo>
                    <a:pt x="321906" y="47358"/>
                  </a:lnTo>
                  <a:lnTo>
                    <a:pt x="322516" y="44196"/>
                  </a:lnTo>
                  <a:lnTo>
                    <a:pt x="325145" y="40106"/>
                  </a:lnTo>
                  <a:lnTo>
                    <a:pt x="327367" y="39090"/>
                  </a:lnTo>
                  <a:lnTo>
                    <a:pt x="333717" y="39090"/>
                  </a:lnTo>
                  <a:lnTo>
                    <a:pt x="335965" y="40081"/>
                  </a:lnTo>
                  <a:lnTo>
                    <a:pt x="338531" y="44043"/>
                  </a:lnTo>
                  <a:lnTo>
                    <a:pt x="339115" y="47358"/>
                  </a:lnTo>
                  <a:lnTo>
                    <a:pt x="339166" y="56083"/>
                  </a:lnTo>
                  <a:lnTo>
                    <a:pt x="339166" y="26250"/>
                  </a:lnTo>
                  <a:lnTo>
                    <a:pt x="335661" y="25615"/>
                  </a:lnTo>
                  <a:lnTo>
                    <a:pt x="326085" y="25615"/>
                  </a:lnTo>
                  <a:lnTo>
                    <a:pt x="303974" y="74891"/>
                  </a:lnTo>
                  <a:lnTo>
                    <a:pt x="304469" y="82931"/>
                  </a:lnTo>
                  <a:lnTo>
                    <a:pt x="306489" y="91871"/>
                  </a:lnTo>
                  <a:lnTo>
                    <a:pt x="308216" y="95580"/>
                  </a:lnTo>
                  <a:lnTo>
                    <a:pt x="310692" y="98526"/>
                  </a:lnTo>
                  <a:lnTo>
                    <a:pt x="312762" y="101028"/>
                  </a:lnTo>
                  <a:lnTo>
                    <a:pt x="315391" y="102870"/>
                  </a:lnTo>
                  <a:lnTo>
                    <a:pt x="321792" y="105244"/>
                  </a:lnTo>
                  <a:lnTo>
                    <a:pt x="325767" y="105829"/>
                  </a:lnTo>
                  <a:lnTo>
                    <a:pt x="339496" y="105829"/>
                  </a:lnTo>
                  <a:lnTo>
                    <a:pt x="346062" y="103809"/>
                  </a:lnTo>
                  <a:lnTo>
                    <a:pt x="354355" y="95669"/>
                  </a:lnTo>
                  <a:lnTo>
                    <a:pt x="355346" y="92621"/>
                  </a:lnTo>
                  <a:lnTo>
                    <a:pt x="356412" y="89319"/>
                  </a:lnTo>
                  <a:lnTo>
                    <a:pt x="356311" y="77660"/>
                  </a:lnTo>
                  <a:lnTo>
                    <a:pt x="339750" y="77660"/>
                  </a:lnTo>
                  <a:lnTo>
                    <a:pt x="339750" y="82931"/>
                  </a:lnTo>
                  <a:lnTo>
                    <a:pt x="339051" y="86728"/>
                  </a:lnTo>
                  <a:lnTo>
                    <a:pt x="336219" y="91452"/>
                  </a:lnTo>
                  <a:lnTo>
                    <a:pt x="333971" y="92621"/>
                  </a:lnTo>
                  <a:lnTo>
                    <a:pt x="327609" y="92621"/>
                  </a:lnTo>
                  <a:lnTo>
                    <a:pt x="325348" y="91186"/>
                  </a:lnTo>
                  <a:lnTo>
                    <a:pt x="322643" y="85382"/>
                  </a:lnTo>
                  <a:lnTo>
                    <a:pt x="321970" y="80327"/>
                  </a:lnTo>
                  <a:lnTo>
                    <a:pt x="322084" y="68783"/>
                  </a:lnTo>
                  <a:lnTo>
                    <a:pt x="322173" y="68211"/>
                  </a:lnTo>
                  <a:lnTo>
                    <a:pt x="356819" y="68211"/>
                  </a:lnTo>
                  <a:lnTo>
                    <a:pt x="356819" y="56083"/>
                  </a:lnTo>
                  <a:close/>
                </a:path>
                <a:path w="648970" h="267970" extrusionOk="0">
                  <a:moveTo>
                    <a:pt x="396189" y="27635"/>
                  </a:moveTo>
                  <a:lnTo>
                    <a:pt x="388912" y="27635"/>
                  </a:lnTo>
                  <a:lnTo>
                    <a:pt x="388912" y="6870"/>
                  </a:lnTo>
                  <a:lnTo>
                    <a:pt x="371246" y="6870"/>
                  </a:lnTo>
                  <a:lnTo>
                    <a:pt x="371246" y="27635"/>
                  </a:lnTo>
                  <a:lnTo>
                    <a:pt x="364375" y="27635"/>
                  </a:lnTo>
                  <a:lnTo>
                    <a:pt x="364375" y="40703"/>
                  </a:lnTo>
                  <a:lnTo>
                    <a:pt x="371246" y="40703"/>
                  </a:lnTo>
                  <a:lnTo>
                    <a:pt x="371246" y="93764"/>
                  </a:lnTo>
                  <a:lnTo>
                    <a:pt x="372351" y="98615"/>
                  </a:lnTo>
                  <a:lnTo>
                    <a:pt x="376783" y="103314"/>
                  </a:lnTo>
                  <a:lnTo>
                    <a:pt x="380873" y="104482"/>
                  </a:lnTo>
                  <a:lnTo>
                    <a:pt x="386778" y="104482"/>
                  </a:lnTo>
                  <a:lnTo>
                    <a:pt x="396189" y="103809"/>
                  </a:lnTo>
                  <a:lnTo>
                    <a:pt x="396189" y="90119"/>
                  </a:lnTo>
                  <a:lnTo>
                    <a:pt x="392239" y="90182"/>
                  </a:lnTo>
                  <a:lnTo>
                    <a:pt x="390829" y="89649"/>
                  </a:lnTo>
                  <a:lnTo>
                    <a:pt x="389293" y="87439"/>
                  </a:lnTo>
                  <a:lnTo>
                    <a:pt x="388912" y="84836"/>
                  </a:lnTo>
                  <a:lnTo>
                    <a:pt x="388912" y="75628"/>
                  </a:lnTo>
                  <a:lnTo>
                    <a:pt x="388912" y="40703"/>
                  </a:lnTo>
                  <a:lnTo>
                    <a:pt x="396189" y="40703"/>
                  </a:lnTo>
                  <a:lnTo>
                    <a:pt x="396189" y="27635"/>
                  </a:lnTo>
                  <a:close/>
                </a:path>
                <a:path w="648970" h="267970" extrusionOk="0">
                  <a:moveTo>
                    <a:pt x="400773" y="227876"/>
                  </a:moveTo>
                  <a:lnTo>
                    <a:pt x="399630" y="222453"/>
                  </a:lnTo>
                  <a:lnTo>
                    <a:pt x="395008" y="214617"/>
                  </a:lnTo>
                  <a:lnTo>
                    <a:pt x="391477" y="212051"/>
                  </a:lnTo>
                  <a:lnTo>
                    <a:pt x="386727" y="210858"/>
                  </a:lnTo>
                  <a:lnTo>
                    <a:pt x="390550" y="209626"/>
                  </a:lnTo>
                  <a:lnTo>
                    <a:pt x="393471" y="207200"/>
                  </a:lnTo>
                  <a:lnTo>
                    <a:pt x="397471" y="199961"/>
                  </a:lnTo>
                  <a:lnTo>
                    <a:pt x="398487" y="195313"/>
                  </a:lnTo>
                  <a:lnTo>
                    <a:pt x="398487" y="181317"/>
                  </a:lnTo>
                  <a:lnTo>
                    <a:pt x="396189" y="174866"/>
                  </a:lnTo>
                  <a:lnTo>
                    <a:pt x="387070" y="165760"/>
                  </a:lnTo>
                  <a:lnTo>
                    <a:pt x="380593" y="163499"/>
                  </a:lnTo>
                  <a:lnTo>
                    <a:pt x="363143" y="163499"/>
                  </a:lnTo>
                  <a:lnTo>
                    <a:pt x="356285" y="165696"/>
                  </a:lnTo>
                  <a:lnTo>
                    <a:pt x="347116" y="174485"/>
                  </a:lnTo>
                  <a:lnTo>
                    <a:pt x="344830" y="181038"/>
                  </a:lnTo>
                  <a:lnTo>
                    <a:pt x="344957" y="193560"/>
                  </a:lnTo>
                  <a:lnTo>
                    <a:pt x="362483" y="193560"/>
                  </a:lnTo>
                  <a:lnTo>
                    <a:pt x="362483" y="186169"/>
                  </a:lnTo>
                  <a:lnTo>
                    <a:pt x="363181" y="182549"/>
                  </a:lnTo>
                  <a:lnTo>
                    <a:pt x="365950" y="178193"/>
                  </a:lnTo>
                  <a:lnTo>
                    <a:pt x="368211" y="177114"/>
                  </a:lnTo>
                  <a:lnTo>
                    <a:pt x="374637" y="177114"/>
                  </a:lnTo>
                  <a:lnTo>
                    <a:pt x="376936" y="178104"/>
                  </a:lnTo>
                  <a:lnTo>
                    <a:pt x="379615" y="182003"/>
                  </a:lnTo>
                  <a:lnTo>
                    <a:pt x="380288" y="185508"/>
                  </a:lnTo>
                  <a:lnTo>
                    <a:pt x="380288" y="196075"/>
                  </a:lnTo>
                  <a:lnTo>
                    <a:pt x="379158" y="199834"/>
                  </a:lnTo>
                  <a:lnTo>
                    <a:pt x="374624" y="203873"/>
                  </a:lnTo>
                  <a:lnTo>
                    <a:pt x="370484" y="204889"/>
                  </a:lnTo>
                  <a:lnTo>
                    <a:pt x="363143" y="204889"/>
                  </a:lnTo>
                  <a:lnTo>
                    <a:pt x="363143" y="218097"/>
                  </a:lnTo>
                  <a:lnTo>
                    <a:pt x="373761" y="217957"/>
                  </a:lnTo>
                  <a:lnTo>
                    <a:pt x="377393" y="219036"/>
                  </a:lnTo>
                  <a:lnTo>
                    <a:pt x="381114" y="223380"/>
                  </a:lnTo>
                  <a:lnTo>
                    <a:pt x="382041" y="227914"/>
                  </a:lnTo>
                  <a:lnTo>
                    <a:pt x="382041" y="241642"/>
                  </a:lnTo>
                  <a:lnTo>
                    <a:pt x="381279" y="246392"/>
                  </a:lnTo>
                  <a:lnTo>
                    <a:pt x="378256" y="251688"/>
                  </a:lnTo>
                  <a:lnTo>
                    <a:pt x="375653" y="253022"/>
                  </a:lnTo>
                  <a:lnTo>
                    <a:pt x="368147" y="253022"/>
                  </a:lnTo>
                  <a:lnTo>
                    <a:pt x="365493" y="251510"/>
                  </a:lnTo>
                  <a:lnTo>
                    <a:pt x="362445" y="245516"/>
                  </a:lnTo>
                  <a:lnTo>
                    <a:pt x="361683" y="240207"/>
                  </a:lnTo>
                  <a:lnTo>
                    <a:pt x="361683" y="231444"/>
                  </a:lnTo>
                  <a:lnTo>
                    <a:pt x="344017" y="231444"/>
                  </a:lnTo>
                  <a:lnTo>
                    <a:pt x="343877" y="246341"/>
                  </a:lnTo>
                  <a:lnTo>
                    <a:pt x="346125" y="254381"/>
                  </a:lnTo>
                  <a:lnTo>
                    <a:pt x="355079" y="264833"/>
                  </a:lnTo>
                  <a:lnTo>
                    <a:pt x="362013" y="267436"/>
                  </a:lnTo>
                  <a:lnTo>
                    <a:pt x="381292" y="267436"/>
                  </a:lnTo>
                  <a:lnTo>
                    <a:pt x="400773" y="234810"/>
                  </a:lnTo>
                  <a:lnTo>
                    <a:pt x="400773" y="227876"/>
                  </a:lnTo>
                  <a:close/>
                </a:path>
                <a:path w="648970" h="267970" extrusionOk="0">
                  <a:moveTo>
                    <a:pt x="457669" y="56083"/>
                  </a:moveTo>
                  <a:lnTo>
                    <a:pt x="455269" y="39090"/>
                  </a:lnTo>
                  <a:lnTo>
                    <a:pt x="454304" y="36779"/>
                  </a:lnTo>
                  <a:lnTo>
                    <a:pt x="440016" y="26250"/>
                  </a:lnTo>
                  <a:lnTo>
                    <a:pt x="440016" y="56083"/>
                  </a:lnTo>
                  <a:lnTo>
                    <a:pt x="422821" y="56083"/>
                  </a:lnTo>
                  <a:lnTo>
                    <a:pt x="422770" y="47358"/>
                  </a:lnTo>
                  <a:lnTo>
                    <a:pt x="423367" y="44196"/>
                  </a:lnTo>
                  <a:lnTo>
                    <a:pt x="425996" y="40106"/>
                  </a:lnTo>
                  <a:lnTo>
                    <a:pt x="428218" y="39090"/>
                  </a:lnTo>
                  <a:lnTo>
                    <a:pt x="434568" y="39090"/>
                  </a:lnTo>
                  <a:lnTo>
                    <a:pt x="436816" y="40081"/>
                  </a:lnTo>
                  <a:lnTo>
                    <a:pt x="439381" y="44043"/>
                  </a:lnTo>
                  <a:lnTo>
                    <a:pt x="439966" y="47358"/>
                  </a:lnTo>
                  <a:lnTo>
                    <a:pt x="440016" y="56083"/>
                  </a:lnTo>
                  <a:lnTo>
                    <a:pt x="440016" y="26250"/>
                  </a:lnTo>
                  <a:lnTo>
                    <a:pt x="436511" y="25615"/>
                  </a:lnTo>
                  <a:lnTo>
                    <a:pt x="426935" y="25615"/>
                  </a:lnTo>
                  <a:lnTo>
                    <a:pt x="404825" y="74891"/>
                  </a:lnTo>
                  <a:lnTo>
                    <a:pt x="405320" y="82931"/>
                  </a:lnTo>
                  <a:lnTo>
                    <a:pt x="407339" y="91871"/>
                  </a:lnTo>
                  <a:lnTo>
                    <a:pt x="409067" y="95580"/>
                  </a:lnTo>
                  <a:lnTo>
                    <a:pt x="411543" y="98526"/>
                  </a:lnTo>
                  <a:lnTo>
                    <a:pt x="413613" y="101028"/>
                  </a:lnTo>
                  <a:lnTo>
                    <a:pt x="416242" y="102870"/>
                  </a:lnTo>
                  <a:lnTo>
                    <a:pt x="422643" y="105244"/>
                  </a:lnTo>
                  <a:lnTo>
                    <a:pt x="426618" y="105829"/>
                  </a:lnTo>
                  <a:lnTo>
                    <a:pt x="440347" y="105829"/>
                  </a:lnTo>
                  <a:lnTo>
                    <a:pt x="446913" y="103809"/>
                  </a:lnTo>
                  <a:lnTo>
                    <a:pt x="455206" y="95669"/>
                  </a:lnTo>
                  <a:lnTo>
                    <a:pt x="456184" y="92621"/>
                  </a:lnTo>
                  <a:lnTo>
                    <a:pt x="457263" y="89319"/>
                  </a:lnTo>
                  <a:lnTo>
                    <a:pt x="457161" y="77660"/>
                  </a:lnTo>
                  <a:lnTo>
                    <a:pt x="440601" y="77660"/>
                  </a:lnTo>
                  <a:lnTo>
                    <a:pt x="440601" y="82931"/>
                  </a:lnTo>
                  <a:lnTo>
                    <a:pt x="439902" y="86728"/>
                  </a:lnTo>
                  <a:lnTo>
                    <a:pt x="437070" y="91452"/>
                  </a:lnTo>
                  <a:lnTo>
                    <a:pt x="434822" y="92621"/>
                  </a:lnTo>
                  <a:lnTo>
                    <a:pt x="428459" y="92621"/>
                  </a:lnTo>
                  <a:lnTo>
                    <a:pt x="426186" y="91186"/>
                  </a:lnTo>
                  <a:lnTo>
                    <a:pt x="423494" y="85382"/>
                  </a:lnTo>
                  <a:lnTo>
                    <a:pt x="422821" y="80327"/>
                  </a:lnTo>
                  <a:lnTo>
                    <a:pt x="422935" y="68783"/>
                  </a:lnTo>
                  <a:lnTo>
                    <a:pt x="423024" y="68211"/>
                  </a:lnTo>
                  <a:lnTo>
                    <a:pt x="457669" y="68211"/>
                  </a:lnTo>
                  <a:lnTo>
                    <a:pt x="457669" y="56083"/>
                  </a:lnTo>
                  <a:close/>
                </a:path>
                <a:path w="648970" h="267970" extrusionOk="0">
                  <a:moveTo>
                    <a:pt x="521436" y="38061"/>
                  </a:moveTo>
                  <a:lnTo>
                    <a:pt x="519976" y="33528"/>
                  </a:lnTo>
                  <a:lnTo>
                    <a:pt x="514083" y="27190"/>
                  </a:lnTo>
                  <a:lnTo>
                    <a:pt x="509854" y="25615"/>
                  </a:lnTo>
                  <a:lnTo>
                    <a:pt x="500913" y="25615"/>
                  </a:lnTo>
                  <a:lnTo>
                    <a:pt x="497865" y="26441"/>
                  </a:lnTo>
                  <a:lnTo>
                    <a:pt x="492518" y="29730"/>
                  </a:lnTo>
                  <a:lnTo>
                    <a:pt x="490245" y="32156"/>
                  </a:lnTo>
                  <a:lnTo>
                    <a:pt x="488403" y="35369"/>
                  </a:lnTo>
                  <a:lnTo>
                    <a:pt x="488403" y="27635"/>
                  </a:lnTo>
                  <a:lnTo>
                    <a:pt x="471144" y="27635"/>
                  </a:lnTo>
                  <a:lnTo>
                    <a:pt x="471144" y="103809"/>
                  </a:lnTo>
                  <a:lnTo>
                    <a:pt x="488810" y="103809"/>
                  </a:lnTo>
                  <a:lnTo>
                    <a:pt x="488810" y="49974"/>
                  </a:lnTo>
                  <a:lnTo>
                    <a:pt x="489432" y="46177"/>
                  </a:lnTo>
                  <a:lnTo>
                    <a:pt x="491972" y="41706"/>
                  </a:lnTo>
                  <a:lnTo>
                    <a:pt x="494093" y="40576"/>
                  </a:lnTo>
                  <a:lnTo>
                    <a:pt x="499681" y="40576"/>
                  </a:lnTo>
                  <a:lnTo>
                    <a:pt x="501586" y="41478"/>
                  </a:lnTo>
                  <a:lnTo>
                    <a:pt x="503885" y="45123"/>
                  </a:lnTo>
                  <a:lnTo>
                    <a:pt x="504444" y="48285"/>
                  </a:lnTo>
                  <a:lnTo>
                    <a:pt x="504444" y="103809"/>
                  </a:lnTo>
                  <a:lnTo>
                    <a:pt x="521436" y="103809"/>
                  </a:lnTo>
                  <a:lnTo>
                    <a:pt x="521436" y="38061"/>
                  </a:lnTo>
                  <a:close/>
                </a:path>
                <a:path w="648970" h="267970" extrusionOk="0">
                  <a:moveTo>
                    <a:pt x="584657" y="78168"/>
                  </a:moveTo>
                  <a:lnTo>
                    <a:pt x="584517" y="73875"/>
                  </a:lnTo>
                  <a:lnTo>
                    <a:pt x="567931" y="73812"/>
                  </a:lnTo>
                  <a:lnTo>
                    <a:pt x="567931" y="81965"/>
                  </a:lnTo>
                  <a:lnTo>
                    <a:pt x="567347" y="86410"/>
                  </a:lnTo>
                  <a:lnTo>
                    <a:pt x="565035" y="91160"/>
                  </a:lnTo>
                  <a:lnTo>
                    <a:pt x="562965" y="92341"/>
                  </a:lnTo>
                  <a:lnTo>
                    <a:pt x="557212" y="92341"/>
                  </a:lnTo>
                  <a:lnTo>
                    <a:pt x="555282" y="91313"/>
                  </a:lnTo>
                  <a:lnTo>
                    <a:pt x="552996" y="87172"/>
                  </a:lnTo>
                  <a:lnTo>
                    <a:pt x="552424" y="83540"/>
                  </a:lnTo>
                  <a:lnTo>
                    <a:pt x="552424" y="47472"/>
                  </a:lnTo>
                  <a:lnTo>
                    <a:pt x="553034" y="44170"/>
                  </a:lnTo>
                  <a:lnTo>
                    <a:pt x="555434" y="40220"/>
                  </a:lnTo>
                  <a:lnTo>
                    <a:pt x="557390" y="39230"/>
                  </a:lnTo>
                  <a:lnTo>
                    <a:pt x="562787" y="39230"/>
                  </a:lnTo>
                  <a:lnTo>
                    <a:pt x="564718" y="40233"/>
                  </a:lnTo>
                  <a:lnTo>
                    <a:pt x="567080" y="44284"/>
                  </a:lnTo>
                  <a:lnTo>
                    <a:pt x="567664" y="47586"/>
                  </a:lnTo>
                  <a:lnTo>
                    <a:pt x="567664" y="53924"/>
                  </a:lnTo>
                  <a:lnTo>
                    <a:pt x="584517" y="53924"/>
                  </a:lnTo>
                  <a:lnTo>
                    <a:pt x="584517" y="42481"/>
                  </a:lnTo>
                  <a:lnTo>
                    <a:pt x="582510" y="36042"/>
                  </a:lnTo>
                  <a:lnTo>
                    <a:pt x="574535" y="27698"/>
                  </a:lnTo>
                  <a:lnTo>
                    <a:pt x="568337" y="25603"/>
                  </a:lnTo>
                  <a:lnTo>
                    <a:pt x="550405" y="25603"/>
                  </a:lnTo>
                  <a:lnTo>
                    <a:pt x="534225" y="65735"/>
                  </a:lnTo>
                  <a:lnTo>
                    <a:pt x="534568" y="76377"/>
                  </a:lnTo>
                  <a:lnTo>
                    <a:pt x="550405" y="105829"/>
                  </a:lnTo>
                  <a:lnTo>
                    <a:pt x="568375" y="105829"/>
                  </a:lnTo>
                  <a:lnTo>
                    <a:pt x="574611" y="103581"/>
                  </a:lnTo>
                  <a:lnTo>
                    <a:pt x="582650" y="94576"/>
                  </a:lnTo>
                  <a:lnTo>
                    <a:pt x="584657" y="87604"/>
                  </a:lnTo>
                  <a:lnTo>
                    <a:pt x="584657" y="78168"/>
                  </a:lnTo>
                  <a:close/>
                </a:path>
                <a:path w="648970" h="267970" extrusionOk="0">
                  <a:moveTo>
                    <a:pt x="648563" y="27635"/>
                  </a:moveTo>
                  <a:lnTo>
                    <a:pt x="630732" y="27635"/>
                  </a:lnTo>
                  <a:lnTo>
                    <a:pt x="620522" y="82600"/>
                  </a:lnTo>
                  <a:lnTo>
                    <a:pt x="610006" y="27635"/>
                  </a:lnTo>
                  <a:lnTo>
                    <a:pt x="591400" y="27635"/>
                  </a:lnTo>
                  <a:lnTo>
                    <a:pt x="611149" y="106934"/>
                  </a:lnTo>
                  <a:lnTo>
                    <a:pt x="611644" y="112331"/>
                  </a:lnTo>
                  <a:lnTo>
                    <a:pt x="611085" y="113652"/>
                  </a:lnTo>
                  <a:lnTo>
                    <a:pt x="608799" y="115277"/>
                  </a:lnTo>
                  <a:lnTo>
                    <a:pt x="606971" y="115684"/>
                  </a:lnTo>
                  <a:lnTo>
                    <a:pt x="601649" y="115608"/>
                  </a:lnTo>
                  <a:lnTo>
                    <a:pt x="601649" y="128778"/>
                  </a:lnTo>
                  <a:lnTo>
                    <a:pt x="602754" y="128943"/>
                  </a:lnTo>
                  <a:lnTo>
                    <a:pt x="614184" y="129298"/>
                  </a:lnTo>
                  <a:lnTo>
                    <a:pt x="618845" y="128066"/>
                  </a:lnTo>
                  <a:lnTo>
                    <a:pt x="624662" y="123101"/>
                  </a:lnTo>
                  <a:lnTo>
                    <a:pt x="626999" y="118237"/>
                  </a:lnTo>
                  <a:lnTo>
                    <a:pt x="648563" y="27635"/>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1" name="Google Shape;331;p41"/>
            <p:cNvSpPr/>
            <p:nvPr/>
          </p:nvSpPr>
          <p:spPr>
            <a:xfrm>
              <a:off x="1269634" y="2700396"/>
              <a:ext cx="2768625" cy="520039"/>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endParaRPr sz="2400" dirty="0"/>
            </a:p>
          </p:txBody>
        </p:sp>
        <p:sp>
          <p:nvSpPr>
            <p:cNvPr id="332" name="Google Shape;332;p41"/>
            <p:cNvSpPr/>
            <p:nvPr/>
          </p:nvSpPr>
          <p:spPr>
            <a:xfrm>
              <a:off x="2727377" y="1907349"/>
              <a:ext cx="202565" cy="2017395"/>
            </a:xfrm>
            <a:custGeom>
              <a:avLst/>
              <a:gdLst/>
              <a:ahLst/>
              <a:cxnLst/>
              <a:rect l="l" t="t" r="r" b="b"/>
              <a:pathLst>
                <a:path w="202564" h="2017395" extrusionOk="0">
                  <a:moveTo>
                    <a:pt x="110705" y="1916379"/>
                  </a:moveTo>
                  <a:lnTo>
                    <a:pt x="110705" y="2017064"/>
                  </a:lnTo>
                  <a:lnTo>
                    <a:pt x="184732" y="1976348"/>
                  </a:lnTo>
                  <a:lnTo>
                    <a:pt x="118643" y="1976348"/>
                  </a:lnTo>
                  <a:lnTo>
                    <a:pt x="118643" y="1957082"/>
                  </a:lnTo>
                  <a:lnTo>
                    <a:pt x="184709" y="1957082"/>
                  </a:lnTo>
                  <a:lnTo>
                    <a:pt x="110705" y="1916379"/>
                  </a:lnTo>
                  <a:close/>
                </a:path>
                <a:path w="202564" h="2017395" extrusionOk="0">
                  <a:moveTo>
                    <a:pt x="0" y="1966721"/>
                  </a:moveTo>
                  <a:lnTo>
                    <a:pt x="0" y="1976348"/>
                  </a:lnTo>
                  <a:lnTo>
                    <a:pt x="9639" y="1976348"/>
                  </a:lnTo>
                  <a:lnTo>
                    <a:pt x="0" y="1966721"/>
                  </a:lnTo>
                  <a:close/>
                </a:path>
                <a:path w="202564" h="2017395" extrusionOk="0">
                  <a:moveTo>
                    <a:pt x="0" y="50355"/>
                  </a:moveTo>
                  <a:lnTo>
                    <a:pt x="0" y="1966721"/>
                  </a:lnTo>
                  <a:lnTo>
                    <a:pt x="9639" y="1976348"/>
                  </a:lnTo>
                  <a:lnTo>
                    <a:pt x="9639" y="1957082"/>
                  </a:lnTo>
                  <a:lnTo>
                    <a:pt x="19265" y="1957082"/>
                  </a:lnTo>
                  <a:lnTo>
                    <a:pt x="19265" y="59982"/>
                  </a:lnTo>
                  <a:lnTo>
                    <a:pt x="9639" y="59982"/>
                  </a:lnTo>
                  <a:lnTo>
                    <a:pt x="0" y="50355"/>
                  </a:lnTo>
                  <a:close/>
                </a:path>
                <a:path w="202564" h="2017395" extrusionOk="0">
                  <a:moveTo>
                    <a:pt x="19265" y="1957082"/>
                  </a:moveTo>
                  <a:lnTo>
                    <a:pt x="9639" y="1957082"/>
                  </a:lnTo>
                  <a:lnTo>
                    <a:pt x="9639" y="1976348"/>
                  </a:lnTo>
                  <a:lnTo>
                    <a:pt x="19265" y="1966721"/>
                  </a:lnTo>
                  <a:lnTo>
                    <a:pt x="19265" y="1957082"/>
                  </a:lnTo>
                  <a:close/>
                </a:path>
                <a:path w="202564" h="2017395" extrusionOk="0">
                  <a:moveTo>
                    <a:pt x="110705" y="1957082"/>
                  </a:moveTo>
                  <a:lnTo>
                    <a:pt x="19265" y="1957082"/>
                  </a:lnTo>
                  <a:lnTo>
                    <a:pt x="19265" y="1966721"/>
                  </a:lnTo>
                  <a:lnTo>
                    <a:pt x="9639" y="1976348"/>
                  </a:lnTo>
                  <a:lnTo>
                    <a:pt x="110705" y="1976348"/>
                  </a:lnTo>
                  <a:lnTo>
                    <a:pt x="110705" y="1957082"/>
                  </a:lnTo>
                  <a:close/>
                </a:path>
                <a:path w="202564" h="2017395" extrusionOk="0">
                  <a:moveTo>
                    <a:pt x="184709" y="1957082"/>
                  </a:moveTo>
                  <a:lnTo>
                    <a:pt x="118643" y="1957082"/>
                  </a:lnTo>
                  <a:lnTo>
                    <a:pt x="118643" y="1976348"/>
                  </a:lnTo>
                  <a:lnTo>
                    <a:pt x="184732" y="1976348"/>
                  </a:lnTo>
                  <a:lnTo>
                    <a:pt x="202234" y="1966721"/>
                  </a:lnTo>
                  <a:lnTo>
                    <a:pt x="184709" y="1957082"/>
                  </a:lnTo>
                  <a:close/>
                </a:path>
                <a:path w="202564" h="2017395" extrusionOk="0">
                  <a:moveTo>
                    <a:pt x="110705" y="0"/>
                  </a:moveTo>
                  <a:lnTo>
                    <a:pt x="110705" y="100698"/>
                  </a:lnTo>
                  <a:lnTo>
                    <a:pt x="184732" y="59982"/>
                  </a:lnTo>
                  <a:lnTo>
                    <a:pt x="118643" y="59982"/>
                  </a:lnTo>
                  <a:lnTo>
                    <a:pt x="118643" y="40716"/>
                  </a:lnTo>
                  <a:lnTo>
                    <a:pt x="184713" y="40716"/>
                  </a:lnTo>
                  <a:lnTo>
                    <a:pt x="110705" y="0"/>
                  </a:lnTo>
                  <a:close/>
                </a:path>
                <a:path w="202564" h="2017395" extrusionOk="0">
                  <a:moveTo>
                    <a:pt x="110705" y="40716"/>
                  </a:moveTo>
                  <a:lnTo>
                    <a:pt x="9639" y="40716"/>
                  </a:lnTo>
                  <a:lnTo>
                    <a:pt x="0" y="50355"/>
                  </a:lnTo>
                  <a:lnTo>
                    <a:pt x="9639" y="59982"/>
                  </a:lnTo>
                  <a:lnTo>
                    <a:pt x="19265" y="59982"/>
                  </a:lnTo>
                  <a:lnTo>
                    <a:pt x="19265" y="50355"/>
                  </a:lnTo>
                  <a:lnTo>
                    <a:pt x="110705" y="50355"/>
                  </a:lnTo>
                  <a:lnTo>
                    <a:pt x="110705" y="40716"/>
                  </a:lnTo>
                  <a:close/>
                </a:path>
                <a:path w="202564" h="2017395" extrusionOk="0">
                  <a:moveTo>
                    <a:pt x="110705" y="50355"/>
                  </a:moveTo>
                  <a:lnTo>
                    <a:pt x="19265" y="50355"/>
                  </a:lnTo>
                  <a:lnTo>
                    <a:pt x="19265" y="59982"/>
                  </a:lnTo>
                  <a:lnTo>
                    <a:pt x="110705" y="59982"/>
                  </a:lnTo>
                  <a:lnTo>
                    <a:pt x="110705" y="50355"/>
                  </a:lnTo>
                  <a:close/>
                </a:path>
                <a:path w="202564" h="2017395" extrusionOk="0">
                  <a:moveTo>
                    <a:pt x="184713" y="40716"/>
                  </a:moveTo>
                  <a:lnTo>
                    <a:pt x="118643" y="40716"/>
                  </a:lnTo>
                  <a:lnTo>
                    <a:pt x="118643" y="59982"/>
                  </a:lnTo>
                  <a:lnTo>
                    <a:pt x="184732" y="59982"/>
                  </a:lnTo>
                  <a:lnTo>
                    <a:pt x="202234" y="50355"/>
                  </a:lnTo>
                  <a:lnTo>
                    <a:pt x="184713" y="40716"/>
                  </a:lnTo>
                  <a:close/>
                </a:path>
                <a:path w="202564" h="2017395" extrusionOk="0">
                  <a:moveTo>
                    <a:pt x="9639" y="40716"/>
                  </a:moveTo>
                  <a:lnTo>
                    <a:pt x="0" y="40716"/>
                  </a:lnTo>
                  <a:lnTo>
                    <a:pt x="0" y="50355"/>
                  </a:lnTo>
                  <a:lnTo>
                    <a:pt x="9639" y="40716"/>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33" name="Google Shape;333;p41"/>
            <p:cNvSpPr/>
            <p:nvPr/>
          </p:nvSpPr>
          <p:spPr>
            <a:xfrm>
              <a:off x="4464389" y="1609801"/>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4" name="Google Shape;334;p41"/>
            <p:cNvSpPr/>
            <p:nvPr/>
          </p:nvSpPr>
          <p:spPr>
            <a:xfrm>
              <a:off x="4609859" y="1650263"/>
              <a:ext cx="383540" cy="102235"/>
            </a:xfrm>
            <a:custGeom>
              <a:avLst/>
              <a:gdLst/>
              <a:ahLst/>
              <a:cxnLst/>
              <a:rect l="l" t="t" r="r" b="b"/>
              <a:pathLst>
                <a:path w="383539" h="102235" extrusionOk="0">
                  <a:moveTo>
                    <a:pt x="60934" y="19189"/>
                  </a:moveTo>
                  <a:lnTo>
                    <a:pt x="59626" y="14833"/>
                  </a:lnTo>
                  <a:lnTo>
                    <a:pt x="58737" y="11874"/>
                  </a:lnTo>
                  <a:lnTo>
                    <a:pt x="49974" y="2921"/>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383539" h="102235" extrusionOk="0">
                  <a:moveTo>
                    <a:pt x="92354" y="673"/>
                  </a:moveTo>
                  <a:lnTo>
                    <a:pt x="73482" y="673"/>
                  </a:lnTo>
                  <a:lnTo>
                    <a:pt x="73482" y="102057"/>
                  </a:lnTo>
                  <a:lnTo>
                    <a:pt x="92354" y="102057"/>
                  </a:lnTo>
                  <a:lnTo>
                    <a:pt x="92354" y="673"/>
                  </a:lnTo>
                  <a:close/>
                </a:path>
                <a:path w="383539"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 w="383539" h="102235" extrusionOk="0">
                  <a:moveTo>
                    <a:pt x="227444" y="83858"/>
                  </a:moveTo>
                  <a:lnTo>
                    <a:pt x="210451" y="83858"/>
                  </a:lnTo>
                  <a:lnTo>
                    <a:pt x="210451" y="102057"/>
                  </a:lnTo>
                  <a:lnTo>
                    <a:pt x="227444" y="102057"/>
                  </a:lnTo>
                  <a:lnTo>
                    <a:pt x="227444" y="83858"/>
                  </a:lnTo>
                  <a:close/>
                </a:path>
                <a:path w="383539" h="102235" extrusionOk="0">
                  <a:moveTo>
                    <a:pt x="282041" y="0"/>
                  </a:moveTo>
                  <a:lnTo>
                    <a:pt x="269532" y="0"/>
                  </a:lnTo>
                  <a:lnTo>
                    <a:pt x="268693" y="5867"/>
                  </a:lnTo>
                  <a:lnTo>
                    <a:pt x="265938" y="10375"/>
                  </a:lnTo>
                  <a:lnTo>
                    <a:pt x="256628" y="16649"/>
                  </a:lnTo>
                  <a:lnTo>
                    <a:pt x="250164" y="18338"/>
                  </a:lnTo>
                  <a:lnTo>
                    <a:pt x="241871" y="18605"/>
                  </a:lnTo>
                  <a:lnTo>
                    <a:pt x="241871" y="30607"/>
                  </a:lnTo>
                  <a:lnTo>
                    <a:pt x="264248" y="30607"/>
                  </a:lnTo>
                  <a:lnTo>
                    <a:pt x="264248" y="102057"/>
                  </a:lnTo>
                  <a:lnTo>
                    <a:pt x="282041" y="102057"/>
                  </a:lnTo>
                  <a:lnTo>
                    <a:pt x="282041" y="0"/>
                  </a:lnTo>
                  <a:close/>
                </a:path>
                <a:path w="383539" h="102235" extrusionOk="0">
                  <a:moveTo>
                    <a:pt x="328561" y="83858"/>
                  </a:moveTo>
                  <a:lnTo>
                    <a:pt x="311569" y="83858"/>
                  </a:lnTo>
                  <a:lnTo>
                    <a:pt x="311569" y="102057"/>
                  </a:lnTo>
                  <a:lnTo>
                    <a:pt x="328561" y="102057"/>
                  </a:lnTo>
                  <a:lnTo>
                    <a:pt x="328561" y="83858"/>
                  </a:lnTo>
                  <a:close/>
                </a:path>
                <a:path w="383539" h="102235" extrusionOk="0">
                  <a:moveTo>
                    <a:pt x="383159" y="0"/>
                  </a:moveTo>
                  <a:lnTo>
                    <a:pt x="370649" y="0"/>
                  </a:lnTo>
                  <a:lnTo>
                    <a:pt x="369811" y="5867"/>
                  </a:lnTo>
                  <a:lnTo>
                    <a:pt x="367055" y="10375"/>
                  </a:lnTo>
                  <a:lnTo>
                    <a:pt x="357746" y="16649"/>
                  </a:lnTo>
                  <a:lnTo>
                    <a:pt x="351282" y="18338"/>
                  </a:lnTo>
                  <a:lnTo>
                    <a:pt x="342988" y="18605"/>
                  </a:lnTo>
                  <a:lnTo>
                    <a:pt x="342988" y="30607"/>
                  </a:lnTo>
                  <a:lnTo>
                    <a:pt x="365366" y="30607"/>
                  </a:lnTo>
                  <a:lnTo>
                    <a:pt x="365366" y="102057"/>
                  </a:lnTo>
                  <a:lnTo>
                    <a:pt x="383159" y="102057"/>
                  </a:lnTo>
                  <a:lnTo>
                    <a:pt x="383159"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5" name="Google Shape;335;p41"/>
            <p:cNvSpPr/>
            <p:nvPr/>
          </p:nvSpPr>
          <p:spPr>
            <a:xfrm>
              <a:off x="4464389" y="186499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6" name="Google Shape;336;p41"/>
            <p:cNvSpPr/>
            <p:nvPr/>
          </p:nvSpPr>
          <p:spPr>
            <a:xfrm>
              <a:off x="4601972" y="1905456"/>
              <a:ext cx="399415" cy="102235"/>
            </a:xfrm>
            <a:custGeom>
              <a:avLst/>
              <a:gdLst/>
              <a:ahLst/>
              <a:cxnLst/>
              <a:rect l="l" t="t" r="r" b="b"/>
              <a:pathLst>
                <a:path w="399414" h="102235" extrusionOk="0">
                  <a:moveTo>
                    <a:pt x="60934" y="19189"/>
                  </a:moveTo>
                  <a:lnTo>
                    <a:pt x="59613"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399414" h="102235" extrusionOk="0">
                  <a:moveTo>
                    <a:pt x="92354" y="673"/>
                  </a:moveTo>
                  <a:lnTo>
                    <a:pt x="73482" y="673"/>
                  </a:lnTo>
                  <a:lnTo>
                    <a:pt x="73482" y="102057"/>
                  </a:lnTo>
                  <a:lnTo>
                    <a:pt x="92354" y="102057"/>
                  </a:lnTo>
                  <a:lnTo>
                    <a:pt x="92354" y="673"/>
                  </a:lnTo>
                  <a:close/>
                </a:path>
                <a:path w="399414"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 w="399414" h="102235" extrusionOk="0">
                  <a:moveTo>
                    <a:pt x="227444" y="83858"/>
                  </a:moveTo>
                  <a:lnTo>
                    <a:pt x="210451" y="83858"/>
                  </a:lnTo>
                  <a:lnTo>
                    <a:pt x="210451" y="102057"/>
                  </a:lnTo>
                  <a:lnTo>
                    <a:pt x="227444" y="102057"/>
                  </a:lnTo>
                  <a:lnTo>
                    <a:pt x="227444" y="83858"/>
                  </a:lnTo>
                  <a:close/>
                </a:path>
                <a:path w="399414" h="102235" extrusionOk="0">
                  <a:moveTo>
                    <a:pt x="282028" y="0"/>
                  </a:moveTo>
                  <a:lnTo>
                    <a:pt x="269519" y="0"/>
                  </a:lnTo>
                  <a:lnTo>
                    <a:pt x="268681" y="5867"/>
                  </a:lnTo>
                  <a:lnTo>
                    <a:pt x="265925" y="10375"/>
                  </a:lnTo>
                  <a:lnTo>
                    <a:pt x="256616" y="16649"/>
                  </a:lnTo>
                  <a:lnTo>
                    <a:pt x="250151" y="18338"/>
                  </a:lnTo>
                  <a:lnTo>
                    <a:pt x="241858" y="18605"/>
                  </a:lnTo>
                  <a:lnTo>
                    <a:pt x="241858" y="30607"/>
                  </a:lnTo>
                  <a:lnTo>
                    <a:pt x="264236" y="30607"/>
                  </a:lnTo>
                  <a:lnTo>
                    <a:pt x="264236" y="102057"/>
                  </a:lnTo>
                  <a:lnTo>
                    <a:pt x="282028" y="102057"/>
                  </a:lnTo>
                  <a:lnTo>
                    <a:pt x="282028" y="0"/>
                  </a:lnTo>
                  <a:close/>
                </a:path>
                <a:path w="399414" h="102235" extrusionOk="0">
                  <a:moveTo>
                    <a:pt x="328561" y="83858"/>
                  </a:moveTo>
                  <a:lnTo>
                    <a:pt x="311569" y="83858"/>
                  </a:lnTo>
                  <a:lnTo>
                    <a:pt x="311569" y="102057"/>
                  </a:lnTo>
                  <a:lnTo>
                    <a:pt x="328561" y="102057"/>
                  </a:lnTo>
                  <a:lnTo>
                    <a:pt x="328561" y="83858"/>
                  </a:lnTo>
                  <a:close/>
                </a:path>
                <a:path w="399414" h="102235" extrusionOk="0">
                  <a:moveTo>
                    <a:pt x="398932" y="17500"/>
                  </a:moveTo>
                  <a:lnTo>
                    <a:pt x="396544" y="11074"/>
                  </a:lnTo>
                  <a:lnTo>
                    <a:pt x="386981" y="2222"/>
                  </a:lnTo>
                  <a:lnTo>
                    <a:pt x="380047" y="0"/>
                  </a:lnTo>
                  <a:lnTo>
                    <a:pt x="361353" y="0"/>
                  </a:lnTo>
                  <a:lnTo>
                    <a:pt x="354304" y="2451"/>
                  </a:lnTo>
                  <a:lnTo>
                    <a:pt x="345363" y="12242"/>
                  </a:lnTo>
                  <a:lnTo>
                    <a:pt x="343115" y="20002"/>
                  </a:lnTo>
                  <a:lnTo>
                    <a:pt x="343242" y="33972"/>
                  </a:lnTo>
                  <a:lnTo>
                    <a:pt x="360908" y="33972"/>
                  </a:lnTo>
                  <a:lnTo>
                    <a:pt x="360781" y="24447"/>
                  </a:lnTo>
                  <a:lnTo>
                    <a:pt x="361556" y="20370"/>
                  </a:lnTo>
                  <a:lnTo>
                    <a:pt x="364667" y="15303"/>
                  </a:lnTo>
                  <a:lnTo>
                    <a:pt x="367131" y="14020"/>
                  </a:lnTo>
                  <a:lnTo>
                    <a:pt x="373722" y="14020"/>
                  </a:lnTo>
                  <a:lnTo>
                    <a:pt x="376085" y="15049"/>
                  </a:lnTo>
                  <a:lnTo>
                    <a:pt x="379158" y="19189"/>
                  </a:lnTo>
                  <a:lnTo>
                    <a:pt x="379920" y="22352"/>
                  </a:lnTo>
                  <a:lnTo>
                    <a:pt x="379920" y="29616"/>
                  </a:lnTo>
                  <a:lnTo>
                    <a:pt x="363207" y="54330"/>
                  </a:lnTo>
                  <a:lnTo>
                    <a:pt x="357428" y="60629"/>
                  </a:lnTo>
                  <a:lnTo>
                    <a:pt x="342569" y="91020"/>
                  </a:lnTo>
                  <a:lnTo>
                    <a:pt x="342709" y="102057"/>
                  </a:lnTo>
                  <a:lnTo>
                    <a:pt x="397738" y="102057"/>
                  </a:lnTo>
                  <a:lnTo>
                    <a:pt x="397738" y="85877"/>
                  </a:lnTo>
                  <a:lnTo>
                    <a:pt x="361899" y="85877"/>
                  </a:lnTo>
                  <a:lnTo>
                    <a:pt x="363664" y="82003"/>
                  </a:lnTo>
                  <a:lnTo>
                    <a:pt x="366991" y="76936"/>
                  </a:lnTo>
                  <a:lnTo>
                    <a:pt x="371881" y="70675"/>
                  </a:lnTo>
                  <a:lnTo>
                    <a:pt x="378409" y="63157"/>
                  </a:lnTo>
                  <a:lnTo>
                    <a:pt x="389128" y="52133"/>
                  </a:lnTo>
                  <a:lnTo>
                    <a:pt x="392252" y="48463"/>
                  </a:lnTo>
                  <a:lnTo>
                    <a:pt x="395465" y="43116"/>
                  </a:lnTo>
                  <a:lnTo>
                    <a:pt x="396798" y="39966"/>
                  </a:lnTo>
                  <a:lnTo>
                    <a:pt x="398500" y="33388"/>
                  </a:lnTo>
                  <a:lnTo>
                    <a:pt x="398932" y="29794"/>
                  </a:lnTo>
                  <a:lnTo>
                    <a:pt x="398932" y="1750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7" name="Google Shape;337;p41"/>
            <p:cNvSpPr/>
            <p:nvPr/>
          </p:nvSpPr>
          <p:spPr>
            <a:xfrm>
              <a:off x="4464389" y="210574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38" name="Google Shape;338;p41"/>
            <p:cNvSpPr/>
            <p:nvPr/>
          </p:nvSpPr>
          <p:spPr>
            <a:xfrm>
              <a:off x="4601832" y="2145271"/>
              <a:ext cx="399415" cy="104139"/>
            </a:xfrm>
            <a:custGeom>
              <a:avLst/>
              <a:gdLst/>
              <a:ahLst/>
              <a:cxnLst/>
              <a:rect l="l" t="t" r="r" b="b"/>
              <a:pathLst>
                <a:path w="399414" h="104139" extrusionOk="0">
                  <a:moveTo>
                    <a:pt x="60934" y="19177"/>
                  </a:moveTo>
                  <a:lnTo>
                    <a:pt x="59626"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399414" h="104139" extrusionOk="0">
                  <a:moveTo>
                    <a:pt x="92354" y="660"/>
                  </a:moveTo>
                  <a:lnTo>
                    <a:pt x="73482" y="660"/>
                  </a:lnTo>
                  <a:lnTo>
                    <a:pt x="73482" y="102044"/>
                  </a:lnTo>
                  <a:lnTo>
                    <a:pt x="92354" y="102044"/>
                  </a:lnTo>
                  <a:lnTo>
                    <a:pt x="92354" y="660"/>
                  </a:lnTo>
                  <a:close/>
                </a:path>
                <a:path w="399414" h="104139" extrusionOk="0">
                  <a:moveTo>
                    <a:pt x="180924" y="0"/>
                  </a:moveTo>
                  <a:lnTo>
                    <a:pt x="168414" y="0"/>
                  </a:lnTo>
                  <a:lnTo>
                    <a:pt x="167576" y="5867"/>
                  </a:lnTo>
                  <a:lnTo>
                    <a:pt x="164820" y="10375"/>
                  </a:lnTo>
                  <a:lnTo>
                    <a:pt x="155511" y="16649"/>
                  </a:lnTo>
                  <a:lnTo>
                    <a:pt x="149047" y="18326"/>
                  </a:lnTo>
                  <a:lnTo>
                    <a:pt x="140754" y="18605"/>
                  </a:lnTo>
                  <a:lnTo>
                    <a:pt x="140754" y="30607"/>
                  </a:lnTo>
                  <a:lnTo>
                    <a:pt x="163131" y="30607"/>
                  </a:lnTo>
                  <a:lnTo>
                    <a:pt x="163131" y="102057"/>
                  </a:lnTo>
                  <a:lnTo>
                    <a:pt x="180924" y="102057"/>
                  </a:lnTo>
                  <a:lnTo>
                    <a:pt x="180924" y="0"/>
                  </a:lnTo>
                  <a:close/>
                </a:path>
                <a:path w="399414" h="104139" extrusionOk="0">
                  <a:moveTo>
                    <a:pt x="227457" y="83845"/>
                  </a:moveTo>
                  <a:lnTo>
                    <a:pt x="210464" y="83845"/>
                  </a:lnTo>
                  <a:lnTo>
                    <a:pt x="210464" y="102044"/>
                  </a:lnTo>
                  <a:lnTo>
                    <a:pt x="227457" y="102044"/>
                  </a:lnTo>
                  <a:lnTo>
                    <a:pt x="227457" y="83845"/>
                  </a:lnTo>
                  <a:close/>
                </a:path>
                <a:path w="399414" h="104139" extrusionOk="0">
                  <a:moveTo>
                    <a:pt x="282041" y="0"/>
                  </a:moveTo>
                  <a:lnTo>
                    <a:pt x="269532" y="0"/>
                  </a:lnTo>
                  <a:lnTo>
                    <a:pt x="268693" y="5867"/>
                  </a:lnTo>
                  <a:lnTo>
                    <a:pt x="265938" y="10375"/>
                  </a:lnTo>
                  <a:lnTo>
                    <a:pt x="256628" y="16649"/>
                  </a:lnTo>
                  <a:lnTo>
                    <a:pt x="250164" y="18326"/>
                  </a:lnTo>
                  <a:lnTo>
                    <a:pt x="241871" y="18605"/>
                  </a:lnTo>
                  <a:lnTo>
                    <a:pt x="241871" y="30607"/>
                  </a:lnTo>
                  <a:lnTo>
                    <a:pt x="264248" y="30607"/>
                  </a:lnTo>
                  <a:lnTo>
                    <a:pt x="264248" y="102057"/>
                  </a:lnTo>
                  <a:lnTo>
                    <a:pt x="282041" y="102057"/>
                  </a:lnTo>
                  <a:lnTo>
                    <a:pt x="282041" y="0"/>
                  </a:lnTo>
                  <a:close/>
                </a:path>
                <a:path w="399414" h="104139" extrusionOk="0">
                  <a:moveTo>
                    <a:pt x="328574" y="83845"/>
                  </a:moveTo>
                  <a:lnTo>
                    <a:pt x="311581" y="83845"/>
                  </a:lnTo>
                  <a:lnTo>
                    <a:pt x="311581" y="102044"/>
                  </a:lnTo>
                  <a:lnTo>
                    <a:pt x="328574" y="102044"/>
                  </a:lnTo>
                  <a:lnTo>
                    <a:pt x="328574" y="83845"/>
                  </a:lnTo>
                  <a:close/>
                </a:path>
                <a:path w="399414" h="104139" extrusionOk="0">
                  <a:moveTo>
                    <a:pt x="399199" y="64376"/>
                  </a:moveTo>
                  <a:lnTo>
                    <a:pt x="398056" y="58953"/>
                  </a:lnTo>
                  <a:lnTo>
                    <a:pt x="393420" y="51117"/>
                  </a:lnTo>
                  <a:lnTo>
                    <a:pt x="389902" y="48552"/>
                  </a:lnTo>
                  <a:lnTo>
                    <a:pt x="385152" y="47358"/>
                  </a:lnTo>
                  <a:lnTo>
                    <a:pt x="388975" y="46126"/>
                  </a:lnTo>
                  <a:lnTo>
                    <a:pt x="391896" y="43700"/>
                  </a:lnTo>
                  <a:lnTo>
                    <a:pt x="395897" y="36461"/>
                  </a:lnTo>
                  <a:lnTo>
                    <a:pt x="396913" y="31813"/>
                  </a:lnTo>
                  <a:lnTo>
                    <a:pt x="396913" y="17818"/>
                  </a:lnTo>
                  <a:lnTo>
                    <a:pt x="394614" y="11366"/>
                  </a:lnTo>
                  <a:lnTo>
                    <a:pt x="385495" y="2260"/>
                  </a:lnTo>
                  <a:lnTo>
                    <a:pt x="379018" y="0"/>
                  </a:lnTo>
                  <a:lnTo>
                    <a:pt x="361569" y="0"/>
                  </a:lnTo>
                  <a:lnTo>
                    <a:pt x="354711" y="2197"/>
                  </a:lnTo>
                  <a:lnTo>
                    <a:pt x="345541" y="10985"/>
                  </a:lnTo>
                  <a:lnTo>
                    <a:pt x="343255" y="17538"/>
                  </a:lnTo>
                  <a:lnTo>
                    <a:pt x="343382" y="30060"/>
                  </a:lnTo>
                  <a:lnTo>
                    <a:pt x="360908" y="30060"/>
                  </a:lnTo>
                  <a:lnTo>
                    <a:pt x="360908" y="22669"/>
                  </a:lnTo>
                  <a:lnTo>
                    <a:pt x="361607" y="19050"/>
                  </a:lnTo>
                  <a:lnTo>
                    <a:pt x="364375" y="14693"/>
                  </a:lnTo>
                  <a:lnTo>
                    <a:pt x="366636" y="13614"/>
                  </a:lnTo>
                  <a:lnTo>
                    <a:pt x="373062" y="13614"/>
                  </a:lnTo>
                  <a:lnTo>
                    <a:pt x="375361" y="14605"/>
                  </a:lnTo>
                  <a:lnTo>
                    <a:pt x="378040" y="18503"/>
                  </a:lnTo>
                  <a:lnTo>
                    <a:pt x="378714" y="22009"/>
                  </a:lnTo>
                  <a:lnTo>
                    <a:pt x="378714" y="32575"/>
                  </a:lnTo>
                  <a:lnTo>
                    <a:pt x="377583" y="36334"/>
                  </a:lnTo>
                  <a:lnTo>
                    <a:pt x="373049" y="40373"/>
                  </a:lnTo>
                  <a:lnTo>
                    <a:pt x="368909" y="41389"/>
                  </a:lnTo>
                  <a:lnTo>
                    <a:pt x="361569" y="41389"/>
                  </a:lnTo>
                  <a:lnTo>
                    <a:pt x="361569" y="54597"/>
                  </a:lnTo>
                  <a:lnTo>
                    <a:pt x="372186" y="54457"/>
                  </a:lnTo>
                  <a:lnTo>
                    <a:pt x="375805" y="55537"/>
                  </a:lnTo>
                  <a:lnTo>
                    <a:pt x="379539" y="59880"/>
                  </a:lnTo>
                  <a:lnTo>
                    <a:pt x="380466" y="64414"/>
                  </a:lnTo>
                  <a:lnTo>
                    <a:pt x="380466" y="78143"/>
                  </a:lnTo>
                  <a:lnTo>
                    <a:pt x="379704" y="82892"/>
                  </a:lnTo>
                  <a:lnTo>
                    <a:pt x="376682" y="88188"/>
                  </a:lnTo>
                  <a:lnTo>
                    <a:pt x="374078" y="89509"/>
                  </a:lnTo>
                  <a:lnTo>
                    <a:pt x="366572" y="89509"/>
                  </a:lnTo>
                  <a:lnTo>
                    <a:pt x="363918" y="88011"/>
                  </a:lnTo>
                  <a:lnTo>
                    <a:pt x="360870" y="82016"/>
                  </a:lnTo>
                  <a:lnTo>
                    <a:pt x="360108" y="76708"/>
                  </a:lnTo>
                  <a:lnTo>
                    <a:pt x="360108" y="67945"/>
                  </a:lnTo>
                  <a:lnTo>
                    <a:pt x="342442" y="67945"/>
                  </a:lnTo>
                  <a:lnTo>
                    <a:pt x="342303" y="82842"/>
                  </a:lnTo>
                  <a:lnTo>
                    <a:pt x="344551" y="90881"/>
                  </a:lnTo>
                  <a:lnTo>
                    <a:pt x="353504" y="101333"/>
                  </a:lnTo>
                  <a:lnTo>
                    <a:pt x="360438" y="103936"/>
                  </a:lnTo>
                  <a:lnTo>
                    <a:pt x="379717" y="103936"/>
                  </a:lnTo>
                  <a:lnTo>
                    <a:pt x="399199" y="71310"/>
                  </a:lnTo>
                  <a:lnTo>
                    <a:pt x="399199" y="64376"/>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39" name="Google Shape;339;p41"/>
            <p:cNvSpPr/>
            <p:nvPr/>
          </p:nvSpPr>
          <p:spPr>
            <a:xfrm>
              <a:off x="4031043" y="1678520"/>
              <a:ext cx="396240" cy="556895"/>
            </a:xfrm>
            <a:custGeom>
              <a:avLst/>
              <a:gdLst/>
              <a:ahLst/>
              <a:cxnLst/>
              <a:rect l="l" t="t" r="r" b="b"/>
              <a:pathLst>
                <a:path w="396239" h="556894" extrusionOk="0">
                  <a:moveTo>
                    <a:pt x="396036" y="278168"/>
                  </a:moveTo>
                  <a:lnTo>
                    <a:pt x="387286" y="273354"/>
                  </a:lnTo>
                  <a:lnTo>
                    <a:pt x="349910" y="252793"/>
                  </a:lnTo>
                  <a:lnTo>
                    <a:pt x="349910" y="273354"/>
                  </a:lnTo>
                  <a:lnTo>
                    <a:pt x="208241" y="273354"/>
                  </a:lnTo>
                  <a:lnTo>
                    <a:pt x="208241" y="30187"/>
                  </a:lnTo>
                  <a:lnTo>
                    <a:pt x="349897" y="30187"/>
                  </a:lnTo>
                  <a:lnTo>
                    <a:pt x="349897" y="50749"/>
                  </a:lnTo>
                  <a:lnTo>
                    <a:pt x="387273" y="30187"/>
                  </a:lnTo>
                  <a:lnTo>
                    <a:pt x="396024" y="25374"/>
                  </a:lnTo>
                  <a:lnTo>
                    <a:pt x="387273" y="20561"/>
                  </a:lnTo>
                  <a:lnTo>
                    <a:pt x="349897" y="0"/>
                  </a:lnTo>
                  <a:lnTo>
                    <a:pt x="349897" y="20561"/>
                  </a:lnTo>
                  <a:lnTo>
                    <a:pt x="203428" y="20561"/>
                  </a:lnTo>
                  <a:lnTo>
                    <a:pt x="198602" y="20561"/>
                  </a:lnTo>
                  <a:lnTo>
                    <a:pt x="198602" y="25374"/>
                  </a:lnTo>
                  <a:lnTo>
                    <a:pt x="198602" y="273354"/>
                  </a:lnTo>
                  <a:lnTo>
                    <a:pt x="0" y="273354"/>
                  </a:lnTo>
                  <a:lnTo>
                    <a:pt x="0" y="282981"/>
                  </a:lnTo>
                  <a:lnTo>
                    <a:pt x="198602" y="282981"/>
                  </a:lnTo>
                  <a:lnTo>
                    <a:pt x="198602" y="530948"/>
                  </a:lnTo>
                  <a:lnTo>
                    <a:pt x="198602" y="535774"/>
                  </a:lnTo>
                  <a:lnTo>
                    <a:pt x="203428" y="535774"/>
                  </a:lnTo>
                  <a:lnTo>
                    <a:pt x="349897" y="535774"/>
                  </a:lnTo>
                  <a:lnTo>
                    <a:pt x="349897" y="556323"/>
                  </a:lnTo>
                  <a:lnTo>
                    <a:pt x="387261" y="535774"/>
                  </a:lnTo>
                  <a:lnTo>
                    <a:pt x="396024" y="530948"/>
                  </a:lnTo>
                  <a:lnTo>
                    <a:pt x="387299" y="526148"/>
                  </a:lnTo>
                  <a:lnTo>
                    <a:pt x="349897" y="505574"/>
                  </a:lnTo>
                  <a:lnTo>
                    <a:pt x="349897" y="526148"/>
                  </a:lnTo>
                  <a:lnTo>
                    <a:pt x="208241" y="526148"/>
                  </a:lnTo>
                  <a:lnTo>
                    <a:pt x="208241" y="282981"/>
                  </a:lnTo>
                  <a:lnTo>
                    <a:pt x="349910" y="282981"/>
                  </a:lnTo>
                  <a:lnTo>
                    <a:pt x="349910" y="303542"/>
                  </a:lnTo>
                  <a:lnTo>
                    <a:pt x="387286" y="282981"/>
                  </a:lnTo>
                  <a:lnTo>
                    <a:pt x="396036" y="278168"/>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40" name="Google Shape;340;p41"/>
            <p:cNvSpPr/>
            <p:nvPr/>
          </p:nvSpPr>
          <p:spPr>
            <a:xfrm>
              <a:off x="4464389" y="3516550"/>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1" name="Google Shape;341;p41"/>
            <p:cNvSpPr/>
            <p:nvPr/>
          </p:nvSpPr>
          <p:spPr>
            <a:xfrm>
              <a:off x="4609859" y="3556063"/>
              <a:ext cx="180975" cy="102235"/>
            </a:xfrm>
            <a:custGeom>
              <a:avLst/>
              <a:gdLst/>
              <a:ahLst/>
              <a:cxnLst/>
              <a:rect l="l" t="t" r="r" b="b"/>
              <a:pathLst>
                <a:path w="180975" h="102235" extrusionOk="0">
                  <a:moveTo>
                    <a:pt x="60934" y="19189"/>
                  </a:moveTo>
                  <a:lnTo>
                    <a:pt x="59626"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180975" h="102235" extrusionOk="0">
                  <a:moveTo>
                    <a:pt x="92354" y="673"/>
                  </a:moveTo>
                  <a:lnTo>
                    <a:pt x="73482" y="673"/>
                  </a:lnTo>
                  <a:lnTo>
                    <a:pt x="73482" y="102057"/>
                  </a:lnTo>
                  <a:lnTo>
                    <a:pt x="92354" y="102057"/>
                  </a:lnTo>
                  <a:lnTo>
                    <a:pt x="92354" y="673"/>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2" name="Google Shape;342;p41"/>
            <p:cNvSpPr/>
            <p:nvPr/>
          </p:nvSpPr>
          <p:spPr>
            <a:xfrm>
              <a:off x="4820310" y="3556062"/>
              <a:ext cx="172707" cy="103941"/>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endParaRPr sz="2400" dirty="0"/>
            </a:p>
          </p:txBody>
        </p:sp>
        <p:sp>
          <p:nvSpPr>
            <p:cNvPr id="343" name="Google Shape;343;p41"/>
            <p:cNvSpPr/>
            <p:nvPr/>
          </p:nvSpPr>
          <p:spPr>
            <a:xfrm>
              <a:off x="4464389" y="3766931"/>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4" name="Google Shape;344;p41"/>
            <p:cNvSpPr/>
            <p:nvPr/>
          </p:nvSpPr>
          <p:spPr>
            <a:xfrm>
              <a:off x="4601972" y="3806456"/>
              <a:ext cx="180975" cy="102235"/>
            </a:xfrm>
            <a:custGeom>
              <a:avLst/>
              <a:gdLst/>
              <a:ahLst/>
              <a:cxnLst/>
              <a:rect l="l" t="t" r="r" b="b"/>
              <a:pathLst>
                <a:path w="180975" h="102235" extrusionOk="0">
                  <a:moveTo>
                    <a:pt x="60934" y="19177"/>
                  </a:moveTo>
                  <a:lnTo>
                    <a:pt x="59613"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5" name="Google Shape;345;p41"/>
            <p:cNvSpPr/>
            <p:nvPr/>
          </p:nvSpPr>
          <p:spPr>
            <a:xfrm>
              <a:off x="4812423" y="3806445"/>
              <a:ext cx="188485" cy="10394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endParaRPr sz="2400" dirty="0"/>
            </a:p>
          </p:txBody>
        </p:sp>
        <p:sp>
          <p:nvSpPr>
            <p:cNvPr id="346" name="Google Shape;346;p41"/>
            <p:cNvSpPr/>
            <p:nvPr/>
          </p:nvSpPr>
          <p:spPr>
            <a:xfrm>
              <a:off x="4464389" y="4007684"/>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F9AA8A"/>
            </a:solidFill>
            <a:ln>
              <a:noFill/>
            </a:ln>
          </p:spPr>
          <p:txBody>
            <a:bodyPr spcFirstLastPara="1" wrap="square" lIns="0" tIns="0" rIns="0" bIns="0" anchor="t" anchorCtr="0">
              <a:noAutofit/>
            </a:bodyPr>
            <a:lstStyle/>
            <a:p>
              <a:endParaRPr sz="2400" dirty="0"/>
            </a:p>
          </p:txBody>
        </p:sp>
        <p:sp>
          <p:nvSpPr>
            <p:cNvPr id="347" name="Google Shape;347;p41"/>
            <p:cNvSpPr/>
            <p:nvPr/>
          </p:nvSpPr>
          <p:spPr>
            <a:xfrm>
              <a:off x="4601832" y="4047197"/>
              <a:ext cx="180975" cy="102235"/>
            </a:xfrm>
            <a:custGeom>
              <a:avLst/>
              <a:gdLst/>
              <a:ahLst/>
              <a:cxnLst/>
              <a:rect l="l" t="t" r="r" b="b"/>
              <a:pathLst>
                <a:path w="180975" h="102235" extrusionOk="0">
                  <a:moveTo>
                    <a:pt x="60934" y="19189"/>
                  </a:moveTo>
                  <a:lnTo>
                    <a:pt x="59626" y="14833"/>
                  </a:lnTo>
                  <a:lnTo>
                    <a:pt x="58737" y="11874"/>
                  </a:lnTo>
                  <a:lnTo>
                    <a:pt x="49974" y="2933"/>
                  </a:lnTo>
                  <a:lnTo>
                    <a:pt x="42786" y="673"/>
                  </a:lnTo>
                  <a:lnTo>
                    <a:pt x="42062" y="673"/>
                  </a:lnTo>
                  <a:lnTo>
                    <a:pt x="42062" y="24155"/>
                  </a:lnTo>
                  <a:lnTo>
                    <a:pt x="42062" y="35356"/>
                  </a:lnTo>
                  <a:lnTo>
                    <a:pt x="40868" y="39281"/>
                  </a:lnTo>
                  <a:lnTo>
                    <a:pt x="36131" y="43891"/>
                  </a:lnTo>
                  <a:lnTo>
                    <a:pt x="32004" y="45034"/>
                  </a:lnTo>
                  <a:lnTo>
                    <a:pt x="18224" y="45034"/>
                  </a:lnTo>
                  <a:lnTo>
                    <a:pt x="18224" y="14833"/>
                  </a:lnTo>
                  <a:lnTo>
                    <a:pt x="32499" y="14833"/>
                  </a:lnTo>
                  <a:lnTo>
                    <a:pt x="36626" y="15913"/>
                  </a:lnTo>
                  <a:lnTo>
                    <a:pt x="40982" y="20269"/>
                  </a:lnTo>
                  <a:lnTo>
                    <a:pt x="42062" y="24155"/>
                  </a:lnTo>
                  <a:lnTo>
                    <a:pt x="42062" y="673"/>
                  </a:lnTo>
                  <a:lnTo>
                    <a:pt x="0" y="673"/>
                  </a:lnTo>
                  <a:lnTo>
                    <a:pt x="0" y="102069"/>
                  </a:lnTo>
                  <a:lnTo>
                    <a:pt x="18745" y="102069"/>
                  </a:lnTo>
                  <a:lnTo>
                    <a:pt x="18745" y="59055"/>
                  </a:lnTo>
                  <a:lnTo>
                    <a:pt x="42113" y="59055"/>
                  </a:lnTo>
                  <a:lnTo>
                    <a:pt x="49250" y="56603"/>
                  </a:lnTo>
                  <a:lnTo>
                    <a:pt x="58597" y="46837"/>
                  </a:lnTo>
                  <a:lnTo>
                    <a:pt x="59156" y="45034"/>
                  </a:lnTo>
                  <a:lnTo>
                    <a:pt x="60934" y="39370"/>
                  </a:lnTo>
                  <a:lnTo>
                    <a:pt x="60934" y="19189"/>
                  </a:lnTo>
                  <a:close/>
                </a:path>
                <a:path w="180975" h="102235" extrusionOk="0">
                  <a:moveTo>
                    <a:pt x="92354" y="685"/>
                  </a:moveTo>
                  <a:lnTo>
                    <a:pt x="73482" y="685"/>
                  </a:lnTo>
                  <a:lnTo>
                    <a:pt x="73482" y="102057"/>
                  </a:lnTo>
                  <a:lnTo>
                    <a:pt x="92354" y="102057"/>
                  </a:lnTo>
                  <a:lnTo>
                    <a:pt x="92354" y="685"/>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48" name="Google Shape;348;p41"/>
            <p:cNvSpPr/>
            <p:nvPr/>
          </p:nvSpPr>
          <p:spPr>
            <a:xfrm>
              <a:off x="4812296" y="4047201"/>
              <a:ext cx="188742" cy="103936"/>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endParaRPr sz="2400" dirty="0"/>
            </a:p>
          </p:txBody>
        </p:sp>
        <p:sp>
          <p:nvSpPr>
            <p:cNvPr id="349" name="Google Shape;349;p41"/>
            <p:cNvSpPr/>
            <p:nvPr/>
          </p:nvSpPr>
          <p:spPr>
            <a:xfrm>
              <a:off x="4031043" y="3590086"/>
              <a:ext cx="396240" cy="556895"/>
            </a:xfrm>
            <a:custGeom>
              <a:avLst/>
              <a:gdLst/>
              <a:ahLst/>
              <a:cxnLst/>
              <a:rect l="l" t="t" r="r" b="b"/>
              <a:pathLst>
                <a:path w="396239" h="556895" extrusionOk="0">
                  <a:moveTo>
                    <a:pt x="396036" y="278155"/>
                  </a:moveTo>
                  <a:lnTo>
                    <a:pt x="387299" y="273354"/>
                  </a:lnTo>
                  <a:lnTo>
                    <a:pt x="349910" y="252780"/>
                  </a:lnTo>
                  <a:lnTo>
                    <a:pt x="349910" y="273354"/>
                  </a:lnTo>
                  <a:lnTo>
                    <a:pt x="208241" y="273354"/>
                  </a:lnTo>
                  <a:lnTo>
                    <a:pt x="208241" y="30187"/>
                  </a:lnTo>
                  <a:lnTo>
                    <a:pt x="349897" y="30187"/>
                  </a:lnTo>
                  <a:lnTo>
                    <a:pt x="349897" y="50749"/>
                  </a:lnTo>
                  <a:lnTo>
                    <a:pt x="387273" y="30187"/>
                  </a:lnTo>
                  <a:lnTo>
                    <a:pt x="396024" y="25374"/>
                  </a:lnTo>
                  <a:lnTo>
                    <a:pt x="387273" y="20561"/>
                  </a:lnTo>
                  <a:lnTo>
                    <a:pt x="349897" y="0"/>
                  </a:lnTo>
                  <a:lnTo>
                    <a:pt x="349897" y="20561"/>
                  </a:lnTo>
                  <a:lnTo>
                    <a:pt x="203428" y="20561"/>
                  </a:lnTo>
                  <a:lnTo>
                    <a:pt x="198602" y="20561"/>
                  </a:lnTo>
                  <a:lnTo>
                    <a:pt x="198602" y="25374"/>
                  </a:lnTo>
                  <a:lnTo>
                    <a:pt x="198602" y="273354"/>
                  </a:lnTo>
                  <a:lnTo>
                    <a:pt x="0" y="273354"/>
                  </a:lnTo>
                  <a:lnTo>
                    <a:pt x="0" y="282981"/>
                  </a:lnTo>
                  <a:lnTo>
                    <a:pt x="198602" y="282981"/>
                  </a:lnTo>
                  <a:lnTo>
                    <a:pt x="198602" y="530948"/>
                  </a:lnTo>
                  <a:lnTo>
                    <a:pt x="198602" y="535762"/>
                  </a:lnTo>
                  <a:lnTo>
                    <a:pt x="203428" y="535762"/>
                  </a:lnTo>
                  <a:lnTo>
                    <a:pt x="349897" y="535762"/>
                  </a:lnTo>
                  <a:lnTo>
                    <a:pt x="349897" y="556323"/>
                  </a:lnTo>
                  <a:lnTo>
                    <a:pt x="387273" y="535762"/>
                  </a:lnTo>
                  <a:lnTo>
                    <a:pt x="396024" y="530948"/>
                  </a:lnTo>
                  <a:lnTo>
                    <a:pt x="387273" y="526135"/>
                  </a:lnTo>
                  <a:lnTo>
                    <a:pt x="349897" y="505574"/>
                  </a:lnTo>
                  <a:lnTo>
                    <a:pt x="349897" y="526135"/>
                  </a:lnTo>
                  <a:lnTo>
                    <a:pt x="208241" y="526135"/>
                  </a:lnTo>
                  <a:lnTo>
                    <a:pt x="208241" y="282981"/>
                  </a:lnTo>
                  <a:lnTo>
                    <a:pt x="349910" y="282981"/>
                  </a:lnTo>
                  <a:lnTo>
                    <a:pt x="349910" y="303530"/>
                  </a:lnTo>
                  <a:lnTo>
                    <a:pt x="387261" y="282981"/>
                  </a:lnTo>
                  <a:lnTo>
                    <a:pt x="396036" y="278155"/>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50" name="Google Shape;350;p41"/>
            <p:cNvSpPr/>
            <p:nvPr/>
          </p:nvSpPr>
          <p:spPr>
            <a:xfrm>
              <a:off x="4464389" y="2669107"/>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51" name="Google Shape;351;p41"/>
            <p:cNvSpPr/>
            <p:nvPr/>
          </p:nvSpPr>
          <p:spPr>
            <a:xfrm>
              <a:off x="4609859" y="2709570"/>
              <a:ext cx="180975" cy="102235"/>
            </a:xfrm>
            <a:custGeom>
              <a:avLst/>
              <a:gdLst/>
              <a:ahLst/>
              <a:cxnLst/>
              <a:rect l="l" t="t" r="r" b="b"/>
              <a:pathLst>
                <a:path w="180975" h="102235" extrusionOk="0">
                  <a:moveTo>
                    <a:pt x="60934" y="19177"/>
                  </a:moveTo>
                  <a:lnTo>
                    <a:pt x="59626" y="14820"/>
                  </a:lnTo>
                  <a:lnTo>
                    <a:pt x="58737" y="11861"/>
                  </a:lnTo>
                  <a:lnTo>
                    <a:pt x="49974" y="2921"/>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26"/>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52" name="Google Shape;352;p41"/>
            <p:cNvSpPr/>
            <p:nvPr/>
          </p:nvSpPr>
          <p:spPr>
            <a:xfrm>
              <a:off x="4820310" y="2709562"/>
              <a:ext cx="172707" cy="102057"/>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endParaRPr sz="2400" dirty="0"/>
            </a:p>
          </p:txBody>
        </p:sp>
        <p:sp>
          <p:nvSpPr>
            <p:cNvPr id="353" name="Google Shape;353;p41"/>
            <p:cNvSpPr/>
            <p:nvPr/>
          </p:nvSpPr>
          <p:spPr>
            <a:xfrm>
              <a:off x="4464389" y="3025418"/>
              <a:ext cx="674370" cy="183515"/>
            </a:xfrm>
            <a:custGeom>
              <a:avLst/>
              <a:gdLst/>
              <a:ahLst/>
              <a:cxnLst/>
              <a:rect l="l" t="t" r="r" b="b"/>
              <a:pathLst>
                <a:path w="674370" h="183514" extrusionOk="0">
                  <a:moveTo>
                    <a:pt x="650367" y="0"/>
                  </a:moveTo>
                  <a:lnTo>
                    <a:pt x="23736" y="0"/>
                  </a:lnTo>
                  <a:lnTo>
                    <a:pt x="14519" y="1872"/>
                  </a:lnTo>
                  <a:lnTo>
                    <a:pt x="6972" y="6972"/>
                  </a:lnTo>
                  <a:lnTo>
                    <a:pt x="1872" y="14519"/>
                  </a:lnTo>
                  <a:lnTo>
                    <a:pt x="0" y="23736"/>
                  </a:lnTo>
                  <a:lnTo>
                    <a:pt x="0" y="159232"/>
                  </a:lnTo>
                  <a:lnTo>
                    <a:pt x="1872" y="168449"/>
                  </a:lnTo>
                  <a:lnTo>
                    <a:pt x="6972" y="175996"/>
                  </a:lnTo>
                  <a:lnTo>
                    <a:pt x="14519" y="181096"/>
                  </a:lnTo>
                  <a:lnTo>
                    <a:pt x="23736" y="182968"/>
                  </a:lnTo>
                  <a:lnTo>
                    <a:pt x="650367" y="182968"/>
                  </a:lnTo>
                  <a:lnTo>
                    <a:pt x="659583" y="181096"/>
                  </a:lnTo>
                  <a:lnTo>
                    <a:pt x="667131" y="175996"/>
                  </a:lnTo>
                  <a:lnTo>
                    <a:pt x="672230" y="168449"/>
                  </a:lnTo>
                  <a:lnTo>
                    <a:pt x="674103" y="159232"/>
                  </a:lnTo>
                  <a:lnTo>
                    <a:pt x="674103" y="23736"/>
                  </a:lnTo>
                  <a:lnTo>
                    <a:pt x="672230" y="14519"/>
                  </a:lnTo>
                  <a:lnTo>
                    <a:pt x="667131" y="6972"/>
                  </a:lnTo>
                  <a:lnTo>
                    <a:pt x="659583" y="1872"/>
                  </a:lnTo>
                  <a:lnTo>
                    <a:pt x="650367" y="0"/>
                  </a:lnTo>
                  <a:close/>
                </a:path>
              </a:pathLst>
            </a:custGeom>
            <a:solidFill>
              <a:srgbClr val="9CC0E6"/>
            </a:solidFill>
            <a:ln>
              <a:noFill/>
            </a:ln>
          </p:spPr>
          <p:txBody>
            <a:bodyPr spcFirstLastPara="1" wrap="square" lIns="0" tIns="0" rIns="0" bIns="0" anchor="t" anchorCtr="0">
              <a:noAutofit/>
            </a:bodyPr>
            <a:lstStyle/>
            <a:p>
              <a:endParaRPr sz="2400" dirty="0"/>
            </a:p>
          </p:txBody>
        </p:sp>
        <p:sp>
          <p:nvSpPr>
            <p:cNvPr id="354" name="Google Shape;354;p41"/>
            <p:cNvSpPr/>
            <p:nvPr/>
          </p:nvSpPr>
          <p:spPr>
            <a:xfrm>
              <a:off x="4601972" y="3065881"/>
              <a:ext cx="180975" cy="102235"/>
            </a:xfrm>
            <a:custGeom>
              <a:avLst/>
              <a:gdLst/>
              <a:ahLst/>
              <a:cxnLst/>
              <a:rect l="l" t="t" r="r" b="b"/>
              <a:pathLst>
                <a:path w="180975" h="102235" extrusionOk="0">
                  <a:moveTo>
                    <a:pt x="60934" y="19177"/>
                  </a:moveTo>
                  <a:lnTo>
                    <a:pt x="59613" y="14820"/>
                  </a:lnTo>
                  <a:lnTo>
                    <a:pt x="58737" y="11861"/>
                  </a:lnTo>
                  <a:lnTo>
                    <a:pt x="49974" y="2908"/>
                  </a:lnTo>
                  <a:lnTo>
                    <a:pt x="42786" y="660"/>
                  </a:lnTo>
                  <a:lnTo>
                    <a:pt x="42062" y="660"/>
                  </a:lnTo>
                  <a:lnTo>
                    <a:pt x="42062" y="24142"/>
                  </a:lnTo>
                  <a:lnTo>
                    <a:pt x="42062" y="35344"/>
                  </a:lnTo>
                  <a:lnTo>
                    <a:pt x="40868" y="39268"/>
                  </a:lnTo>
                  <a:lnTo>
                    <a:pt x="36131" y="43878"/>
                  </a:lnTo>
                  <a:lnTo>
                    <a:pt x="32004" y="45021"/>
                  </a:lnTo>
                  <a:lnTo>
                    <a:pt x="18224" y="45021"/>
                  </a:lnTo>
                  <a:lnTo>
                    <a:pt x="18224" y="14820"/>
                  </a:lnTo>
                  <a:lnTo>
                    <a:pt x="32499" y="14820"/>
                  </a:lnTo>
                  <a:lnTo>
                    <a:pt x="36626" y="15900"/>
                  </a:lnTo>
                  <a:lnTo>
                    <a:pt x="40982" y="20256"/>
                  </a:lnTo>
                  <a:lnTo>
                    <a:pt x="42062" y="24142"/>
                  </a:lnTo>
                  <a:lnTo>
                    <a:pt x="42062" y="660"/>
                  </a:lnTo>
                  <a:lnTo>
                    <a:pt x="0" y="660"/>
                  </a:lnTo>
                  <a:lnTo>
                    <a:pt x="0" y="102057"/>
                  </a:lnTo>
                  <a:lnTo>
                    <a:pt x="18745" y="102057"/>
                  </a:lnTo>
                  <a:lnTo>
                    <a:pt x="18745" y="59042"/>
                  </a:lnTo>
                  <a:lnTo>
                    <a:pt x="42113" y="59042"/>
                  </a:lnTo>
                  <a:lnTo>
                    <a:pt x="49250" y="56591"/>
                  </a:lnTo>
                  <a:lnTo>
                    <a:pt x="58597" y="46824"/>
                  </a:lnTo>
                  <a:lnTo>
                    <a:pt x="59156" y="45021"/>
                  </a:lnTo>
                  <a:lnTo>
                    <a:pt x="60934" y="39357"/>
                  </a:lnTo>
                  <a:lnTo>
                    <a:pt x="60934" y="19177"/>
                  </a:lnTo>
                  <a:close/>
                </a:path>
                <a:path w="180975" h="102235" extrusionOk="0">
                  <a:moveTo>
                    <a:pt x="92354" y="660"/>
                  </a:moveTo>
                  <a:lnTo>
                    <a:pt x="73482" y="660"/>
                  </a:lnTo>
                  <a:lnTo>
                    <a:pt x="73482" y="102044"/>
                  </a:lnTo>
                  <a:lnTo>
                    <a:pt x="92354" y="102044"/>
                  </a:lnTo>
                  <a:lnTo>
                    <a:pt x="92354" y="660"/>
                  </a:lnTo>
                  <a:close/>
                </a:path>
                <a:path w="180975" h="102235" extrusionOk="0">
                  <a:moveTo>
                    <a:pt x="180924" y="0"/>
                  </a:moveTo>
                  <a:lnTo>
                    <a:pt x="168414" y="0"/>
                  </a:lnTo>
                  <a:lnTo>
                    <a:pt x="167576" y="5867"/>
                  </a:lnTo>
                  <a:lnTo>
                    <a:pt x="164820" y="10375"/>
                  </a:lnTo>
                  <a:lnTo>
                    <a:pt x="155511" y="16649"/>
                  </a:lnTo>
                  <a:lnTo>
                    <a:pt x="149047" y="18338"/>
                  </a:lnTo>
                  <a:lnTo>
                    <a:pt x="140754" y="18605"/>
                  </a:lnTo>
                  <a:lnTo>
                    <a:pt x="140754" y="30607"/>
                  </a:lnTo>
                  <a:lnTo>
                    <a:pt x="163131" y="30607"/>
                  </a:lnTo>
                  <a:lnTo>
                    <a:pt x="163131" y="102057"/>
                  </a:lnTo>
                  <a:lnTo>
                    <a:pt x="180924" y="102057"/>
                  </a:lnTo>
                  <a:lnTo>
                    <a:pt x="180924" y="0"/>
                  </a:lnTo>
                  <a:close/>
                </a:path>
              </a:pathLst>
            </a:custGeom>
            <a:solidFill>
              <a:srgbClr val="231F20"/>
            </a:solidFill>
            <a:ln>
              <a:noFill/>
            </a:ln>
          </p:spPr>
          <p:txBody>
            <a:bodyPr spcFirstLastPara="1" wrap="square" lIns="0" tIns="0" rIns="0" bIns="0" anchor="t" anchorCtr="0">
              <a:noAutofit/>
            </a:bodyPr>
            <a:lstStyle/>
            <a:p>
              <a:endParaRPr sz="2400" dirty="0"/>
            </a:p>
          </p:txBody>
        </p:sp>
        <p:sp>
          <p:nvSpPr>
            <p:cNvPr id="355" name="Google Shape;355;p41"/>
            <p:cNvSpPr/>
            <p:nvPr/>
          </p:nvSpPr>
          <p:spPr>
            <a:xfrm>
              <a:off x="4812423" y="3065876"/>
              <a:ext cx="188485" cy="102057"/>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endParaRPr sz="2400" dirty="0"/>
            </a:p>
          </p:txBody>
        </p:sp>
        <p:sp>
          <p:nvSpPr>
            <p:cNvPr id="356" name="Google Shape;356;p41"/>
            <p:cNvSpPr/>
            <p:nvPr/>
          </p:nvSpPr>
          <p:spPr>
            <a:xfrm>
              <a:off x="4229656" y="2720782"/>
              <a:ext cx="197485" cy="419100"/>
            </a:xfrm>
            <a:custGeom>
              <a:avLst/>
              <a:gdLst/>
              <a:ahLst/>
              <a:cxnLst/>
              <a:rect l="l" t="t" r="r" b="b"/>
              <a:pathLst>
                <a:path w="197485" h="419100" extrusionOk="0">
                  <a:moveTo>
                    <a:pt x="151295" y="368350"/>
                  </a:moveTo>
                  <a:lnTo>
                    <a:pt x="151295" y="419099"/>
                  </a:lnTo>
                  <a:lnTo>
                    <a:pt x="188671" y="398538"/>
                  </a:lnTo>
                  <a:lnTo>
                    <a:pt x="155295" y="398538"/>
                  </a:lnTo>
                  <a:lnTo>
                    <a:pt x="155295" y="388912"/>
                  </a:lnTo>
                  <a:lnTo>
                    <a:pt x="188671" y="388912"/>
                  </a:lnTo>
                  <a:lnTo>
                    <a:pt x="151295" y="368350"/>
                  </a:lnTo>
                  <a:close/>
                </a:path>
                <a:path w="197485" h="419100" extrusionOk="0">
                  <a:moveTo>
                    <a:pt x="0" y="393725"/>
                  </a:moveTo>
                  <a:lnTo>
                    <a:pt x="0" y="398538"/>
                  </a:lnTo>
                  <a:lnTo>
                    <a:pt x="4826" y="398538"/>
                  </a:lnTo>
                  <a:lnTo>
                    <a:pt x="0" y="393725"/>
                  </a:lnTo>
                  <a:close/>
                </a:path>
                <a:path w="197485" h="419100" extrusionOk="0">
                  <a:moveTo>
                    <a:pt x="0" y="25374"/>
                  </a:moveTo>
                  <a:lnTo>
                    <a:pt x="0" y="393725"/>
                  </a:lnTo>
                  <a:lnTo>
                    <a:pt x="4826" y="398538"/>
                  </a:lnTo>
                  <a:lnTo>
                    <a:pt x="4826" y="388912"/>
                  </a:lnTo>
                  <a:lnTo>
                    <a:pt x="9639" y="388912"/>
                  </a:lnTo>
                  <a:lnTo>
                    <a:pt x="9639" y="30187"/>
                  </a:lnTo>
                  <a:lnTo>
                    <a:pt x="4826" y="30187"/>
                  </a:lnTo>
                  <a:lnTo>
                    <a:pt x="0" y="25374"/>
                  </a:lnTo>
                  <a:close/>
                </a:path>
                <a:path w="197485" h="419100" extrusionOk="0">
                  <a:moveTo>
                    <a:pt x="9639" y="388912"/>
                  </a:moveTo>
                  <a:lnTo>
                    <a:pt x="4826" y="388912"/>
                  </a:lnTo>
                  <a:lnTo>
                    <a:pt x="4826" y="398538"/>
                  </a:lnTo>
                  <a:lnTo>
                    <a:pt x="9639" y="393725"/>
                  </a:lnTo>
                  <a:lnTo>
                    <a:pt x="9639" y="388912"/>
                  </a:lnTo>
                  <a:close/>
                </a:path>
                <a:path w="197485" h="419100" extrusionOk="0">
                  <a:moveTo>
                    <a:pt x="151295" y="388912"/>
                  </a:moveTo>
                  <a:lnTo>
                    <a:pt x="9639" y="388912"/>
                  </a:lnTo>
                  <a:lnTo>
                    <a:pt x="9639" y="393725"/>
                  </a:lnTo>
                  <a:lnTo>
                    <a:pt x="4826" y="398538"/>
                  </a:lnTo>
                  <a:lnTo>
                    <a:pt x="151295" y="398538"/>
                  </a:lnTo>
                  <a:lnTo>
                    <a:pt x="151295" y="388912"/>
                  </a:lnTo>
                  <a:close/>
                </a:path>
                <a:path w="197485" h="419100" extrusionOk="0">
                  <a:moveTo>
                    <a:pt x="188671" y="388912"/>
                  </a:moveTo>
                  <a:lnTo>
                    <a:pt x="155295" y="388912"/>
                  </a:lnTo>
                  <a:lnTo>
                    <a:pt x="155295" y="398538"/>
                  </a:lnTo>
                  <a:lnTo>
                    <a:pt x="188671" y="398538"/>
                  </a:lnTo>
                  <a:lnTo>
                    <a:pt x="197421" y="393725"/>
                  </a:lnTo>
                  <a:lnTo>
                    <a:pt x="188671" y="388912"/>
                  </a:lnTo>
                  <a:close/>
                </a:path>
                <a:path w="197485" h="419100" extrusionOk="0">
                  <a:moveTo>
                    <a:pt x="151295" y="0"/>
                  </a:moveTo>
                  <a:lnTo>
                    <a:pt x="151295" y="50749"/>
                  </a:lnTo>
                  <a:lnTo>
                    <a:pt x="188671" y="30187"/>
                  </a:lnTo>
                  <a:lnTo>
                    <a:pt x="155295" y="30187"/>
                  </a:lnTo>
                  <a:lnTo>
                    <a:pt x="155295" y="20561"/>
                  </a:lnTo>
                  <a:lnTo>
                    <a:pt x="188671" y="20561"/>
                  </a:lnTo>
                  <a:lnTo>
                    <a:pt x="151295" y="0"/>
                  </a:lnTo>
                  <a:close/>
                </a:path>
                <a:path w="197485" h="419100" extrusionOk="0">
                  <a:moveTo>
                    <a:pt x="151295" y="20561"/>
                  </a:moveTo>
                  <a:lnTo>
                    <a:pt x="4826" y="20561"/>
                  </a:lnTo>
                  <a:lnTo>
                    <a:pt x="0" y="25374"/>
                  </a:lnTo>
                  <a:lnTo>
                    <a:pt x="4826" y="30187"/>
                  </a:lnTo>
                  <a:lnTo>
                    <a:pt x="9639" y="30187"/>
                  </a:lnTo>
                  <a:lnTo>
                    <a:pt x="9639" y="25374"/>
                  </a:lnTo>
                  <a:lnTo>
                    <a:pt x="151295" y="25374"/>
                  </a:lnTo>
                  <a:lnTo>
                    <a:pt x="151295" y="20561"/>
                  </a:lnTo>
                  <a:close/>
                </a:path>
                <a:path w="197485" h="419100" extrusionOk="0">
                  <a:moveTo>
                    <a:pt x="151295" y="25374"/>
                  </a:moveTo>
                  <a:lnTo>
                    <a:pt x="9639" y="25374"/>
                  </a:lnTo>
                  <a:lnTo>
                    <a:pt x="9639" y="30187"/>
                  </a:lnTo>
                  <a:lnTo>
                    <a:pt x="151295" y="30187"/>
                  </a:lnTo>
                  <a:lnTo>
                    <a:pt x="151295" y="25374"/>
                  </a:lnTo>
                  <a:close/>
                </a:path>
                <a:path w="197485" h="419100" extrusionOk="0">
                  <a:moveTo>
                    <a:pt x="188671" y="20561"/>
                  </a:moveTo>
                  <a:lnTo>
                    <a:pt x="155295" y="20561"/>
                  </a:lnTo>
                  <a:lnTo>
                    <a:pt x="155295" y="30187"/>
                  </a:lnTo>
                  <a:lnTo>
                    <a:pt x="188671" y="30187"/>
                  </a:lnTo>
                  <a:lnTo>
                    <a:pt x="197421" y="25374"/>
                  </a:lnTo>
                  <a:lnTo>
                    <a:pt x="188671" y="20561"/>
                  </a:lnTo>
                  <a:close/>
                </a:path>
                <a:path w="197485" h="419100" extrusionOk="0">
                  <a:moveTo>
                    <a:pt x="4826" y="20561"/>
                  </a:moveTo>
                  <a:lnTo>
                    <a:pt x="0" y="20561"/>
                  </a:lnTo>
                  <a:lnTo>
                    <a:pt x="0" y="25374"/>
                  </a:lnTo>
                  <a:lnTo>
                    <a:pt x="4826" y="20561"/>
                  </a:lnTo>
                  <a:close/>
                </a:path>
              </a:pathLst>
            </a:custGeom>
            <a:solidFill>
              <a:srgbClr val="5397D1"/>
            </a:solidFill>
            <a:ln>
              <a:noFill/>
            </a:ln>
          </p:spPr>
          <p:txBody>
            <a:bodyPr spcFirstLastPara="1" wrap="square" lIns="0" tIns="0" rIns="0" bIns="0" anchor="t" anchorCtr="0">
              <a:noAutofit/>
            </a:bodyPr>
            <a:lstStyle/>
            <a:p>
              <a:endParaRPr sz="2400" dirty="0"/>
            </a:p>
          </p:txBody>
        </p:sp>
        <p:sp>
          <p:nvSpPr>
            <p:cNvPr id="357" name="Google Shape;357;p41"/>
            <p:cNvSpPr/>
            <p:nvPr/>
          </p:nvSpPr>
          <p:spPr>
            <a:xfrm>
              <a:off x="4031042" y="2930332"/>
              <a:ext cx="203835" cy="0"/>
            </a:xfrm>
            <a:custGeom>
              <a:avLst/>
              <a:gdLst/>
              <a:ahLst/>
              <a:cxnLst/>
              <a:rect l="l" t="t" r="r" b="b"/>
              <a:pathLst>
                <a:path w="203835" h="120000" extrusionOk="0">
                  <a:moveTo>
                    <a:pt x="0" y="0"/>
                  </a:moveTo>
                  <a:lnTo>
                    <a:pt x="203441" y="0"/>
                  </a:lnTo>
                </a:path>
              </a:pathLst>
            </a:custGeom>
            <a:noFill/>
            <a:ln w="9625" cap="flat" cmpd="sng">
              <a:solidFill>
                <a:srgbClr val="5397D1"/>
              </a:solidFill>
              <a:prstDash val="solid"/>
              <a:round/>
              <a:headEnd type="none" w="sm" len="sm"/>
              <a:tailEnd type="none" w="sm" len="sm"/>
            </a:ln>
          </p:spPr>
          <p:txBody>
            <a:bodyPr spcFirstLastPara="1" wrap="square" lIns="0" tIns="0" rIns="0" bIns="0" anchor="t" anchorCtr="0">
              <a:noAutofit/>
            </a:bodyPr>
            <a:lstStyle/>
            <a:p>
              <a:endParaRPr sz="2400" dirty="0"/>
            </a:p>
          </p:txBody>
        </p:sp>
      </p:grpSp>
      <p:sp>
        <p:nvSpPr>
          <p:cNvPr id="358" name="Google Shape;358;p41"/>
          <p:cNvSpPr/>
          <p:nvPr/>
        </p:nvSpPr>
        <p:spPr>
          <a:xfrm>
            <a:off x="4165104" y="2598587"/>
            <a:ext cx="360000" cy="1100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endParaRPr sz="2400" dirty="0"/>
          </a:p>
        </p:txBody>
      </p:sp>
      <p:sp>
        <p:nvSpPr>
          <p:cNvPr id="359" name="Google Shape;359;p41"/>
          <p:cNvSpPr/>
          <p:nvPr/>
        </p:nvSpPr>
        <p:spPr>
          <a:xfrm>
            <a:off x="8399188" y="3371317"/>
            <a:ext cx="319600" cy="110000"/>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endParaRPr sz="2400" dirty="0"/>
          </a:p>
        </p:txBody>
      </p:sp>
      <p:sp>
        <p:nvSpPr>
          <p:cNvPr id="360" name="Google Shape;360;p41"/>
          <p:cNvSpPr/>
          <p:nvPr/>
        </p:nvSpPr>
        <p:spPr>
          <a:xfrm>
            <a:off x="8399188" y="4354383"/>
            <a:ext cx="319600" cy="110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sp>
        <p:nvSpPr>
          <p:cNvPr id="361" name="Google Shape;361;p41"/>
          <p:cNvSpPr/>
          <p:nvPr/>
        </p:nvSpPr>
        <p:spPr>
          <a:xfrm>
            <a:off x="8399188" y="5255941"/>
            <a:ext cx="319600" cy="1100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endParaRPr sz="2400" dirty="0"/>
          </a:p>
        </p:txBody>
      </p:sp>
      <p:sp>
        <p:nvSpPr>
          <p:cNvPr id="362" name="Google Shape;362;p41"/>
          <p:cNvSpPr txBox="1"/>
          <p:nvPr/>
        </p:nvSpPr>
        <p:spPr>
          <a:xfrm>
            <a:off x="4317200" y="5779581"/>
            <a:ext cx="4222400" cy="333600"/>
          </a:xfrm>
          <a:prstGeom prst="rect">
            <a:avLst/>
          </a:prstGeom>
          <a:noFill/>
          <a:ln>
            <a:noFill/>
          </a:ln>
        </p:spPr>
        <p:txBody>
          <a:bodyPr spcFirstLastPara="1" wrap="square" lIns="0" tIns="16933" rIns="0" bIns="0" anchor="t" anchorCtr="0">
            <a:noAutofit/>
          </a:bodyPr>
          <a:lstStyle/>
          <a:p>
            <a:pPr marL="16933"/>
            <a:r>
              <a:rPr lang="en" sz="1600" b="1" dirty="0">
                <a:solidFill>
                  <a:srgbClr val="231F20"/>
                </a:solidFill>
                <a:latin typeface="Arial"/>
                <a:ea typeface="Arial"/>
                <a:cs typeface="Arial"/>
                <a:sym typeface="Arial"/>
              </a:rPr>
              <a:t>	Connecting POs to Assessment</a:t>
            </a:r>
            <a:endParaRPr sz="1600" dirty="0">
              <a:latin typeface="Arial"/>
              <a:ea typeface="Arial"/>
              <a:cs typeface="Arial"/>
              <a:sym typeface="Arial"/>
            </a:endParaRPr>
          </a:p>
        </p:txBody>
      </p:sp>
      <p:sp>
        <p:nvSpPr>
          <p:cNvPr id="363" name="Google Shape;363;p41"/>
          <p:cNvSpPr txBox="1"/>
          <p:nvPr/>
        </p:nvSpPr>
        <p:spPr>
          <a:xfrm>
            <a:off x="8513714" y="6469449"/>
            <a:ext cx="2126940" cy="114028"/>
          </a:xfrm>
          <a:prstGeom prst="rect">
            <a:avLst/>
          </a:prstGeom>
          <a:noFill/>
          <a:ln>
            <a:noFill/>
          </a:ln>
        </p:spPr>
        <p:txBody>
          <a:bodyPr spcFirstLastPara="1" wrap="square" lIns="0" tIns="16933" rIns="0" bIns="0" anchor="t" anchorCtr="0">
            <a:noAutofit/>
          </a:bodyPr>
          <a:lstStyle/>
          <a:p>
            <a:pPr marL="16933"/>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364" name="Google Shape;364;p41"/>
          <p:cNvSpPr txBox="1"/>
          <p:nvPr/>
        </p:nvSpPr>
        <p:spPr>
          <a:xfrm>
            <a:off x="870867" y="317267"/>
            <a:ext cx="10584000" cy="1870944"/>
          </a:xfrm>
          <a:prstGeom prst="rect">
            <a:avLst/>
          </a:prstGeom>
          <a:noFill/>
          <a:ln>
            <a:noFill/>
          </a:ln>
        </p:spPr>
        <p:txBody>
          <a:bodyPr spcFirstLastPara="1" wrap="square" lIns="121900" tIns="121900" rIns="121900" bIns="121900" anchor="t" anchorCtr="0">
            <a:noAutofit/>
          </a:bodyPr>
          <a:lstStyle/>
          <a:p>
            <a:pPr marL="16933" marR="6773" algn="just">
              <a:lnSpc>
                <a:spcPct val="150000"/>
              </a:lnSpc>
              <a:spcBef>
                <a:spcPts val="1513"/>
              </a:spcBef>
            </a:pPr>
            <a:r>
              <a:rPr lang="en" sz="1600" b="1" dirty="0"/>
              <a:t>Once the above process is completed for the program, the assessment of COs for all the courses is designed  by connecting assessment questions (used in various assessment tools) to the PIs. By following this process,  where examination questions map with PIs, we get clarity and better resolution for the assessment of COs  and POs. The pictorial representation of the process is given </a:t>
            </a:r>
            <a:r>
              <a:rPr lang="en" sz="1600" b="1"/>
              <a:t>in Figure below:</a:t>
            </a:r>
            <a:endParaRPr sz="1600" b="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2"/>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0" name="Google Shape;370;p42"/>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1" name="Google Shape;371;p4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72" name="Google Shape;372;p42"/>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73" name="Google Shape;373;p42"/>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23</a:t>
            </a:r>
            <a:endParaRPr sz="667" dirty="0">
              <a:latin typeface="Arial"/>
              <a:ea typeface="Arial"/>
              <a:cs typeface="Arial"/>
              <a:sym typeface="Arial"/>
            </a:endParaRPr>
          </a:p>
        </p:txBody>
      </p:sp>
      <p:graphicFrame>
        <p:nvGraphicFramePr>
          <p:cNvPr id="374" name="Google Shape;374;p42"/>
          <p:cNvGraphicFramePr/>
          <p:nvPr/>
        </p:nvGraphicFramePr>
        <p:xfrm>
          <a:off x="755836" y="304562"/>
          <a:ext cx="10699033" cy="397527"/>
        </p:xfrm>
        <a:graphic>
          <a:graphicData uri="http://schemas.openxmlformats.org/drawingml/2006/table">
            <a:tbl>
              <a:tblPr firstRow="1" bandRow="1">
                <a:noFill/>
              </a:tblPr>
              <a:tblGrid>
                <a:gridCol w="653500">
                  <a:extLst>
                    <a:ext uri="{9D8B030D-6E8A-4147-A177-3AD203B41FA5}">
                      <a16:colId xmlns:a16="http://schemas.microsoft.com/office/drawing/2014/main" val="20000"/>
                    </a:ext>
                  </a:extLst>
                </a:gridCol>
                <a:gridCol w="10045533">
                  <a:extLst>
                    <a:ext uri="{9D8B030D-6E8A-4147-A177-3AD203B41FA5}">
                      <a16:colId xmlns:a16="http://schemas.microsoft.com/office/drawing/2014/main" val="20001"/>
                    </a:ext>
                  </a:extLst>
                </a:gridCol>
              </a:tblGrid>
              <a:tr h="397527">
                <a:tc>
                  <a:txBody>
                    <a:bodyPr/>
                    <a:lstStyle/>
                    <a:p>
                      <a:pPr marL="38100" marR="0" lvl="0" indent="0" algn="l" rtl="0">
                        <a:lnSpc>
                          <a:spcPct val="100000"/>
                        </a:lnSpc>
                        <a:spcBef>
                          <a:spcPts val="0"/>
                        </a:spcBef>
                        <a:spcAft>
                          <a:spcPts val="0"/>
                        </a:spcAft>
                        <a:buNone/>
                      </a:pPr>
                      <a:r>
                        <a:rPr lang="en" sz="2400" b="1">
                          <a:solidFill>
                            <a:srgbClr val="FFFFFF"/>
                          </a:solidFill>
                          <a:latin typeface="Arial"/>
                          <a:ea typeface="Arial"/>
                          <a:cs typeface="Arial"/>
                          <a:sym typeface="Arial"/>
                        </a:rPr>
                        <a:t>   </a:t>
                      </a:r>
                      <a:r>
                        <a:rPr lang="en" sz="2400" b="1" u="none" strike="noStrike" cap="none">
                          <a:solidFill>
                            <a:srgbClr val="FFFFFF"/>
                          </a:solidFill>
                          <a:latin typeface="Arial"/>
                          <a:ea typeface="Arial"/>
                          <a:cs typeface="Arial"/>
                          <a:sym typeface="Arial"/>
                        </a:rPr>
                        <a:t>3.</a:t>
                      </a:r>
                      <a:endParaRPr sz="24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2400" b="1" u="none" strike="noStrike" cap="none">
                          <a:solidFill>
                            <a:srgbClr val="FFFFFF"/>
                          </a:solidFill>
                          <a:latin typeface="Arial"/>
                          <a:ea typeface="Arial"/>
                          <a:cs typeface="Arial"/>
                          <a:sym typeface="Arial"/>
                        </a:rPr>
                        <a:t>Program Outcomes – Competencies – Performance Indicators</a:t>
                      </a:r>
                      <a:endParaRPr sz="24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375" name="Google Shape;375;p42"/>
          <p:cNvSpPr txBox="1"/>
          <p:nvPr/>
        </p:nvSpPr>
        <p:spPr>
          <a:xfrm>
            <a:off x="755833" y="824405"/>
            <a:ext cx="10028000" cy="650000"/>
          </a:xfrm>
          <a:prstGeom prst="rect">
            <a:avLst/>
          </a:prstGeom>
          <a:noFill/>
          <a:ln>
            <a:noFill/>
          </a:ln>
        </p:spPr>
        <p:txBody>
          <a:bodyPr spcFirstLastPara="1" wrap="square" lIns="0" tIns="16933" rIns="0" bIns="0" anchor="t" anchorCtr="0">
            <a:noAutofit/>
          </a:bodyPr>
          <a:lstStyle/>
          <a:p>
            <a:pPr marL="16933" marR="6773">
              <a:lnSpc>
                <a:spcPct val="150000"/>
              </a:lnSpc>
            </a:pPr>
            <a:r>
              <a:rPr lang="en" sz="1467" dirty="0">
                <a:solidFill>
                  <a:srgbClr val="231F20"/>
                </a:solidFill>
                <a:latin typeface="Arial"/>
                <a:ea typeface="Arial"/>
                <a:cs typeface="Arial"/>
                <a:sym typeface="Arial"/>
              </a:rPr>
              <a:t>Following table gives the suggestive list of competencies and associated performance indicators for each of the PO in </a:t>
            </a:r>
            <a:r>
              <a:rPr lang="en" sz="1467" b="1" i="1" u="sng" dirty="0">
                <a:solidFill>
                  <a:srgbClr val="231F20"/>
                </a:solidFill>
                <a:latin typeface="Arial"/>
                <a:ea typeface="Arial"/>
                <a:cs typeface="Arial"/>
                <a:sym typeface="Arial"/>
              </a:rPr>
              <a:t>Mechanical Engineering Program</a:t>
            </a:r>
            <a:r>
              <a:rPr lang="en" sz="1467" dirty="0">
                <a:solidFill>
                  <a:srgbClr val="231F20"/>
                </a:solidFill>
                <a:latin typeface="Arial"/>
                <a:ea typeface="Arial"/>
                <a:cs typeface="Arial"/>
                <a:sym typeface="Arial"/>
              </a:rPr>
              <a:t>.</a:t>
            </a:r>
            <a:endParaRPr sz="1467" dirty="0">
              <a:latin typeface="Arial"/>
              <a:ea typeface="Arial"/>
              <a:cs typeface="Arial"/>
              <a:sym typeface="Arial"/>
            </a:endParaRPr>
          </a:p>
        </p:txBody>
      </p:sp>
      <p:graphicFrame>
        <p:nvGraphicFramePr>
          <p:cNvPr id="376" name="Google Shape;376;p42"/>
          <p:cNvGraphicFramePr/>
          <p:nvPr/>
        </p:nvGraphicFramePr>
        <p:xfrm>
          <a:off x="755836" y="1576015"/>
          <a:ext cx="10739433" cy="4559928"/>
        </p:xfrm>
        <a:graphic>
          <a:graphicData uri="http://schemas.openxmlformats.org/drawingml/2006/table">
            <a:tbl>
              <a:tblPr firstRow="1" bandRow="1">
                <a:noFill/>
              </a:tblPr>
              <a:tblGrid>
                <a:gridCol w="563333">
                  <a:extLst>
                    <a:ext uri="{9D8B030D-6E8A-4147-A177-3AD203B41FA5}">
                      <a16:colId xmlns:a16="http://schemas.microsoft.com/office/drawing/2014/main" val="20000"/>
                    </a:ext>
                  </a:extLst>
                </a:gridCol>
                <a:gridCol w="4411167">
                  <a:extLst>
                    <a:ext uri="{9D8B030D-6E8A-4147-A177-3AD203B41FA5}">
                      <a16:colId xmlns:a16="http://schemas.microsoft.com/office/drawing/2014/main" val="20001"/>
                    </a:ext>
                  </a:extLst>
                </a:gridCol>
                <a:gridCol w="517200">
                  <a:extLst>
                    <a:ext uri="{9D8B030D-6E8A-4147-A177-3AD203B41FA5}">
                      <a16:colId xmlns:a16="http://schemas.microsoft.com/office/drawing/2014/main" val="20002"/>
                    </a:ext>
                  </a:extLst>
                </a:gridCol>
                <a:gridCol w="5247733">
                  <a:extLst>
                    <a:ext uri="{9D8B030D-6E8A-4147-A177-3AD203B41FA5}">
                      <a16:colId xmlns:a16="http://schemas.microsoft.com/office/drawing/2014/main" val="20003"/>
                    </a:ext>
                  </a:extLst>
                </a:gridCol>
              </a:tblGrid>
              <a:tr h="552767">
                <a:tc>
                  <a:txBody>
                    <a:bodyPr/>
                    <a:lstStyle/>
                    <a:p>
                      <a:pPr marL="0" marR="25400" lvl="0" indent="0" algn="l" rtl="0">
                        <a:lnSpc>
                          <a:spcPct val="115000"/>
                        </a:lnSpc>
                        <a:spcBef>
                          <a:spcPts val="0"/>
                        </a:spcBef>
                        <a:spcAft>
                          <a:spcPts val="0"/>
                        </a:spcAft>
                        <a:buNone/>
                      </a:pPr>
                      <a:endParaRPr sz="1300" b="1" dirty="0">
                        <a:solidFill>
                          <a:srgbClr val="231F20"/>
                        </a:solidFill>
                        <a:latin typeface="Arial"/>
                        <a:ea typeface="Arial"/>
                        <a:cs typeface="Arial"/>
                        <a:sym typeface="Arial"/>
                      </a:endParaRPr>
                    </a:p>
                  </a:txBody>
                  <a:tcPr marL="0" marR="0" marT="28500" marB="0">
                    <a:solidFill>
                      <a:srgbClr val="F68B1E"/>
                    </a:solidFill>
                  </a:tcPr>
                </a:tc>
                <a:tc gridSpan="3">
                  <a:txBody>
                    <a:bodyPr/>
                    <a:lstStyle/>
                    <a:p>
                      <a:pPr marL="0" marR="25400" lvl="0" indent="0" algn="l" rtl="0">
                        <a:lnSpc>
                          <a:spcPct val="115000"/>
                        </a:lnSpc>
                        <a:spcBef>
                          <a:spcPts val="0"/>
                        </a:spcBef>
                        <a:spcAft>
                          <a:spcPts val="0"/>
                        </a:spcAft>
                        <a:buNone/>
                      </a:pPr>
                      <a:r>
                        <a:rPr lang="en" sz="1300" b="1">
                          <a:solidFill>
                            <a:srgbClr val="231F20"/>
                          </a:solidFill>
                          <a:latin typeface="Arial"/>
                          <a:ea typeface="Arial"/>
                          <a:cs typeface="Arial"/>
                          <a:sym typeface="Arial"/>
                        </a:rPr>
                        <a:t>  </a:t>
                      </a:r>
                      <a:r>
                        <a:rPr lang="en" sz="1300" b="1" u="none" strike="noStrike" cap="none">
                          <a:solidFill>
                            <a:srgbClr val="231F20"/>
                          </a:solidFill>
                          <a:latin typeface="Arial"/>
                          <a:ea typeface="Arial"/>
                          <a:cs typeface="Arial"/>
                          <a:sym typeface="Arial"/>
                        </a:rPr>
                        <a:t>PO 1: Engineering knowledge: </a:t>
                      </a:r>
                      <a:r>
                        <a:rPr lang="en" sz="1300" u="none" strike="noStrike" cap="none">
                          <a:solidFill>
                            <a:srgbClr val="231F20"/>
                          </a:solidFill>
                          <a:latin typeface="Arial"/>
                          <a:ea typeface="Arial"/>
                          <a:cs typeface="Arial"/>
                          <a:sym typeface="Arial"/>
                        </a:rPr>
                        <a:t>Apply the knowledge of mathematics, science, engineering fundamentals, and an engineering</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specialisation for the solution of complex engineering problems.</a:t>
                      </a:r>
                      <a:endParaRPr sz="1200" dirty="0">
                        <a:solidFill>
                          <a:srgbClr val="231F20"/>
                        </a:solidFill>
                        <a:latin typeface="Arial"/>
                        <a:ea typeface="Arial"/>
                        <a:cs typeface="Arial"/>
                        <a:sym typeface="Arial"/>
                      </a:endParaRPr>
                    </a:p>
                  </a:txBody>
                  <a:tcPr marL="0" marR="0" marT="28500"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033">
                <a:tc>
                  <a:txBody>
                    <a:bodyPr/>
                    <a:lstStyle/>
                    <a:p>
                      <a:pPr marL="0" marR="0" lvl="0" indent="0" algn="ctr" rtl="0">
                        <a:lnSpc>
                          <a:spcPct val="115000"/>
                        </a:lnSpc>
                        <a:spcBef>
                          <a:spcPts val="0"/>
                        </a:spcBef>
                        <a:spcAft>
                          <a:spcPts val="0"/>
                        </a:spcAft>
                        <a:buNone/>
                      </a:pPr>
                      <a:endParaRPr sz="15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500" b="1">
                          <a:solidFill>
                            <a:srgbClr val="231F20"/>
                          </a:solidFill>
                          <a:latin typeface="Arial"/>
                          <a:ea typeface="Arial"/>
                          <a:cs typeface="Arial"/>
                          <a:sym typeface="Arial"/>
                        </a:rPr>
                        <a:t>                   </a:t>
                      </a:r>
                      <a:r>
                        <a:rPr lang="en" sz="1500" b="1" u="none" strike="noStrike" cap="none">
                          <a:solidFill>
                            <a:srgbClr val="231F20"/>
                          </a:solidFill>
                          <a:latin typeface="Arial"/>
                          <a:ea typeface="Arial"/>
                          <a:cs typeface="Arial"/>
                          <a:sym typeface="Arial"/>
                        </a:rPr>
                        <a:t>Competency</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Indicators</a:t>
                      </a:r>
                      <a:endParaRPr sz="15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459451">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a:t>
                      </a:r>
                      <a:r>
                        <a:rPr lang="en" sz="1300">
                          <a:solidFill>
                            <a:srgbClr val="231F20"/>
                          </a:solidFill>
                          <a:latin typeface="Arial"/>
                          <a:ea typeface="Arial"/>
                          <a:cs typeface="Arial"/>
                          <a:sym typeface="Arial"/>
                        </a:rPr>
                        <a:t>e </a:t>
                      </a:r>
                      <a:r>
                        <a:rPr lang="en" sz="1300" u="none" strike="noStrike" cap="none">
                          <a:solidFill>
                            <a:srgbClr val="231F20"/>
                          </a:solidFill>
                          <a:latin typeface="Arial"/>
                          <a:ea typeface="Arial"/>
                          <a:cs typeface="Arial"/>
                          <a:sym typeface="Arial"/>
                        </a:rPr>
                        <a:t>competence in mathematical modelling</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115000"/>
                        </a:lnSpc>
                        <a:spcBef>
                          <a:spcPts val="0"/>
                        </a:spcBef>
                        <a:spcAft>
                          <a:spcPts val="0"/>
                        </a:spcAft>
                        <a:buNone/>
                      </a:pPr>
                      <a:r>
                        <a:rPr lang="en" sz="1300">
                          <a:solidFill>
                            <a:schemeClr val="hlink"/>
                          </a:solidFill>
                          <a:latin typeface="Arial"/>
                          <a:ea typeface="Arial"/>
                          <a:cs typeface="Arial"/>
                          <a:sym typeface="Arial"/>
                        </a:rPr>
                        <a:t>1.1.1</a:t>
                      </a: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115000"/>
                        </a:lnSpc>
                        <a:spcBef>
                          <a:spcPts val="100"/>
                        </a:spcBef>
                        <a:spcAft>
                          <a:spcPts val="0"/>
                        </a:spcAft>
                        <a:buNone/>
                      </a:pPr>
                      <a:r>
                        <a:rPr lang="en" sz="1300">
                          <a:solidFill>
                            <a:schemeClr val="hlink"/>
                          </a:solidFill>
                          <a:latin typeface="Arial"/>
                          <a:ea typeface="Arial"/>
                          <a:cs typeface="Arial"/>
                          <a:sym typeface="Arial"/>
                        </a:rPr>
                        <a:t>1.1.2</a:t>
                      </a:r>
                      <a:endParaRPr sz="1300" dirty="0">
                        <a:solidFill>
                          <a:schemeClr val="hlink"/>
                        </a:solidFill>
                        <a:latin typeface="Arial"/>
                        <a:ea typeface="Arial"/>
                        <a:cs typeface="Arial"/>
                        <a:sym typeface="Arial"/>
                      </a:endParaRPr>
                    </a:p>
                    <a:p>
                      <a:pPr marL="0" marR="25400" lvl="0" indent="0" algn="ctr" rtl="0">
                        <a:lnSpc>
                          <a:spcPct val="115000"/>
                        </a:lnSpc>
                        <a:spcBef>
                          <a:spcPts val="0"/>
                        </a:spcBef>
                        <a:spcAft>
                          <a:spcPts val="0"/>
                        </a:spcAft>
                        <a:buClr>
                          <a:schemeClr val="dk1"/>
                        </a:buClr>
                        <a:buSzPts val="1100"/>
                        <a:buFont typeface="Arial"/>
                        <a:buNone/>
                      </a:pPr>
                      <a:endParaRPr sz="1300" dirty="0">
                        <a:solidFill>
                          <a:schemeClr val="hlink"/>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mathematical techniques such as calculus, linear algebra, and </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statistics to solve problems</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endParaRPr sz="13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advanced mathematical techniques to model and solve </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mechanical engineering problems</a:t>
                      </a:r>
                      <a:endParaRPr sz="13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642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1.2</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 in basic sciences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1.2.1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laws of natural science to an engineering problem</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r h="707611">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1.3</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 in engineering</a:t>
                      </a:r>
                      <a:r>
                        <a:rPr lang="en" sz="1300">
                          <a:solidFill>
                            <a:srgbClr val="231F20"/>
                          </a:solidFill>
                          <a:latin typeface="Arial"/>
                          <a:ea typeface="Arial"/>
                          <a:cs typeface="Arial"/>
                          <a:sym typeface="Arial"/>
                        </a:rPr>
                        <a:t> fundamentals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1.3.1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fundamental engineering concepts to solve engineering </a:t>
                      </a:r>
                      <a:endParaRPr sz="1300"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4"/>
                  </a:ext>
                </a:extLst>
              </a:tr>
              <a:tr h="891033">
                <a:tc>
                  <a:txBody>
                    <a:bodyPr/>
                    <a:lstStyle/>
                    <a:p>
                      <a:pPr marL="0" marR="2540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 1.4</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competence</a:t>
                      </a:r>
                      <a:r>
                        <a:rPr lang="en" sz="1300">
                          <a:solidFill>
                            <a:srgbClr val="231F20"/>
                          </a:solidFill>
                          <a:latin typeface="Arial"/>
                          <a:ea typeface="Arial"/>
                          <a:cs typeface="Arial"/>
                          <a:sym typeface="Arial"/>
                        </a:rPr>
                        <a:t> i</a:t>
                      </a:r>
                      <a:r>
                        <a:rPr lang="en" sz="1300" u="none" strike="noStrike" cap="none">
                          <a:solidFill>
                            <a:srgbClr val="231F20"/>
                          </a:solidFill>
                          <a:latin typeface="Arial"/>
                          <a:ea typeface="Arial"/>
                          <a:cs typeface="Arial"/>
                          <a:sym typeface="Arial"/>
                        </a:rPr>
                        <a:t>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specialized </a:t>
                      </a:r>
                      <a:r>
                        <a:rPr lang="en" sz="1300">
                          <a:solidFill>
                            <a:schemeClr val="hlink"/>
                          </a:solidFill>
                          <a:latin typeface="Arial"/>
                          <a:ea typeface="Arial"/>
                          <a:cs typeface="Arial"/>
                          <a:sym typeface="Arial"/>
                        </a:rPr>
                        <a:t>engineering </a:t>
                      </a:r>
                      <a:endParaRPr sz="1300" dirty="0">
                        <a:solidFill>
                          <a:schemeClr val="hlink"/>
                        </a:solidFill>
                        <a:latin typeface="Arial"/>
                        <a:ea typeface="Arial"/>
                        <a:cs typeface="Arial"/>
                        <a:sym typeface="Arial"/>
                      </a:endParaRPr>
                    </a:p>
                    <a:p>
                      <a:pPr marL="0" marR="25400" lvl="0" indent="0" algn="l" rtl="0">
                        <a:lnSpc>
                          <a:spcPct val="115000"/>
                        </a:lnSpc>
                        <a:spcBef>
                          <a:spcPts val="0"/>
                        </a:spcBef>
                        <a:spcAft>
                          <a:spcPts val="0"/>
                        </a:spcAft>
                        <a:buNone/>
                      </a:pPr>
                      <a:r>
                        <a:rPr lang="en" sz="1300">
                          <a:solidFill>
                            <a:schemeClr val="hlink"/>
                          </a:solidFill>
                          <a:latin typeface="Arial"/>
                          <a:ea typeface="Arial"/>
                          <a:cs typeface="Arial"/>
                          <a:sym typeface="Arial"/>
                        </a:rPr>
                        <a:t> knowledge </a:t>
                      </a:r>
                      <a:r>
                        <a:rPr lang="en" sz="1300" u="none" strike="noStrike" cap="none">
                          <a:solidFill>
                            <a:srgbClr val="231F20"/>
                          </a:solidFill>
                          <a:latin typeface="Arial"/>
                          <a:ea typeface="Arial"/>
                          <a:cs typeface="Arial"/>
                          <a:sym typeface="Arial"/>
                        </a:rPr>
                        <a:t>to the program</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115000"/>
                        </a:lnSpc>
                        <a:spcBef>
                          <a:spcPts val="0"/>
                        </a:spcBef>
                        <a:spcAft>
                          <a:spcPts val="0"/>
                        </a:spcAft>
                        <a:buClr>
                          <a:schemeClr val="dk1"/>
                        </a:buClr>
                        <a:buSzPts val="1100"/>
                        <a:buFont typeface="Arial"/>
                        <a:buNone/>
                      </a:pPr>
                      <a:r>
                        <a:rPr lang="en" sz="1300">
                          <a:solidFill>
                            <a:schemeClr val="hlink"/>
                          </a:solidFill>
                          <a:latin typeface="Arial"/>
                          <a:ea typeface="Arial"/>
                          <a:cs typeface="Arial"/>
                          <a:sym typeface="Arial"/>
                        </a:rPr>
                        <a:t>1.4.1</a:t>
                      </a:r>
                      <a:endParaRPr sz="1300"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Mechanical engineering concepts to solve engineering </a:t>
                      </a:r>
                      <a:endParaRPr sz="1300" u="none" strike="noStrike" cap="none" dirty="0">
                        <a:solidFill>
                          <a:srgbClr val="231F20"/>
                        </a:solidFill>
                        <a:latin typeface="Arial"/>
                        <a:ea typeface="Arial"/>
                        <a:cs typeface="Arial"/>
                        <a:sym typeface="Arial"/>
                      </a:endParaRPr>
                    </a:p>
                    <a:p>
                      <a:pPr marL="0" marR="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problems.</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5"/>
                  </a:ext>
                </a:extLst>
              </a:tr>
            </a:tbl>
          </a:graphicData>
        </a:graphic>
      </p:graphicFrame>
      <p:sp>
        <p:nvSpPr>
          <p:cNvPr id="377" name="Google Shape;377;p42"/>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3" name="Google Shape;383;p4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4" name="Google Shape;384;p4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85" name="Google Shape;385;p4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86" name="Google Shape;386;p43"/>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24</a:t>
            </a:r>
            <a:endParaRPr sz="667" dirty="0">
              <a:latin typeface="Arial"/>
              <a:ea typeface="Arial"/>
              <a:cs typeface="Arial"/>
              <a:sym typeface="Arial"/>
            </a:endParaRPr>
          </a:p>
        </p:txBody>
      </p:sp>
      <p:graphicFrame>
        <p:nvGraphicFramePr>
          <p:cNvPr id="387" name="Google Shape;387;p43"/>
          <p:cNvGraphicFramePr/>
          <p:nvPr/>
        </p:nvGraphicFramePr>
        <p:xfrm>
          <a:off x="772802" y="878382"/>
          <a:ext cx="10682834" cy="2583249"/>
        </p:xfrm>
        <a:graphic>
          <a:graphicData uri="http://schemas.openxmlformats.org/drawingml/2006/table">
            <a:tbl>
              <a:tblPr firstRow="1" bandRow="1">
                <a:noFill/>
              </a:tblPr>
              <a:tblGrid>
                <a:gridCol w="398467">
                  <a:extLst>
                    <a:ext uri="{9D8B030D-6E8A-4147-A177-3AD203B41FA5}">
                      <a16:colId xmlns:a16="http://schemas.microsoft.com/office/drawing/2014/main" val="20000"/>
                    </a:ext>
                  </a:extLst>
                </a:gridCol>
                <a:gridCol w="2521233">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7252667">
                  <a:extLst>
                    <a:ext uri="{9D8B030D-6E8A-4147-A177-3AD203B41FA5}">
                      <a16:colId xmlns:a16="http://schemas.microsoft.com/office/drawing/2014/main" val="20003"/>
                    </a:ext>
                  </a:extLst>
                </a:gridCol>
              </a:tblGrid>
              <a:tr h="598391">
                <a:tc>
                  <a:txBody>
                    <a:bodyPr/>
                    <a:lstStyle/>
                    <a:p>
                      <a:pPr marL="25400" marR="0" lvl="0" indent="0" algn="l" rtl="0">
                        <a:lnSpc>
                          <a:spcPct val="150000"/>
                        </a:lnSpc>
                        <a:spcBef>
                          <a:spcPts val="0"/>
                        </a:spcBef>
                        <a:spcAft>
                          <a:spcPts val="0"/>
                        </a:spcAft>
                        <a:buNone/>
                      </a:pPr>
                      <a:endParaRPr sz="13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0" lvl="0" indent="0" algn="l"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PO 2: Problem analysis: </a:t>
                      </a:r>
                      <a:r>
                        <a:rPr lang="en" sz="1300" u="none" strike="noStrike" cap="none">
                          <a:solidFill>
                            <a:srgbClr val="231F20"/>
                          </a:solidFill>
                          <a:latin typeface="Arial"/>
                          <a:ea typeface="Arial"/>
                          <a:cs typeface="Arial"/>
                          <a:sym typeface="Arial"/>
                        </a:rPr>
                        <a:t>Identify, formulate, research literature, and analyse complex engineering problems reaching</a:t>
                      </a:r>
                      <a:r>
                        <a:rPr lang="en" sz="1300">
                          <a:latin typeface="Arial"/>
                          <a:ea typeface="Arial"/>
                          <a:cs typeface="Arial"/>
                          <a:sym typeface="Arial"/>
                        </a:rPr>
                        <a:t> </a:t>
                      </a:r>
                      <a:r>
                        <a:rPr lang="en" sz="1300" u="none" strike="noStrike" cap="none">
                          <a:solidFill>
                            <a:srgbClr val="231F20"/>
                          </a:solidFill>
                          <a:latin typeface="Arial"/>
                          <a:ea typeface="Arial"/>
                          <a:cs typeface="Arial"/>
                          <a:sym typeface="Arial"/>
                        </a:rPr>
                        <a:t>substantiated        conclusions using first principles of mathematics, natural sciences, and engineering sciences.</a:t>
                      </a:r>
                      <a:endParaRPr sz="13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5067">
                <a:tc>
                  <a:txBody>
                    <a:bodyPr/>
                    <a:lstStyle/>
                    <a:p>
                      <a:pPr marL="0" marR="0" lvl="0" indent="0" algn="l" rtl="0">
                        <a:lnSpc>
                          <a:spcPct val="150000"/>
                        </a:lnSpc>
                        <a:spcBef>
                          <a:spcPts val="0"/>
                        </a:spcBef>
                        <a:spcAft>
                          <a:spcPts val="0"/>
                        </a:spcAft>
                        <a:buNone/>
                      </a:pPr>
                      <a:endParaRPr sz="16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r>
                        <a:rPr lang="en" sz="1600" b="1">
                          <a:solidFill>
                            <a:srgbClr val="231F20"/>
                          </a:solidFill>
                          <a:latin typeface="Arial"/>
                          <a:ea typeface="Arial"/>
                          <a:cs typeface="Arial"/>
                          <a:sym typeface="Arial"/>
                        </a:rPr>
                        <a:t>             </a:t>
                      </a: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CC188"/>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r h="1639791">
                <a:tc>
                  <a:txBody>
                    <a:bodyPr/>
                    <a:lstStyle/>
                    <a:p>
                      <a:pPr marL="203200" marR="25400" lvl="0" indent="-177800" algn="ctr" rtl="0">
                        <a:lnSpc>
                          <a:spcPct val="115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15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2.1</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just" rtl="0">
                        <a:lnSpc>
                          <a:spcPct val="115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chemeClr val="hlink"/>
                          </a:solidFill>
                          <a:latin typeface="Arial"/>
                          <a:ea typeface="Arial"/>
                          <a:cs typeface="Arial"/>
                          <a:sym typeface="Arial"/>
                        </a:rPr>
                        <a:t>Demonstrate an ability to </a:t>
                      </a:r>
                      <a:endParaRPr sz="1300" dirty="0">
                        <a:solidFill>
                          <a:schemeClr val="hlink"/>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rgbClr val="231F20"/>
                          </a:solidFill>
                          <a:latin typeface="Arial"/>
                          <a:ea typeface="Arial"/>
                          <a:cs typeface="Arial"/>
                          <a:sym typeface="Arial"/>
                        </a:rPr>
                        <a:t>i</a:t>
                      </a:r>
                      <a:r>
                        <a:rPr lang="en" sz="1300" u="none" strike="noStrike" cap="none">
                          <a:solidFill>
                            <a:srgbClr val="231F20"/>
                          </a:solidFill>
                          <a:latin typeface="Arial"/>
                          <a:ea typeface="Arial"/>
                          <a:cs typeface="Arial"/>
                          <a:sym typeface="Arial"/>
                        </a:rPr>
                        <a:t>dentify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formulate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complex</a:t>
                      </a:r>
                      <a:endParaRPr sz="1300"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300">
                          <a:solidFill>
                            <a:srgbClr val="231F20"/>
                          </a:solidFill>
                          <a:latin typeface="Arial"/>
                          <a:ea typeface="Arial"/>
                          <a:cs typeface="Arial"/>
                          <a:sym typeface="Arial"/>
                        </a:rPr>
                        <a:t>e</a:t>
                      </a:r>
                      <a:r>
                        <a:rPr lang="en" sz="1300" u="none" strike="noStrike" cap="none">
                          <a:solidFill>
                            <a:srgbClr val="231F20"/>
                          </a:solidFill>
                          <a:latin typeface="Arial"/>
                          <a:ea typeface="Arial"/>
                          <a:cs typeface="Arial"/>
                          <a:sym typeface="Arial"/>
                        </a:rPr>
                        <a:t>ngineerin</a:t>
                      </a:r>
                      <a:r>
                        <a:rPr lang="en" sz="1300">
                          <a:solidFill>
                            <a:srgbClr val="231F20"/>
                          </a:solidFill>
                          <a:latin typeface="Arial"/>
                          <a:ea typeface="Arial"/>
                          <a:cs typeface="Arial"/>
                          <a:sym typeface="Arial"/>
                        </a:rPr>
                        <a:t>g </a:t>
                      </a:r>
                      <a:r>
                        <a:rPr lang="en" sz="1300" u="none" strike="noStrike" cap="none">
                          <a:solidFill>
                            <a:srgbClr val="231F20"/>
                          </a:solidFill>
                          <a:latin typeface="Arial"/>
                          <a:ea typeface="Arial"/>
                          <a:cs typeface="Arial"/>
                          <a:sym typeface="Arial"/>
                        </a:rPr>
                        <a:t>problem</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2.1.1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2.1.2</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2.1.3</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Articulate problem statements and identify objectives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engineering systems, variables, and parameters to solve the problems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the mathematical, engineering and other relevant knowledge that applies to  a given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problem</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bl>
          </a:graphicData>
        </a:graphic>
      </p:graphicFrame>
      <p:sp>
        <p:nvSpPr>
          <p:cNvPr id="388" name="Google Shape;388;p43"/>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389" name="Google Shape;389;p43"/>
          <p:cNvGraphicFramePr/>
          <p:nvPr/>
        </p:nvGraphicFramePr>
        <p:xfrm>
          <a:off x="772801" y="3567100"/>
          <a:ext cx="10682867" cy="2122391"/>
        </p:xfrm>
        <a:graphic>
          <a:graphicData uri="http://schemas.openxmlformats.org/drawingml/2006/table">
            <a:tbl>
              <a:tblPr firstRow="1" bandRow="1">
                <a:noFill/>
              </a:tblPr>
              <a:tblGrid>
                <a:gridCol w="398467">
                  <a:extLst>
                    <a:ext uri="{9D8B030D-6E8A-4147-A177-3AD203B41FA5}">
                      <a16:colId xmlns:a16="http://schemas.microsoft.com/office/drawing/2014/main" val="20000"/>
                    </a:ext>
                  </a:extLst>
                </a:gridCol>
                <a:gridCol w="2521233">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7252700">
                  <a:extLst>
                    <a:ext uri="{9D8B030D-6E8A-4147-A177-3AD203B41FA5}">
                      <a16:colId xmlns:a16="http://schemas.microsoft.com/office/drawing/2014/main" val="20003"/>
                    </a:ext>
                  </a:extLst>
                </a:gridCol>
              </a:tblGrid>
              <a:tr h="2122391">
                <a:tc>
                  <a:txBody>
                    <a:bodyPr/>
                    <a:lstStyle/>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2.2</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formulate a</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solution plan and methodology </a:t>
                      </a:r>
                      <a:r>
                        <a:rPr lang="en" sz="1300">
                          <a:solidFill>
                            <a:srgbClr val="231F20"/>
                          </a:solidFill>
                          <a:latin typeface="Arial"/>
                          <a:ea typeface="Arial"/>
                          <a:cs typeface="Arial"/>
                          <a:sym typeface="Arial"/>
                        </a:rPr>
                        <a:t>f</a:t>
                      </a:r>
                      <a:r>
                        <a:rPr lang="en" sz="1300" u="none" strike="noStrike" cap="none">
                          <a:solidFill>
                            <a:srgbClr val="231F20"/>
                          </a:solidFill>
                          <a:latin typeface="Arial"/>
                          <a:ea typeface="Arial"/>
                          <a:cs typeface="Arial"/>
                          <a:sym typeface="Arial"/>
                        </a:rPr>
                        <a:t>or </a:t>
                      </a:r>
                      <a:r>
                        <a:rPr lang="en" sz="1300">
                          <a:solidFill>
                            <a:schemeClr val="hlink"/>
                          </a:solidFill>
                          <a:latin typeface="Arial"/>
                          <a:ea typeface="Arial"/>
                          <a:cs typeface="Arial"/>
                          <a:sym typeface="Arial"/>
                        </a:rPr>
                        <a:t>an engineering problem</a:t>
                      </a: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2.2.1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2.2.2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2.2.3</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2.2.4</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Reframe complex problems into interconnected sub-problems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assemble and evaluate information and resources.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existing processes/solution methods for solving the problem, including</a:t>
                      </a:r>
                      <a:r>
                        <a:rPr lang="en" sz="1300">
                          <a:latin typeface="Arial"/>
                          <a:ea typeface="Arial"/>
                          <a:cs typeface="Arial"/>
                          <a:sym typeface="Arial"/>
                        </a:rPr>
                        <a:t> </a:t>
                      </a:r>
                      <a:r>
                        <a:rPr lang="en" sz="1300" u="none" strike="noStrike" cap="none">
                          <a:solidFill>
                            <a:srgbClr val="231F20"/>
                          </a:solidFill>
                          <a:latin typeface="Arial"/>
                          <a:ea typeface="Arial"/>
                          <a:cs typeface="Arial"/>
                          <a:sym typeface="Arial"/>
                        </a:rPr>
                        <a:t>forming justified   </a:t>
                      </a:r>
                      <a:endParaRPr sz="1300" u="none" strike="noStrike" cap="none" dirty="0">
                        <a:solidFill>
                          <a:srgbClr val="231F20"/>
                        </a:solidFill>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approximations and assumptions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Compare and contrast alternative solution processes to select the best process.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4"/>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5" name="Google Shape;395;p44"/>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6" name="Google Shape;396;p44"/>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397" name="Google Shape;397;p44"/>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398" name="Google Shape;398;p44"/>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25</a:t>
            </a:r>
            <a:endParaRPr sz="667" dirty="0">
              <a:latin typeface="Arial"/>
              <a:ea typeface="Arial"/>
              <a:cs typeface="Arial"/>
              <a:sym typeface="Arial"/>
            </a:endParaRPr>
          </a:p>
        </p:txBody>
      </p:sp>
      <p:sp>
        <p:nvSpPr>
          <p:cNvPr id="399" name="Google Shape;399;p44"/>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400" name="Google Shape;400;p44"/>
          <p:cNvGraphicFramePr/>
          <p:nvPr/>
        </p:nvGraphicFramePr>
        <p:xfrm>
          <a:off x="716235" y="690234"/>
          <a:ext cx="10739400" cy="2029257"/>
        </p:xfrm>
        <a:graphic>
          <a:graphicData uri="http://schemas.openxmlformats.org/drawingml/2006/table">
            <a:tbl>
              <a:tblPr firstRow="1" bandRow="1">
                <a:noFill/>
              </a:tblPr>
              <a:tblGrid>
                <a:gridCol w="532700">
                  <a:extLst>
                    <a:ext uri="{9D8B030D-6E8A-4147-A177-3AD203B41FA5}">
                      <a16:colId xmlns:a16="http://schemas.microsoft.com/office/drawing/2014/main" val="20000"/>
                    </a:ext>
                  </a:extLst>
                </a:gridCol>
                <a:gridCol w="3000967">
                  <a:extLst>
                    <a:ext uri="{9D8B030D-6E8A-4147-A177-3AD203B41FA5}">
                      <a16:colId xmlns:a16="http://schemas.microsoft.com/office/drawing/2014/main" val="20001"/>
                    </a:ext>
                  </a:extLst>
                </a:gridCol>
                <a:gridCol w="655333">
                  <a:extLst>
                    <a:ext uri="{9D8B030D-6E8A-4147-A177-3AD203B41FA5}">
                      <a16:colId xmlns:a16="http://schemas.microsoft.com/office/drawing/2014/main" val="20002"/>
                    </a:ext>
                  </a:extLst>
                </a:gridCol>
                <a:gridCol w="6550400">
                  <a:extLst>
                    <a:ext uri="{9D8B030D-6E8A-4147-A177-3AD203B41FA5}">
                      <a16:colId xmlns:a16="http://schemas.microsoft.com/office/drawing/2014/main" val="20003"/>
                    </a:ext>
                  </a:extLst>
                </a:gridCol>
              </a:tblGrid>
              <a:tr h="2029257">
                <a:tc>
                  <a:txBody>
                    <a:bodyPr/>
                    <a:lstStyle/>
                    <a:p>
                      <a:pPr marL="203200" marR="25400" lvl="0" indent="-177800" algn="l"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l"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None/>
                      </a:pPr>
                      <a:r>
                        <a:rPr lang="en" sz="1300">
                          <a:solidFill>
                            <a:schemeClr val="hlink"/>
                          </a:solidFill>
                          <a:latin typeface="Arial"/>
                          <a:ea typeface="Arial"/>
                          <a:cs typeface="Arial"/>
                          <a:sym typeface="Arial"/>
                        </a:rPr>
                        <a:t>2.3 </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Demonstrate 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formulate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a:solidFill>
                            <a:schemeClr val="hlink"/>
                          </a:solidFill>
                          <a:latin typeface="Arial"/>
                          <a:ea typeface="Arial"/>
                          <a:cs typeface="Arial"/>
                          <a:sym typeface="Arial"/>
                        </a:rPr>
                        <a:t>and interpret a model</a:t>
                      </a:r>
                      <a:endParaRPr sz="1300" dirty="0">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2.3.1</a:t>
                      </a: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just"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Combine scientific principles and engineering concepts to formulate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model/s</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(mathematical or otherwise)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of a system or process that is appropriate in terms of</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0"/>
                        </a:spcBef>
                        <a:spcAft>
                          <a:spcPts val="0"/>
                        </a:spcAft>
                        <a:buNone/>
                      </a:pPr>
                      <a:r>
                        <a:rPr lang="en" sz="1300" u="none" strike="noStrike" cap="none">
                          <a:solidFill>
                            <a:srgbClr val="231F20"/>
                          </a:solidFill>
                          <a:latin typeface="Arial"/>
                          <a:ea typeface="Arial"/>
                          <a:cs typeface="Arial"/>
                          <a:sym typeface="Arial"/>
                        </a:rPr>
                        <a:t>  applicability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required accuracy.</a:t>
                      </a:r>
                      <a:endParaRPr sz="1300" u="none" strike="noStrike" cap="none" dirty="0">
                        <a:latin typeface="Arial"/>
                        <a:ea typeface="Arial"/>
                        <a:cs typeface="Arial"/>
                        <a:sym typeface="Arial"/>
                      </a:endParaRPr>
                    </a:p>
                    <a:p>
                      <a:pPr marL="0" marR="25400" lvl="0" indent="0" algn="just"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assumptions (mathematical and physical) necessary to allow modeling of  a</a:t>
                      </a:r>
                      <a:endParaRPr sz="1300" u="none" strike="noStrike" cap="none" dirty="0">
                        <a:solidFill>
                          <a:srgbClr val="231F20"/>
                        </a:solidFill>
                        <a:latin typeface="Arial"/>
                        <a:ea typeface="Arial"/>
                        <a:cs typeface="Arial"/>
                        <a:sym typeface="Arial"/>
                      </a:endParaRPr>
                    </a:p>
                    <a:p>
                      <a:pPr marL="0" marR="25400" lvl="0" indent="0" algn="just" rtl="0">
                        <a:lnSpc>
                          <a:spcPct val="200000"/>
                        </a:lnSpc>
                        <a:spcBef>
                          <a:spcPts val="100"/>
                        </a:spcBef>
                        <a:spcAft>
                          <a:spcPts val="0"/>
                        </a:spcAft>
                        <a:buNone/>
                      </a:pPr>
                      <a:r>
                        <a:rPr lang="en" sz="1300" u="none" strike="noStrike" cap="none">
                          <a:solidFill>
                            <a:srgbClr val="231F20"/>
                          </a:solidFill>
                          <a:latin typeface="Arial"/>
                          <a:ea typeface="Arial"/>
                          <a:cs typeface="Arial"/>
                          <a:sym typeface="Arial"/>
                        </a:rPr>
                        <a:t> system at the level</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of accuracy required.</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graphicFrame>
        <p:nvGraphicFramePr>
          <p:cNvPr id="401" name="Google Shape;401;p44"/>
          <p:cNvGraphicFramePr/>
          <p:nvPr/>
        </p:nvGraphicFramePr>
        <p:xfrm>
          <a:off x="716235" y="2774101"/>
          <a:ext cx="10739400" cy="2486457"/>
        </p:xfrm>
        <a:graphic>
          <a:graphicData uri="http://schemas.openxmlformats.org/drawingml/2006/table">
            <a:tbl>
              <a:tblPr firstRow="1" bandRow="1">
                <a:noFill/>
              </a:tblPr>
              <a:tblGrid>
                <a:gridCol w="532700">
                  <a:extLst>
                    <a:ext uri="{9D8B030D-6E8A-4147-A177-3AD203B41FA5}">
                      <a16:colId xmlns:a16="http://schemas.microsoft.com/office/drawing/2014/main" val="20000"/>
                    </a:ext>
                  </a:extLst>
                </a:gridCol>
                <a:gridCol w="3000967">
                  <a:extLst>
                    <a:ext uri="{9D8B030D-6E8A-4147-A177-3AD203B41FA5}">
                      <a16:colId xmlns:a16="http://schemas.microsoft.com/office/drawing/2014/main" val="20001"/>
                    </a:ext>
                  </a:extLst>
                </a:gridCol>
                <a:gridCol w="655333">
                  <a:extLst>
                    <a:ext uri="{9D8B030D-6E8A-4147-A177-3AD203B41FA5}">
                      <a16:colId xmlns:a16="http://schemas.microsoft.com/office/drawing/2014/main" val="20002"/>
                    </a:ext>
                  </a:extLst>
                </a:gridCol>
                <a:gridCol w="6550400">
                  <a:extLst>
                    <a:ext uri="{9D8B030D-6E8A-4147-A177-3AD203B41FA5}">
                      <a16:colId xmlns:a16="http://schemas.microsoft.com/office/drawing/2014/main" val="20003"/>
                    </a:ext>
                  </a:extLst>
                </a:gridCol>
              </a:tblGrid>
              <a:tr h="2486457">
                <a:tc>
                  <a:txBody>
                    <a:bodyPr/>
                    <a:lstStyle/>
                    <a:p>
                      <a:pPr marL="203200" marR="25400" lvl="0" indent="-177800" algn="just" rtl="0">
                        <a:lnSpc>
                          <a:spcPct val="150000"/>
                        </a:lnSpc>
                        <a:spcBef>
                          <a:spcPts val="0"/>
                        </a:spcBef>
                        <a:spcAft>
                          <a:spcPts val="0"/>
                        </a:spcAft>
                        <a:buNone/>
                      </a:pPr>
                      <a:endParaRPr sz="1300" dirty="0">
                        <a:solidFill>
                          <a:schemeClr val="hlink"/>
                        </a:solidFill>
                        <a:latin typeface="Arial"/>
                        <a:ea typeface="Arial"/>
                        <a:cs typeface="Arial"/>
                        <a:sym typeface="Arial"/>
                      </a:endParaRPr>
                    </a:p>
                    <a:p>
                      <a:pPr marL="203200" marR="25400" lvl="0" indent="-177800" algn="ctr" rtl="0">
                        <a:lnSpc>
                          <a:spcPct val="150000"/>
                        </a:lnSpc>
                        <a:spcBef>
                          <a:spcPts val="0"/>
                        </a:spcBef>
                        <a:spcAft>
                          <a:spcPts val="0"/>
                        </a:spcAft>
                        <a:buNone/>
                      </a:pPr>
                      <a:r>
                        <a:rPr lang="en" sz="1300">
                          <a:solidFill>
                            <a:schemeClr val="hlink"/>
                          </a:solidFill>
                          <a:latin typeface="Arial"/>
                          <a:ea typeface="Arial"/>
                          <a:cs typeface="Arial"/>
                          <a:sym typeface="Arial"/>
                        </a:rPr>
                        <a:t>2.4</a:t>
                      </a:r>
                      <a:endParaRPr sz="13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just" rtl="0">
                        <a:lnSpc>
                          <a:spcPct val="150000"/>
                        </a:lnSpc>
                        <a:spcBef>
                          <a:spcPts val="0"/>
                        </a:spcBef>
                        <a:spcAft>
                          <a:spcPts val="0"/>
                        </a:spcAft>
                        <a:buNone/>
                      </a:pP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Demonstrate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ability to</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execute</a:t>
                      </a:r>
                      <a:r>
                        <a:rPr lang="en" sz="1300">
                          <a:solidFill>
                            <a:srgbClr val="231F20"/>
                          </a:solidFill>
                          <a:latin typeface="Arial"/>
                          <a:ea typeface="Arial"/>
                          <a:cs typeface="Arial"/>
                          <a:sym typeface="Arial"/>
                        </a:rPr>
                        <a:t> a</a:t>
                      </a:r>
                      <a:endParaRPr sz="1300" dirty="0">
                        <a:solidFill>
                          <a:srgbClr val="231F20"/>
                        </a:solidFill>
                        <a:latin typeface="Arial"/>
                        <a:ea typeface="Arial"/>
                        <a:cs typeface="Arial"/>
                        <a:sym typeface="Arial"/>
                      </a:endParaRPr>
                    </a:p>
                    <a:p>
                      <a:pPr marL="203200" marR="25400" lvl="0" indent="-177800" algn="just" rtl="0">
                        <a:lnSpc>
                          <a:spcPct val="150000"/>
                        </a:lnSpc>
                        <a:spcBef>
                          <a:spcPts val="0"/>
                        </a:spcBef>
                        <a:spcAft>
                          <a:spcPts val="0"/>
                        </a:spcAft>
                        <a:buNone/>
                      </a:pPr>
                      <a:r>
                        <a:rPr lang="en" sz="1300">
                          <a:solidFill>
                            <a:srgbClr val="231F20"/>
                          </a:solidFill>
                          <a:latin typeface="Arial"/>
                          <a:ea typeface="Arial"/>
                          <a:cs typeface="Arial"/>
                          <a:sym typeface="Arial"/>
                        </a:rPr>
                        <a:t> s</a:t>
                      </a:r>
                      <a:r>
                        <a:rPr lang="en" sz="1300" u="none" strike="noStrike" cap="none">
                          <a:solidFill>
                            <a:srgbClr val="231F20"/>
                          </a:solidFill>
                          <a:latin typeface="Arial"/>
                          <a:ea typeface="Arial"/>
                          <a:cs typeface="Arial"/>
                          <a:sym typeface="Arial"/>
                        </a:rPr>
                        <a:t>olution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process and analyze results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 2.4.1</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2.4.3 </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 2.4.4</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Apply engineering mathematics and computations to solve mathematical models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Produce and validate results through skilful use of contemporary engineering tools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models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sources of error in the solution process, and limitations of the solution.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Extract desired understanding and conclusions consistent with objectives and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limitations of the analysis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52"/>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33</a:t>
            </a:r>
            <a:endParaRPr sz="667" dirty="0">
              <a:latin typeface="Arial"/>
              <a:ea typeface="Arial"/>
              <a:cs typeface="Arial"/>
              <a:sym typeface="Arial"/>
            </a:endParaRPr>
          </a:p>
        </p:txBody>
      </p:sp>
      <p:graphicFrame>
        <p:nvGraphicFramePr>
          <p:cNvPr id="474" name="Google Shape;474;p52"/>
          <p:cNvGraphicFramePr/>
          <p:nvPr/>
        </p:nvGraphicFramePr>
        <p:xfrm>
          <a:off x="742801" y="817484"/>
          <a:ext cx="10752600" cy="4098047"/>
        </p:xfrm>
        <a:graphic>
          <a:graphicData uri="http://schemas.openxmlformats.org/drawingml/2006/table">
            <a:tbl>
              <a:tblPr firstRow="1" bandRow="1">
                <a:noFill/>
              </a:tblPr>
              <a:tblGrid>
                <a:gridCol w="400267">
                  <a:extLst>
                    <a:ext uri="{9D8B030D-6E8A-4147-A177-3AD203B41FA5}">
                      <a16:colId xmlns:a16="http://schemas.microsoft.com/office/drawing/2014/main" val="20000"/>
                    </a:ext>
                  </a:extLst>
                </a:gridCol>
                <a:gridCol w="4952933">
                  <a:extLst>
                    <a:ext uri="{9D8B030D-6E8A-4147-A177-3AD203B41FA5}">
                      <a16:colId xmlns:a16="http://schemas.microsoft.com/office/drawing/2014/main" val="20001"/>
                    </a:ext>
                  </a:extLst>
                </a:gridCol>
                <a:gridCol w="802467">
                  <a:extLst>
                    <a:ext uri="{9D8B030D-6E8A-4147-A177-3AD203B41FA5}">
                      <a16:colId xmlns:a16="http://schemas.microsoft.com/office/drawing/2014/main" val="20002"/>
                    </a:ext>
                  </a:extLst>
                </a:gridCol>
                <a:gridCol w="4596933">
                  <a:extLst>
                    <a:ext uri="{9D8B030D-6E8A-4147-A177-3AD203B41FA5}">
                      <a16:colId xmlns:a16="http://schemas.microsoft.com/office/drawing/2014/main" val="20003"/>
                    </a:ext>
                  </a:extLst>
                </a:gridCol>
              </a:tblGrid>
              <a:tr h="530100">
                <a:tc>
                  <a:txBody>
                    <a:bodyPr/>
                    <a:lstStyle/>
                    <a:p>
                      <a:pPr marL="25400" marR="25400" lvl="0" indent="0" algn="l" rtl="0">
                        <a:lnSpc>
                          <a:spcPct val="10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500" b="1" u="none" strike="noStrike" cap="none">
                          <a:solidFill>
                            <a:srgbClr val="231F20"/>
                          </a:solidFill>
                          <a:latin typeface="Arial"/>
                          <a:ea typeface="Arial"/>
                          <a:cs typeface="Arial"/>
                          <a:sym typeface="Arial"/>
                        </a:rPr>
                        <a:t>PO 8: Ethics: </a:t>
                      </a:r>
                      <a:r>
                        <a:rPr lang="en" sz="1500" u="none" strike="noStrike" cap="none">
                          <a:solidFill>
                            <a:srgbClr val="231F20"/>
                          </a:solidFill>
                          <a:latin typeface="Arial"/>
                          <a:ea typeface="Arial"/>
                          <a:cs typeface="Arial"/>
                          <a:sym typeface="Arial"/>
                        </a:rPr>
                        <a:t>Apply ethical principles and commit to professional ethics and responsibilities and norms of the engineering  practice.</a:t>
                      </a:r>
                      <a:endParaRPr sz="15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5767">
                <a:tc>
                  <a:txBody>
                    <a:bodyPr/>
                    <a:lstStyle/>
                    <a:p>
                      <a:pPr marL="27940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Competency</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endParaRPr sz="17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Indicators</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229567">
                <a:tc>
                  <a:txBody>
                    <a:bodyPr/>
                    <a:lstStyle/>
                    <a:p>
                      <a:pPr marL="203200" marR="25400" lvl="0" indent="-17780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recognize ethical</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dilemmas</a:t>
                      </a:r>
                      <a:endParaRPr sz="1500" u="none" strike="noStrike" cap="none"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endParaRPr sz="1500"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8.1.1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Identify situations of unethical professional conduct and propose ethical alternatives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136532">
                <a:tc>
                  <a:txBody>
                    <a:bodyPr/>
                    <a:lstStyle/>
                    <a:p>
                      <a:pPr marL="203200" marR="25400" lvl="0" indent="-177800" algn="ctr"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8.2</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5400" marR="25400" lvl="0" indent="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apply the Code of Ethics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0" lvl="0" indent="0" algn="ctr" rtl="0">
                        <a:lnSpc>
                          <a:spcPct val="200000"/>
                        </a:lnSpc>
                        <a:spcBef>
                          <a:spcPts val="0"/>
                        </a:spcBef>
                        <a:spcAft>
                          <a:spcPts val="0"/>
                        </a:spcAft>
                        <a:buNone/>
                      </a:pPr>
                      <a:r>
                        <a:rPr lang="en" sz="1500">
                          <a:solidFill>
                            <a:schemeClr val="hlink"/>
                          </a:solidFill>
                          <a:latin typeface="Arial"/>
                          <a:ea typeface="Arial"/>
                          <a:cs typeface="Arial"/>
                          <a:sym typeface="Arial"/>
                        </a:rPr>
                        <a:t> 8.2.1</a:t>
                      </a:r>
                      <a:endParaRPr sz="15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8.2.2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0" marR="0" lvl="0" indent="0" algn="l" rtl="0">
                        <a:lnSpc>
                          <a:spcPct val="20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tenets of the ASME professional code of ethics</a:t>
                      </a:r>
                      <a:endParaRPr sz="1500" u="none" strike="noStrike" cap="none" dirty="0">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Examine and apply moral &amp; ethical principles to known</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u="none" strike="noStrike" cap="none">
                          <a:solidFill>
                            <a:srgbClr val="231F20"/>
                          </a:solidFill>
                          <a:latin typeface="Arial"/>
                          <a:ea typeface="Arial"/>
                          <a:cs typeface="Arial"/>
                          <a:sym typeface="Arial"/>
                        </a:rPr>
                        <a:t> case studies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3"/>
                  </a:ext>
                </a:extLst>
              </a:tr>
            </a:tbl>
          </a:graphicData>
        </a:graphic>
      </p:graphicFrame>
      <p:sp>
        <p:nvSpPr>
          <p:cNvPr id="475" name="Google Shape;475;p52"/>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4"/>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35</a:t>
            </a:r>
            <a:endParaRPr sz="667" dirty="0">
              <a:latin typeface="Arial"/>
              <a:ea typeface="Arial"/>
              <a:cs typeface="Arial"/>
              <a:sym typeface="Arial"/>
            </a:endParaRPr>
          </a:p>
        </p:txBody>
      </p:sp>
      <p:graphicFrame>
        <p:nvGraphicFramePr>
          <p:cNvPr id="488" name="Google Shape;488;p54"/>
          <p:cNvGraphicFramePr/>
          <p:nvPr/>
        </p:nvGraphicFramePr>
        <p:xfrm>
          <a:off x="742801" y="373951"/>
          <a:ext cx="10724067" cy="2750224"/>
        </p:xfrm>
        <a:graphic>
          <a:graphicData uri="http://schemas.openxmlformats.org/drawingml/2006/table">
            <a:tbl>
              <a:tblPr firstRow="1" bandRow="1">
                <a:noFill/>
              </a:tblPr>
              <a:tblGrid>
                <a:gridCol w="437567">
                  <a:extLst>
                    <a:ext uri="{9D8B030D-6E8A-4147-A177-3AD203B41FA5}">
                      <a16:colId xmlns:a16="http://schemas.microsoft.com/office/drawing/2014/main" val="20000"/>
                    </a:ext>
                  </a:extLst>
                </a:gridCol>
                <a:gridCol w="2595167">
                  <a:extLst>
                    <a:ext uri="{9D8B030D-6E8A-4147-A177-3AD203B41FA5}">
                      <a16:colId xmlns:a16="http://schemas.microsoft.com/office/drawing/2014/main" val="20001"/>
                    </a:ext>
                  </a:extLst>
                </a:gridCol>
                <a:gridCol w="550333">
                  <a:extLst>
                    <a:ext uri="{9D8B030D-6E8A-4147-A177-3AD203B41FA5}">
                      <a16:colId xmlns:a16="http://schemas.microsoft.com/office/drawing/2014/main" val="20002"/>
                    </a:ext>
                  </a:extLst>
                </a:gridCol>
                <a:gridCol w="7141000">
                  <a:extLst>
                    <a:ext uri="{9D8B030D-6E8A-4147-A177-3AD203B41FA5}">
                      <a16:colId xmlns:a16="http://schemas.microsoft.com/office/drawing/2014/main" val="20003"/>
                    </a:ext>
                  </a:extLst>
                </a:gridCol>
              </a:tblGrid>
              <a:tr h="763933">
                <a:tc>
                  <a:txBody>
                    <a:bodyPr/>
                    <a:lstStyle/>
                    <a:p>
                      <a:pPr marL="25400" marR="25400" lvl="0" indent="0" algn="just" rtl="0">
                        <a:lnSpc>
                          <a:spcPct val="100000"/>
                        </a:lnSpc>
                        <a:spcBef>
                          <a:spcPts val="0"/>
                        </a:spcBef>
                        <a:spcAft>
                          <a:spcPts val="0"/>
                        </a:spcAft>
                        <a:buNone/>
                      </a:pPr>
                      <a:endParaRPr sz="1300" b="1"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300" b="1">
                          <a:solidFill>
                            <a:srgbClr val="231F20"/>
                          </a:solidFill>
                          <a:latin typeface="Arial"/>
                          <a:ea typeface="Arial"/>
                          <a:cs typeface="Arial"/>
                          <a:sym typeface="Arial"/>
                        </a:rPr>
                        <a:t> </a:t>
                      </a:r>
                      <a:r>
                        <a:rPr lang="en" sz="1300" b="1" u="none" strike="noStrike" cap="none">
                          <a:solidFill>
                            <a:srgbClr val="231F20"/>
                          </a:solidFill>
                          <a:latin typeface="Arial"/>
                          <a:ea typeface="Arial"/>
                          <a:cs typeface="Arial"/>
                          <a:sym typeface="Arial"/>
                        </a:rPr>
                        <a:t>PO 10: Communication: </a:t>
                      </a:r>
                      <a:r>
                        <a:rPr lang="en" sz="1300" u="none" strike="noStrike" cap="none">
                          <a:solidFill>
                            <a:srgbClr val="231F20"/>
                          </a:solidFill>
                          <a:latin typeface="Arial"/>
                          <a:ea typeface="Arial"/>
                          <a:cs typeface="Arial"/>
                          <a:sym typeface="Arial"/>
                        </a:rPr>
                        <a:t>Communicate effectively on complex engineering activities with the engineering community and with  the society</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at large, such as being able to comprehend and write effective reports and design documentation, make effective  presentations, and give</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and receive clear instructions</a:t>
                      </a:r>
                      <a:endParaRPr sz="13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6500">
                <a:tc>
                  <a:txBody>
                    <a:bodyPr/>
                    <a:lstStyle/>
                    <a:p>
                      <a:pPr marL="279400" marR="0" lvl="0" indent="0" algn="l" rtl="0">
                        <a:lnSpc>
                          <a:spcPct val="100000"/>
                        </a:lnSpc>
                        <a:spcBef>
                          <a:spcPts val="0"/>
                        </a:spcBef>
                        <a:spcAft>
                          <a:spcPts val="0"/>
                        </a:spcAft>
                        <a:buNone/>
                      </a:pPr>
                      <a:endParaRPr sz="16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600" b="1">
                          <a:solidFill>
                            <a:srgbClr val="231F20"/>
                          </a:solidFill>
                          <a:latin typeface="Arial"/>
                          <a:ea typeface="Arial"/>
                          <a:cs typeface="Arial"/>
                          <a:sym typeface="Arial"/>
                        </a:rPr>
                        <a:t>       </a:t>
                      </a: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0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639791">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10.1</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Demonstrate</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an</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ability</a:t>
                      </a: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to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comprehend technical  literature</a:t>
                      </a:r>
                      <a:r>
                        <a:rPr lang="en" sz="1300" dirty="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and document  project work</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10.1.1</a:t>
                      </a: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None/>
                      </a:pPr>
                      <a:r>
                        <a:rPr lang="en" sz="1300">
                          <a:solidFill>
                            <a:schemeClr val="hlink"/>
                          </a:solidFill>
                          <a:latin typeface="Arial"/>
                          <a:ea typeface="Arial"/>
                          <a:cs typeface="Arial"/>
                          <a:sym typeface="Arial"/>
                        </a:rPr>
                        <a:t>10.1.2</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10.1.3</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Read, understand and interpret technical and non-technical information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Produce clear, well-constructed, and well-supported written engineering documents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Create flow in a document or presentation - a logical progression of ideas so that</a:t>
                      </a:r>
                      <a:r>
                        <a:rPr lang="en" sz="1300" dirty="0">
                          <a:latin typeface="Arial"/>
                          <a:ea typeface="Arial"/>
                          <a:cs typeface="Arial"/>
                          <a:sym typeface="Arial"/>
                        </a:rPr>
                        <a:t> </a:t>
                      </a:r>
                      <a:r>
                        <a:rPr lang="en" sz="1300" u="none" strike="noStrike" cap="none" dirty="0">
                          <a:solidFill>
                            <a:srgbClr val="231F20"/>
                          </a:solidFill>
                          <a:latin typeface="Arial"/>
                          <a:ea typeface="Arial"/>
                          <a:cs typeface="Arial"/>
                          <a:sym typeface="Arial"/>
                        </a:rPr>
                        <a:t>the </a:t>
                      </a:r>
                      <a:endParaRPr sz="1300" u="none" strike="noStrike" cap="none" dirty="0">
                        <a:solidFill>
                          <a:srgbClr val="231F20"/>
                        </a:solidFill>
                        <a:latin typeface="Arial"/>
                        <a:ea typeface="Arial"/>
                        <a:cs typeface="Arial"/>
                        <a:sym typeface="Arial"/>
                      </a:endParaRPr>
                    </a:p>
                    <a:p>
                      <a:pPr marL="0" marR="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main point is clear</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bl>
          </a:graphicData>
        </a:graphic>
      </p:graphicFrame>
      <p:sp>
        <p:nvSpPr>
          <p:cNvPr id="489" name="Google Shape;489;p54"/>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490" name="Google Shape;490;p54"/>
          <p:cNvGraphicFramePr/>
          <p:nvPr/>
        </p:nvGraphicFramePr>
        <p:xfrm>
          <a:off x="742802" y="3174551"/>
          <a:ext cx="10724100" cy="2653933"/>
        </p:xfrm>
        <a:graphic>
          <a:graphicData uri="http://schemas.openxmlformats.org/drawingml/2006/table">
            <a:tbl>
              <a:tblPr firstRow="1" bandRow="1">
                <a:noFill/>
              </a:tblPr>
              <a:tblGrid>
                <a:gridCol w="437567">
                  <a:extLst>
                    <a:ext uri="{9D8B030D-6E8A-4147-A177-3AD203B41FA5}">
                      <a16:colId xmlns:a16="http://schemas.microsoft.com/office/drawing/2014/main" val="20000"/>
                    </a:ext>
                  </a:extLst>
                </a:gridCol>
                <a:gridCol w="2595200">
                  <a:extLst>
                    <a:ext uri="{9D8B030D-6E8A-4147-A177-3AD203B41FA5}">
                      <a16:colId xmlns:a16="http://schemas.microsoft.com/office/drawing/2014/main" val="20001"/>
                    </a:ext>
                  </a:extLst>
                </a:gridCol>
                <a:gridCol w="550300">
                  <a:extLst>
                    <a:ext uri="{9D8B030D-6E8A-4147-A177-3AD203B41FA5}">
                      <a16:colId xmlns:a16="http://schemas.microsoft.com/office/drawing/2014/main" val="20002"/>
                    </a:ext>
                  </a:extLst>
                </a:gridCol>
                <a:gridCol w="7141033">
                  <a:extLst>
                    <a:ext uri="{9D8B030D-6E8A-4147-A177-3AD203B41FA5}">
                      <a16:colId xmlns:a16="http://schemas.microsoft.com/office/drawing/2014/main" val="20003"/>
                    </a:ext>
                  </a:extLst>
                </a:gridCol>
              </a:tblGrid>
              <a:tr h="1248000">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10.2</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Demonstrate competence  in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listening, speaking, and</a:t>
                      </a:r>
                    </a:p>
                    <a:p>
                      <a:pPr marL="203200" marR="25400" lvl="0" indent="-177800" algn="l" rtl="0">
                        <a:lnSpc>
                          <a:spcPct val="150000"/>
                        </a:lnSpc>
                        <a:spcBef>
                          <a:spcPts val="0"/>
                        </a:spcBef>
                        <a:spcAft>
                          <a:spcPts val="0"/>
                        </a:spcAft>
                        <a:buNone/>
                      </a:pPr>
                      <a:r>
                        <a:rPr lang="en" sz="1300" u="none" strike="noStrike" cap="none" dirty="0">
                          <a:solidFill>
                            <a:srgbClr val="231F20"/>
                          </a:solidFill>
                          <a:latin typeface="Arial"/>
                          <a:ea typeface="Arial"/>
                          <a:cs typeface="Arial"/>
                          <a:sym typeface="Arial"/>
                        </a:rPr>
                        <a:t>presentation</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10.2.1</a:t>
                      </a:r>
                      <a:endParaRPr sz="1300" dirty="0">
                        <a:solidFill>
                          <a:schemeClr val="hlink"/>
                        </a:solidFill>
                        <a:latin typeface="Arial"/>
                        <a:ea typeface="Arial"/>
                        <a:cs typeface="Arial"/>
                        <a:sym typeface="Arial"/>
                      </a:endParaRPr>
                    </a:p>
                    <a:p>
                      <a:pPr marL="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10.2.2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Listen to and comprehend information, instructions, and viewpoints of others</a:t>
                      </a:r>
                      <a:endParaRPr sz="1300" u="none" strike="noStrike" cap="none" dirty="0">
                        <a:latin typeface="Arial"/>
                        <a:ea typeface="Arial"/>
                        <a:cs typeface="Arial"/>
                        <a:sym typeface="Arial"/>
                      </a:endParaRPr>
                    </a:p>
                    <a:p>
                      <a:pPr marL="0" marR="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Deliver effective oral presentations to technical and non-technical audiences</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r h="1405933">
                <a:tc>
                  <a:txBody>
                    <a:bodyPr/>
                    <a:lstStyle/>
                    <a:p>
                      <a:pPr marL="203200" marR="25400" lvl="0" indent="-17780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10.3</a:t>
                      </a:r>
                      <a:endParaRPr sz="13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 the  ability to  </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integrate different modes of</a:t>
                      </a:r>
                      <a:r>
                        <a:rPr lang="en" sz="1300">
                          <a:solidFill>
                            <a:srgbClr val="231F20"/>
                          </a:solidFill>
                          <a:latin typeface="Arial"/>
                          <a:ea typeface="Arial"/>
                          <a:cs typeface="Arial"/>
                          <a:sym typeface="Arial"/>
                        </a:rPr>
                        <a:t> </a:t>
                      </a:r>
                      <a:endParaRPr sz="13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communication</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200000"/>
                        </a:lnSpc>
                        <a:spcBef>
                          <a:spcPts val="0"/>
                        </a:spcBef>
                        <a:spcAft>
                          <a:spcPts val="0"/>
                        </a:spcAft>
                        <a:buNone/>
                      </a:pPr>
                      <a:r>
                        <a:rPr lang="en" sz="1300">
                          <a:solidFill>
                            <a:schemeClr val="hlink"/>
                          </a:solidFill>
                          <a:latin typeface="Arial"/>
                          <a:ea typeface="Arial"/>
                          <a:cs typeface="Arial"/>
                          <a:sym typeface="Arial"/>
                        </a:rPr>
                        <a:t>10.3.1</a:t>
                      </a:r>
                      <a:endParaRPr sz="1300" dirty="0">
                        <a:solidFill>
                          <a:schemeClr val="hlink"/>
                        </a:solidFill>
                        <a:latin typeface="Arial"/>
                        <a:ea typeface="Arial"/>
                        <a:cs typeface="Arial"/>
                        <a:sym typeface="Arial"/>
                      </a:endParaRPr>
                    </a:p>
                    <a:p>
                      <a:pPr marL="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10.3.2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Create engineering-standard figures, reports and drawings to complement writing</a:t>
                      </a:r>
                      <a:r>
                        <a:rPr lang="en" sz="1300" dirty="0">
                          <a:latin typeface="Arial"/>
                          <a:ea typeface="Arial"/>
                          <a:cs typeface="Arial"/>
                          <a:sym typeface="Arial"/>
                        </a:rPr>
                        <a:t> </a:t>
                      </a:r>
                      <a:endParaRPr sz="1300" dirty="0">
                        <a:latin typeface="Arial"/>
                        <a:ea typeface="Arial"/>
                        <a:cs typeface="Arial"/>
                        <a:sym typeface="Arial"/>
                      </a:endParaRPr>
                    </a:p>
                    <a:p>
                      <a:pPr marL="0" marR="0" lvl="0" indent="0" algn="l" rtl="0">
                        <a:lnSpc>
                          <a:spcPct val="200000"/>
                        </a:lnSpc>
                        <a:spcBef>
                          <a:spcPts val="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and presentations</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dirty="0">
                          <a:solidFill>
                            <a:srgbClr val="231F20"/>
                          </a:solidFill>
                          <a:latin typeface="Arial"/>
                          <a:ea typeface="Arial"/>
                          <a:cs typeface="Arial"/>
                          <a:sym typeface="Arial"/>
                        </a:rPr>
                        <a:t> </a:t>
                      </a:r>
                      <a:r>
                        <a:rPr lang="en" sz="1300" u="none" strike="noStrike" cap="none" dirty="0">
                          <a:solidFill>
                            <a:srgbClr val="231F20"/>
                          </a:solidFill>
                          <a:latin typeface="Arial"/>
                          <a:ea typeface="Arial"/>
                          <a:cs typeface="Arial"/>
                          <a:sym typeface="Arial"/>
                        </a:rPr>
                        <a:t>Use a variety of media effectively to convey a message in a document or a  presentation</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CBCD-C824-4B9A-BE02-20E2ADC6CCCB}"/>
              </a:ext>
            </a:extLst>
          </p:cNvPr>
          <p:cNvSpPr>
            <a:spLocks noGrp="1"/>
          </p:cNvSpPr>
          <p:nvPr>
            <p:ph type="ctrTitle"/>
          </p:nvPr>
        </p:nvSpPr>
        <p:spPr>
          <a:xfrm>
            <a:off x="1524000" y="405518"/>
            <a:ext cx="9144000" cy="556590"/>
          </a:xfrm>
        </p:spPr>
        <p:txBody>
          <a:bodyPr>
            <a:normAutofit fontScale="90000"/>
          </a:bodyPr>
          <a:lstStyle/>
          <a:p>
            <a:br>
              <a:rPr lang="en-US" sz="6000" b="1" dirty="0"/>
            </a:br>
            <a:br>
              <a:rPr lang="en-US" sz="6000" b="1" dirty="0"/>
            </a:br>
            <a:br>
              <a:rPr lang="en-US" sz="6000" b="1" dirty="0"/>
            </a:br>
            <a:br>
              <a:rPr lang="en-US" sz="6000" b="1" dirty="0"/>
            </a:br>
            <a:r>
              <a:rPr lang="en-US" sz="4000" b="1" dirty="0">
                <a:latin typeface="+mn-lt"/>
              </a:rPr>
              <a:t>OBE : Focus – key Aspects</a:t>
            </a:r>
            <a:endParaRPr lang="en-IN" b="1" dirty="0">
              <a:latin typeface="+mn-lt"/>
            </a:endParaRPr>
          </a:p>
        </p:txBody>
      </p:sp>
      <p:sp>
        <p:nvSpPr>
          <p:cNvPr id="3" name="Subtitle 2">
            <a:extLst>
              <a:ext uri="{FF2B5EF4-FFF2-40B4-BE49-F238E27FC236}">
                <a16:creationId xmlns:a16="http://schemas.microsoft.com/office/drawing/2014/main" id="{2796EB7F-2386-4FAC-8B30-A8A7F89FBBB5}"/>
              </a:ext>
            </a:extLst>
          </p:cNvPr>
          <p:cNvSpPr>
            <a:spLocks noGrp="1"/>
          </p:cNvSpPr>
          <p:nvPr>
            <p:ph type="subTitle" idx="1"/>
          </p:nvPr>
        </p:nvSpPr>
        <p:spPr>
          <a:xfrm>
            <a:off x="1665668" y="1357745"/>
            <a:ext cx="9144000" cy="5223164"/>
          </a:xfrm>
        </p:spPr>
        <p:txBody>
          <a:bodyPr>
            <a:normAutofit/>
          </a:bodyPr>
          <a:lstStyle/>
          <a:p>
            <a:pPr marL="519112" lvl="1" algn="l">
              <a:spcBef>
                <a:spcPct val="40000"/>
              </a:spcBef>
            </a:pPr>
            <a:endParaRPr lang="ms-MY" sz="3200" dirty="0">
              <a:solidFill>
                <a:srgbClr val="FF0000"/>
              </a:solidFill>
            </a:endParaRP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What do we want our students be able to do?    PROGRAM  OUTCOMES</a:t>
            </a: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How do our students achieve it? </a:t>
            </a:r>
          </a:p>
          <a:p>
            <a:pPr marL="519112" lvl="1" algn="l">
              <a:spcBef>
                <a:spcPct val="40000"/>
              </a:spcBef>
            </a:pPr>
            <a:r>
              <a:rPr lang="ms-MY" sz="2600" b="1" dirty="0">
                <a:latin typeface="Calibri" panose="020F0502020204030204" pitchFamily="34" charset="0"/>
                <a:ea typeface="Calibri" panose="020F0502020204030204" pitchFamily="34" charset="0"/>
                <a:cs typeface="Calibri" panose="020F0502020204030204" pitchFamily="34" charset="0"/>
              </a:rPr>
              <a:t>	Through Curriculum with COs, teaching/learning and 	</a:t>
            </a:r>
            <a:r>
              <a:rPr lang="ms-MY" sz="2600" b="1" dirty="0">
                <a:solidFill>
                  <a:srgbClr val="C00000"/>
                </a:solidFill>
                <a:latin typeface="Calibri" panose="020F0502020204030204" pitchFamily="34" charset="0"/>
                <a:ea typeface="Calibri" panose="020F0502020204030204" pitchFamily="34" charset="0"/>
                <a:cs typeface="Calibri" panose="020F0502020204030204" pitchFamily="34" charset="0"/>
              </a:rPr>
              <a:t>assessment</a:t>
            </a:r>
            <a:r>
              <a:rPr lang="ms-MY" sz="2600" b="1" dirty="0">
                <a:latin typeface="Calibri" panose="020F0502020204030204" pitchFamily="34" charset="0"/>
                <a:ea typeface="Calibri" panose="020F0502020204030204" pitchFamily="34" charset="0"/>
                <a:cs typeface="Calibri" panose="020F0502020204030204" pitchFamily="34" charset="0"/>
              </a:rPr>
              <a:t> </a:t>
            </a: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How do we ascertain that our  students have achieved it? </a:t>
            </a:r>
            <a:r>
              <a:rPr lang="ms-MY" sz="2600" b="1" dirty="0">
                <a:solidFill>
                  <a:srgbClr val="00B050"/>
                </a:solidFill>
                <a:latin typeface="Calibri" panose="020F0502020204030204" pitchFamily="34" charset="0"/>
                <a:ea typeface="Calibri" panose="020F0502020204030204" pitchFamily="34" charset="0"/>
                <a:cs typeface="Calibri" panose="020F0502020204030204" pitchFamily="34" charset="0"/>
              </a:rPr>
              <a:t>Assessment</a:t>
            </a:r>
            <a:r>
              <a:rPr lang="ms-MY" sz="2600" b="1" dirty="0">
                <a:latin typeface="Calibri" panose="020F0502020204030204" pitchFamily="34" charset="0"/>
                <a:ea typeface="Calibri" panose="020F0502020204030204" pitchFamily="34" charset="0"/>
                <a:cs typeface="Calibri" panose="020F0502020204030204" pitchFamily="34" charset="0"/>
              </a:rPr>
              <a:t> of attainment of COs and POs</a:t>
            </a:r>
          </a:p>
          <a:p>
            <a:pPr marL="857250" lvl="1" indent="-338138" algn="l">
              <a:spcBef>
                <a:spcPct val="40000"/>
              </a:spcBef>
              <a:buFontTx/>
              <a:buChar char="•"/>
            </a:pPr>
            <a:r>
              <a:rPr lang="ms-MY" sz="2600" b="1" dirty="0">
                <a:latin typeface="Calibri" panose="020F0502020204030204" pitchFamily="34" charset="0"/>
                <a:ea typeface="Calibri" panose="020F0502020204030204" pitchFamily="34" charset="0"/>
                <a:cs typeface="Calibri" panose="020F0502020204030204" pitchFamily="34" charset="0"/>
              </a:rPr>
              <a:t>How do we close the loop for further improvement </a:t>
            </a:r>
            <a:r>
              <a:rPr lang="en-GB" sz="2600" b="1" dirty="0">
                <a:latin typeface="Calibri" panose="020F0502020204030204" pitchFamily="34" charset="0"/>
                <a:ea typeface="Calibri" panose="020F0502020204030204" pitchFamily="34" charset="0"/>
                <a:cs typeface="Calibri" panose="020F0502020204030204" pitchFamily="34" charset="0"/>
              </a:rPr>
              <a:t>(Continuous Quality Improvement (CQI))</a:t>
            </a:r>
            <a:r>
              <a:rPr lang="ms-MY" sz="2600" b="1" dirty="0">
                <a:latin typeface="Calibri" panose="020F0502020204030204" pitchFamily="34" charset="0"/>
                <a:ea typeface="Calibri" panose="020F0502020204030204" pitchFamily="34" charset="0"/>
                <a:cs typeface="Calibri" panose="020F0502020204030204" pitchFamily="34" charset="0"/>
              </a:rPr>
              <a:t>? Make use of the assessment of attainment of COs and POs</a:t>
            </a:r>
            <a:endParaRPr lang="en-US" sz="2600" b="1"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sp>
        <p:nvSpPr>
          <p:cNvPr id="4" name="Slide Number Placeholder 3">
            <a:extLst>
              <a:ext uri="{FF2B5EF4-FFF2-40B4-BE49-F238E27FC236}">
                <a16:creationId xmlns:a16="http://schemas.microsoft.com/office/drawing/2014/main" id="{1CF255A2-7C3F-488D-A9AC-70EF0C80375C}"/>
              </a:ext>
            </a:extLst>
          </p:cNvPr>
          <p:cNvSpPr>
            <a:spLocks noGrp="1"/>
          </p:cNvSpPr>
          <p:nvPr>
            <p:ph type="sldNum" sz="quarter" idx="12"/>
          </p:nvPr>
        </p:nvSpPr>
        <p:spPr/>
        <p:txBody>
          <a:bodyPr/>
          <a:lstStyle/>
          <a:p>
            <a:fld id="{71EC9CE2-5AEF-428F-9B76-4FE97200EC74}" type="slidenum">
              <a:rPr lang="en-IN" smtClean="0"/>
              <a:t>6</a:t>
            </a:fld>
            <a:endParaRPr lang="en-IN" dirty="0"/>
          </a:p>
        </p:txBody>
      </p:sp>
      <p:sp>
        <p:nvSpPr>
          <p:cNvPr id="5" name="Rectangle 4">
            <a:extLst>
              <a:ext uri="{FF2B5EF4-FFF2-40B4-BE49-F238E27FC236}">
                <a16:creationId xmlns:a16="http://schemas.microsoft.com/office/drawing/2014/main" id="{67473D26-0080-1BFF-456C-F1DE7AC500F6}"/>
              </a:ext>
            </a:extLst>
          </p:cNvPr>
          <p:cNvSpPr/>
          <p:nvPr/>
        </p:nvSpPr>
        <p:spPr>
          <a:xfrm>
            <a:off x="2115047" y="1217179"/>
            <a:ext cx="8902811" cy="51702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300498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7" name="Google Shape;507;p5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8" name="Google Shape;508;p5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09" name="Google Shape;509;p5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10" name="Google Shape;510;p5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37</a:t>
            </a:r>
            <a:endParaRPr sz="667" dirty="0">
              <a:latin typeface="Arial"/>
              <a:ea typeface="Arial"/>
              <a:cs typeface="Arial"/>
              <a:sym typeface="Arial"/>
            </a:endParaRPr>
          </a:p>
        </p:txBody>
      </p:sp>
      <p:graphicFrame>
        <p:nvGraphicFramePr>
          <p:cNvPr id="511" name="Google Shape;511;p56"/>
          <p:cNvGraphicFramePr/>
          <p:nvPr/>
        </p:nvGraphicFramePr>
        <p:xfrm>
          <a:off x="771484" y="607001"/>
          <a:ext cx="10683399" cy="4970593"/>
        </p:xfrm>
        <a:graphic>
          <a:graphicData uri="http://schemas.openxmlformats.org/drawingml/2006/table">
            <a:tbl>
              <a:tblPr firstRow="1" bandRow="1">
                <a:noFill/>
              </a:tblPr>
              <a:tblGrid>
                <a:gridCol w="451500">
                  <a:extLst>
                    <a:ext uri="{9D8B030D-6E8A-4147-A177-3AD203B41FA5}">
                      <a16:colId xmlns:a16="http://schemas.microsoft.com/office/drawing/2014/main" val="20000"/>
                    </a:ext>
                  </a:extLst>
                </a:gridCol>
                <a:gridCol w="3710333">
                  <a:extLst>
                    <a:ext uri="{9D8B030D-6E8A-4147-A177-3AD203B41FA5}">
                      <a16:colId xmlns:a16="http://schemas.microsoft.com/office/drawing/2014/main" val="20001"/>
                    </a:ext>
                  </a:extLst>
                </a:gridCol>
                <a:gridCol w="679833">
                  <a:extLst>
                    <a:ext uri="{9D8B030D-6E8A-4147-A177-3AD203B41FA5}">
                      <a16:colId xmlns:a16="http://schemas.microsoft.com/office/drawing/2014/main" val="20002"/>
                    </a:ext>
                  </a:extLst>
                </a:gridCol>
                <a:gridCol w="5841733">
                  <a:extLst>
                    <a:ext uri="{9D8B030D-6E8A-4147-A177-3AD203B41FA5}">
                      <a16:colId xmlns:a16="http://schemas.microsoft.com/office/drawing/2014/main" val="20003"/>
                    </a:ext>
                  </a:extLst>
                </a:gridCol>
              </a:tblGrid>
              <a:tr h="515967">
                <a:tc>
                  <a:txBody>
                    <a:bodyPr/>
                    <a:lstStyle/>
                    <a:p>
                      <a:pPr marL="25400" marR="25400" lvl="0" indent="0" algn="l" rtl="0">
                        <a:lnSpc>
                          <a:spcPct val="10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6467" marB="0">
                    <a:solidFill>
                      <a:srgbClr val="F68B1E"/>
                    </a:solidFill>
                  </a:tcPr>
                </a:tc>
                <a:tc gridSpan="3">
                  <a:txBody>
                    <a:bodyPr/>
                    <a:lstStyle/>
                    <a:p>
                      <a:pPr marL="25400" marR="25400" lvl="0" indent="0" algn="l" rtl="0">
                        <a:lnSpc>
                          <a:spcPct val="100000"/>
                        </a:lnSpc>
                        <a:spcBef>
                          <a:spcPts val="0"/>
                        </a:spcBef>
                        <a:spcAft>
                          <a:spcPts val="0"/>
                        </a:spcAft>
                        <a:buNone/>
                      </a:pPr>
                      <a:r>
                        <a:rPr lang="en" sz="1500" b="1" u="none" strike="noStrike" cap="none">
                          <a:solidFill>
                            <a:srgbClr val="231F20"/>
                          </a:solidFill>
                          <a:latin typeface="Arial"/>
                          <a:ea typeface="Arial"/>
                          <a:cs typeface="Arial"/>
                          <a:sym typeface="Arial"/>
                        </a:rPr>
                        <a:t>PO 12: Life-long learning: </a:t>
                      </a:r>
                      <a:r>
                        <a:rPr lang="en" sz="1500" u="none" strike="noStrike" cap="none">
                          <a:solidFill>
                            <a:srgbClr val="231F20"/>
                          </a:solidFill>
                          <a:latin typeface="Arial"/>
                          <a:ea typeface="Arial"/>
                          <a:cs typeface="Arial"/>
                          <a:sym typeface="Arial"/>
                        </a:rPr>
                        <a:t>Recognise the need for, and have the preparation and ability to engage in independent and life-long  learning in the broadest context of technological change.</a:t>
                      </a:r>
                      <a:endParaRPr sz="1500" u="none" strike="noStrike" cap="none" dirty="0">
                        <a:latin typeface="Arial"/>
                        <a:ea typeface="Arial"/>
                        <a:cs typeface="Arial"/>
                        <a:sym typeface="Arial"/>
                      </a:endParaRPr>
                    </a:p>
                  </a:txBody>
                  <a:tcPr marL="0" marR="0" marT="26467"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800">
                <a:tc>
                  <a:txBody>
                    <a:bodyPr/>
                    <a:lstStyle/>
                    <a:p>
                      <a:pPr marL="27940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Competency</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l" rtl="0">
                        <a:lnSpc>
                          <a:spcPct val="100000"/>
                        </a:lnSpc>
                        <a:spcBef>
                          <a:spcPts val="0"/>
                        </a:spcBef>
                        <a:spcAft>
                          <a:spcPts val="0"/>
                        </a:spcAft>
                        <a:buNone/>
                      </a:pPr>
                      <a:endParaRPr sz="1700" b="1" dirty="0">
                        <a:solidFill>
                          <a:srgbClr val="231F20"/>
                        </a:solidFill>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l" rtl="0">
                        <a:lnSpc>
                          <a:spcPct val="100000"/>
                        </a:lnSpc>
                        <a:spcBef>
                          <a:spcPts val="0"/>
                        </a:spcBef>
                        <a:spcAft>
                          <a:spcPts val="0"/>
                        </a:spcAft>
                        <a:buNone/>
                      </a:pPr>
                      <a:r>
                        <a:rPr lang="en" sz="1700" b="1">
                          <a:solidFill>
                            <a:srgbClr val="231F20"/>
                          </a:solidFill>
                          <a:latin typeface="Arial"/>
                          <a:ea typeface="Arial"/>
                          <a:cs typeface="Arial"/>
                          <a:sym typeface="Arial"/>
                        </a:rPr>
                        <a:t>                                                       </a:t>
                      </a:r>
                      <a:r>
                        <a:rPr lang="en" sz="1700" b="1" u="none" strike="noStrike" cap="none">
                          <a:solidFill>
                            <a:srgbClr val="231F20"/>
                          </a:solidFill>
                          <a:latin typeface="Arial"/>
                          <a:ea typeface="Arial"/>
                          <a:cs typeface="Arial"/>
                          <a:sym typeface="Arial"/>
                        </a:rPr>
                        <a:t>Indicators</a:t>
                      </a:r>
                      <a:endParaRPr sz="1700" u="none" strike="noStrike" cap="none" dirty="0">
                        <a:latin typeface="Arial"/>
                        <a:ea typeface="Arial"/>
                        <a:cs typeface="Arial"/>
                        <a:sym typeface="Arial"/>
                      </a:endParaRPr>
                    </a:p>
                  </a:txBody>
                  <a:tcPr marL="0" marR="0" marT="244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1695332">
                <a:tc>
                  <a:txBody>
                    <a:bodyPr/>
                    <a:lstStyle/>
                    <a:p>
                      <a:pPr marL="203200" marR="25400" lvl="0" indent="-177800" algn="ctr"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12.1</a:t>
                      </a:r>
                      <a:endParaRPr sz="15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identify gaps i</a:t>
                      </a:r>
                      <a:r>
                        <a:rPr lang="en" sz="1500">
                          <a:solidFill>
                            <a:srgbClr val="231F20"/>
                          </a:solidFill>
                          <a:latin typeface="Arial"/>
                          <a:ea typeface="Arial"/>
                          <a:cs typeface="Arial"/>
                          <a:sym typeface="Arial"/>
                        </a:rPr>
                        <a:t>n </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knowledge  and a strategy to close these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gaps</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lvl="0" indent="0" algn="ctr" rtl="0">
                        <a:lnSpc>
                          <a:spcPct val="150000"/>
                        </a:lnSpc>
                        <a:spcBef>
                          <a:spcPts val="0"/>
                        </a:spcBef>
                        <a:spcAft>
                          <a:spcPts val="0"/>
                        </a:spcAft>
                        <a:buNone/>
                      </a:pPr>
                      <a:r>
                        <a:rPr lang="en" sz="1500">
                          <a:solidFill>
                            <a:schemeClr val="hlink"/>
                          </a:solidFill>
                          <a:latin typeface="Arial"/>
                          <a:ea typeface="Arial"/>
                          <a:cs typeface="Arial"/>
                          <a:sym typeface="Arial"/>
                        </a:rPr>
                        <a:t> 12.1.1</a:t>
                      </a:r>
                      <a:endParaRPr sz="1500" dirty="0">
                        <a:solidFill>
                          <a:schemeClr val="hlink"/>
                        </a:solidFill>
                        <a:latin typeface="Arial"/>
                        <a:ea typeface="Arial"/>
                        <a:cs typeface="Arial"/>
                        <a:sym typeface="Arial"/>
                      </a:endParaRPr>
                    </a:p>
                    <a:p>
                      <a:pPr marL="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None/>
                      </a:pPr>
                      <a:r>
                        <a:rPr lang="en" sz="1500">
                          <a:solidFill>
                            <a:schemeClr val="hlink"/>
                          </a:solidFill>
                          <a:latin typeface="Arial"/>
                          <a:ea typeface="Arial"/>
                          <a:cs typeface="Arial"/>
                          <a:sym typeface="Arial"/>
                        </a:rPr>
                        <a:t> </a:t>
                      </a: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12.1.2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Describe the rationale for the requirement for continuing professional </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D</a:t>
                      </a:r>
                      <a:r>
                        <a:rPr lang="en" sz="1500" u="none" strike="noStrike" cap="none">
                          <a:solidFill>
                            <a:srgbClr val="231F20"/>
                          </a:solidFill>
                          <a:latin typeface="Arial"/>
                          <a:ea typeface="Arial"/>
                          <a:cs typeface="Arial"/>
                          <a:sym typeface="Arial"/>
                        </a:rPr>
                        <a:t>evelopment.</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0"/>
                        </a:spcBef>
                        <a:spcAft>
                          <a:spcPts val="0"/>
                        </a:spcAft>
                        <a:buNone/>
                      </a:pPr>
                      <a:endParaRPr sz="1500"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deficiencies or gaps in knowledge and demonstrate an ability </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to sourc</a:t>
                      </a:r>
                      <a:r>
                        <a:rPr lang="en" sz="1500">
                          <a:solidFill>
                            <a:srgbClr val="231F20"/>
                          </a:solidFill>
                          <a:latin typeface="Arial"/>
                          <a:ea typeface="Arial"/>
                          <a:cs typeface="Arial"/>
                          <a:sym typeface="Arial"/>
                        </a:rPr>
                        <a:t>e </a:t>
                      </a:r>
                      <a:r>
                        <a:rPr lang="en" sz="1500" u="none" strike="noStrike" cap="none">
                          <a:solidFill>
                            <a:srgbClr val="231F20"/>
                          </a:solidFill>
                          <a:latin typeface="Arial"/>
                          <a:ea typeface="Arial"/>
                          <a:cs typeface="Arial"/>
                          <a:sym typeface="Arial"/>
                        </a:rPr>
                        <a:t>information to close this gap.</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695332">
                <a:tc>
                  <a:txBody>
                    <a:bodyPr/>
                    <a:lstStyle/>
                    <a:p>
                      <a:pPr marL="203200" marR="25400" lvl="0" indent="-177800" algn="ctr"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12.2</a:t>
                      </a:r>
                      <a:endParaRPr sz="1500" u="none" strike="noStrike" cap="none" dirty="0">
                        <a:solidFill>
                          <a:srgbClr val="231F20"/>
                        </a:solidFill>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an ability to  identify changing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trends in  engineering knowledge and  </a:t>
                      </a:r>
                      <a:endParaRPr sz="15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practice</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150000"/>
                        </a:lnSpc>
                        <a:spcBef>
                          <a:spcPts val="0"/>
                        </a:spcBef>
                        <a:spcAft>
                          <a:spcPts val="0"/>
                        </a:spcAft>
                        <a:buNone/>
                      </a:pPr>
                      <a:r>
                        <a:rPr lang="en" sz="1500">
                          <a:solidFill>
                            <a:schemeClr val="hlink"/>
                          </a:solidFill>
                          <a:latin typeface="Arial"/>
                          <a:ea typeface="Arial"/>
                          <a:cs typeface="Arial"/>
                          <a:sym typeface="Arial"/>
                        </a:rPr>
                        <a:t> 12.2.1</a:t>
                      </a:r>
                      <a:endParaRPr sz="1500" dirty="0">
                        <a:solidFill>
                          <a:schemeClr val="hlink"/>
                        </a:solidFill>
                        <a:latin typeface="Arial"/>
                        <a:ea typeface="Arial"/>
                        <a:cs typeface="Arial"/>
                        <a:sym typeface="Arial"/>
                      </a:endParaRPr>
                    </a:p>
                    <a:p>
                      <a:pPr marL="0" marR="2540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marR="25400" lvl="0" indent="0" algn="ctr" rtl="0">
                        <a:lnSpc>
                          <a:spcPct val="150000"/>
                        </a:lnSpc>
                        <a:spcBef>
                          <a:spcPts val="0"/>
                        </a:spcBef>
                        <a:spcAft>
                          <a:spcPts val="0"/>
                        </a:spcAft>
                        <a:buNone/>
                      </a:pPr>
                      <a:endParaRPr sz="1500" dirty="0">
                        <a:solidFill>
                          <a:schemeClr val="hlink"/>
                        </a:solidFill>
                        <a:latin typeface="Arial"/>
                        <a:ea typeface="Arial"/>
                        <a:cs typeface="Arial"/>
                        <a:sym typeface="Arial"/>
                      </a:endParaRPr>
                    </a:p>
                    <a:p>
                      <a:pPr marL="0" lvl="0" indent="0" algn="ctr" rtl="0">
                        <a:lnSpc>
                          <a:spcPct val="15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12.2.2</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Identify historic points of technological advance in engineering that</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 required  practitioners to</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seek education in order to stay current.</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endParaRPr sz="1500"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Recognize the need and be able to clearly explain why it is vitally</a:t>
                      </a:r>
                      <a:endParaRPr sz="1500" u="none" strike="noStrike" cap="none" dirty="0">
                        <a:solidFill>
                          <a:srgbClr val="231F20"/>
                        </a:solidFill>
                        <a:latin typeface="Arial"/>
                        <a:ea typeface="Arial"/>
                        <a:cs typeface="Arial"/>
                        <a:sym typeface="Arial"/>
                      </a:endParaRPr>
                    </a:p>
                    <a:p>
                      <a:pPr marL="0" marR="0" lvl="0" indent="0" algn="l" rtl="0">
                        <a:lnSpc>
                          <a:spcPct val="150000"/>
                        </a:lnSpc>
                        <a:spcBef>
                          <a:spcPts val="100"/>
                        </a:spcBef>
                        <a:spcAft>
                          <a:spcPts val="0"/>
                        </a:spcAft>
                        <a:buNone/>
                      </a:pPr>
                      <a:r>
                        <a:rPr lang="en" sz="1500" u="none" strike="noStrike" cap="none">
                          <a:solidFill>
                            <a:srgbClr val="231F20"/>
                          </a:solidFill>
                          <a:latin typeface="Arial"/>
                          <a:ea typeface="Arial"/>
                          <a:cs typeface="Arial"/>
                          <a:sym typeface="Arial"/>
                        </a:rPr>
                        <a:t> important to kee</a:t>
                      </a:r>
                      <a:r>
                        <a:rPr lang="en" sz="1500">
                          <a:solidFill>
                            <a:srgbClr val="231F20"/>
                          </a:solidFill>
                          <a:latin typeface="Arial"/>
                          <a:ea typeface="Arial"/>
                          <a:cs typeface="Arial"/>
                          <a:sym typeface="Arial"/>
                        </a:rPr>
                        <a:t>p </a:t>
                      </a:r>
                      <a:r>
                        <a:rPr lang="en" sz="1500" u="none" strike="noStrike" cap="none">
                          <a:solidFill>
                            <a:srgbClr val="231F20"/>
                          </a:solidFill>
                          <a:latin typeface="Arial"/>
                          <a:ea typeface="Arial"/>
                          <a:cs typeface="Arial"/>
                          <a:sym typeface="Arial"/>
                        </a:rPr>
                        <a:t>current regarding new developments in your field.</a:t>
                      </a:r>
                      <a:endParaRPr sz="15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bl>
          </a:graphicData>
        </a:graphic>
      </p:graphicFrame>
      <p:sp>
        <p:nvSpPr>
          <p:cNvPr id="512" name="Google Shape;512;p56"/>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18" name="Google Shape;518;p5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19" name="Google Shape;519;p5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20" name="Google Shape;520;p5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21" name="Google Shape;521;p5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38</a:t>
            </a:r>
            <a:endParaRPr sz="667" dirty="0">
              <a:latin typeface="Arial"/>
              <a:ea typeface="Arial"/>
              <a:cs typeface="Arial"/>
              <a:sym typeface="Arial"/>
            </a:endParaRPr>
          </a:p>
        </p:txBody>
      </p:sp>
      <p:graphicFrame>
        <p:nvGraphicFramePr>
          <p:cNvPr id="522" name="Google Shape;522;p57"/>
          <p:cNvGraphicFramePr/>
          <p:nvPr/>
        </p:nvGraphicFramePr>
        <p:xfrm>
          <a:off x="806636" y="819901"/>
          <a:ext cx="10649034" cy="1622857"/>
        </p:xfrm>
        <a:graphic>
          <a:graphicData uri="http://schemas.openxmlformats.org/drawingml/2006/table">
            <a:tbl>
              <a:tblPr firstRow="1" bandRow="1">
                <a:noFill/>
              </a:tblPr>
              <a:tblGrid>
                <a:gridCol w="444367">
                  <a:extLst>
                    <a:ext uri="{9D8B030D-6E8A-4147-A177-3AD203B41FA5}">
                      <a16:colId xmlns:a16="http://schemas.microsoft.com/office/drawing/2014/main" val="20000"/>
                    </a:ext>
                  </a:extLst>
                </a:gridCol>
                <a:gridCol w="3581867">
                  <a:extLst>
                    <a:ext uri="{9D8B030D-6E8A-4147-A177-3AD203B41FA5}">
                      <a16:colId xmlns:a16="http://schemas.microsoft.com/office/drawing/2014/main" val="20001"/>
                    </a:ext>
                  </a:extLst>
                </a:gridCol>
                <a:gridCol w="790967">
                  <a:extLst>
                    <a:ext uri="{9D8B030D-6E8A-4147-A177-3AD203B41FA5}">
                      <a16:colId xmlns:a16="http://schemas.microsoft.com/office/drawing/2014/main" val="20002"/>
                    </a:ext>
                  </a:extLst>
                </a:gridCol>
                <a:gridCol w="5831833">
                  <a:extLst>
                    <a:ext uri="{9D8B030D-6E8A-4147-A177-3AD203B41FA5}">
                      <a16:colId xmlns:a16="http://schemas.microsoft.com/office/drawing/2014/main" val="20003"/>
                    </a:ext>
                  </a:extLst>
                </a:gridCol>
              </a:tblGrid>
              <a:tr h="1622857">
                <a:tc>
                  <a:txBody>
                    <a:bodyPr/>
                    <a:lstStyle/>
                    <a:p>
                      <a:pPr marL="0" marR="25400" lvl="0" indent="0" algn="ctr" rtl="0">
                        <a:lnSpc>
                          <a:spcPct val="150000"/>
                        </a:lnSpc>
                        <a:spcBef>
                          <a:spcPts val="0"/>
                        </a:spcBef>
                        <a:spcAft>
                          <a:spcPts val="0"/>
                        </a:spcAft>
                        <a:buClr>
                          <a:schemeClr val="dk1"/>
                        </a:buClr>
                        <a:buFont typeface="Arial"/>
                        <a:buNone/>
                      </a:pPr>
                      <a:r>
                        <a:rPr lang="en" sz="1300">
                          <a:solidFill>
                            <a:schemeClr val="hlink"/>
                          </a:solidFill>
                          <a:latin typeface="Arial"/>
                          <a:ea typeface="Arial"/>
                          <a:cs typeface="Arial"/>
                          <a:sym typeface="Arial"/>
                        </a:rPr>
                        <a:t>12.3</a:t>
                      </a:r>
                      <a:endParaRPr sz="13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 an ability to  identify and access</a:t>
                      </a:r>
                      <a:endParaRPr sz="1300" u="none" strike="noStrike" cap="none"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sources  for new information</a:t>
                      </a:r>
                      <a:endParaRPr sz="13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ctr" rtl="0">
                        <a:lnSpc>
                          <a:spcPct val="200000"/>
                        </a:lnSpc>
                        <a:spcBef>
                          <a:spcPts val="0"/>
                        </a:spcBef>
                        <a:spcAft>
                          <a:spcPts val="0"/>
                        </a:spcAft>
                        <a:buNone/>
                      </a:pPr>
                      <a:r>
                        <a:rPr lang="en" sz="1300">
                          <a:solidFill>
                            <a:schemeClr val="hlink"/>
                          </a:solidFill>
                          <a:latin typeface="Arial"/>
                          <a:ea typeface="Arial"/>
                          <a:cs typeface="Arial"/>
                          <a:sym typeface="Arial"/>
                        </a:rPr>
                        <a:t> 12.3.1</a:t>
                      </a:r>
                      <a:endParaRPr sz="1300" dirty="0">
                        <a:solidFill>
                          <a:schemeClr val="hlink"/>
                        </a:solidFill>
                        <a:latin typeface="Arial"/>
                        <a:ea typeface="Arial"/>
                        <a:cs typeface="Arial"/>
                        <a:sym typeface="Arial"/>
                      </a:endParaRPr>
                    </a:p>
                    <a:p>
                      <a:pPr marL="0" marR="25400" lvl="0" indent="0" algn="ctr" rtl="0">
                        <a:lnSpc>
                          <a:spcPct val="2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ctr" rtl="0">
                        <a:lnSpc>
                          <a:spcPct val="200000"/>
                        </a:lnSpc>
                        <a:spcBef>
                          <a:spcPts val="100"/>
                        </a:spcBef>
                        <a:spcAft>
                          <a:spcPts val="0"/>
                        </a:spcAft>
                        <a:buClr>
                          <a:schemeClr val="dk1"/>
                        </a:buClr>
                        <a:buSzPts val="1100"/>
                        <a:buFont typeface="Arial"/>
                        <a:buNone/>
                      </a:pPr>
                      <a:r>
                        <a:rPr lang="en" sz="1300">
                          <a:solidFill>
                            <a:schemeClr val="hlink"/>
                          </a:solidFill>
                          <a:latin typeface="Arial"/>
                          <a:ea typeface="Arial"/>
                          <a:cs typeface="Arial"/>
                          <a:sym typeface="Arial"/>
                        </a:rPr>
                        <a:t> 12.3.2</a:t>
                      </a:r>
                      <a:endParaRPr sz="13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20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Source and comprehend  technical literature and other credible sources of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0"/>
                        </a:spcBef>
                        <a:spcAft>
                          <a:spcPts val="0"/>
                        </a:spcAft>
                        <a:buNone/>
                      </a:pPr>
                      <a:r>
                        <a:rPr lang="en" sz="1300" u="none" strike="noStrike" cap="none">
                          <a:solidFill>
                            <a:srgbClr val="231F20"/>
                          </a:solidFill>
                          <a:latin typeface="Arial"/>
                          <a:ea typeface="Arial"/>
                          <a:cs typeface="Arial"/>
                          <a:sym typeface="Arial"/>
                        </a:rPr>
                        <a:t> information.</a:t>
                      </a:r>
                      <a:endParaRPr sz="1300" u="none" strike="noStrike" cap="none" dirty="0">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Analyze sourced technical and popular information for feasibility, viability,  </a:t>
                      </a:r>
                      <a:endParaRPr sz="1300" u="none" strike="noStrike" cap="none" dirty="0">
                        <a:solidFill>
                          <a:srgbClr val="231F20"/>
                        </a:solidFill>
                        <a:latin typeface="Arial"/>
                        <a:ea typeface="Arial"/>
                        <a:cs typeface="Arial"/>
                        <a:sym typeface="Arial"/>
                      </a:endParaRPr>
                    </a:p>
                    <a:p>
                      <a:pPr marL="0" marR="25400" lvl="0" indent="0" algn="l" rtl="0">
                        <a:lnSpc>
                          <a:spcPct val="200000"/>
                        </a:lnSpc>
                        <a:spcBef>
                          <a:spcPts val="10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sustainability, etc.</a:t>
                      </a:r>
                      <a:endParaRPr sz="1300" u="none" strike="noStrike" cap="none" dirty="0">
                        <a:latin typeface="Arial"/>
                        <a:ea typeface="Arial"/>
                        <a:cs typeface="Arial"/>
                        <a:sym typeface="Arial"/>
                      </a:endParaRPr>
                    </a:p>
                  </a:txBody>
                  <a:tcPr marL="0" marR="0" marT="26467"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0"/>
                  </a:ext>
                </a:extLst>
              </a:tr>
            </a:tbl>
          </a:graphicData>
        </a:graphic>
      </p:graphicFrame>
      <p:sp>
        <p:nvSpPr>
          <p:cNvPr id="523" name="Google Shape;523;p57"/>
          <p:cNvSpPr txBox="1"/>
          <p:nvPr/>
        </p:nvSpPr>
        <p:spPr>
          <a:xfrm>
            <a:off x="1025400" y="3264232"/>
            <a:ext cx="10141200" cy="1981535"/>
          </a:xfrm>
          <a:prstGeom prst="rect">
            <a:avLst/>
          </a:prstGeom>
          <a:noFill/>
          <a:ln>
            <a:noFill/>
          </a:ln>
        </p:spPr>
        <p:txBody>
          <a:bodyPr spcFirstLastPara="1" wrap="square" lIns="0" tIns="16933" rIns="0" bIns="0" anchor="t" anchorCtr="0">
            <a:noAutofit/>
          </a:bodyPr>
          <a:lstStyle/>
          <a:p>
            <a:pPr marL="609585" indent="-397923">
              <a:lnSpc>
                <a:spcPct val="200000"/>
              </a:lnSpc>
              <a:buClr>
                <a:srgbClr val="231F20"/>
              </a:buClr>
              <a:buSzPts val="1100"/>
              <a:buFont typeface="Arial"/>
              <a:buChar char="●"/>
            </a:pPr>
            <a:r>
              <a:rPr lang="en" sz="1467" i="1" dirty="0">
                <a:solidFill>
                  <a:srgbClr val="231F20"/>
                </a:solidFill>
                <a:latin typeface="Arial"/>
                <a:ea typeface="Arial"/>
                <a:cs typeface="Arial"/>
                <a:sym typeface="Arial"/>
              </a:rPr>
              <a:t>The above table can be used for most of the engineering programs. However, for Computer Science &amp;</a:t>
            </a:r>
            <a:endParaRPr sz="1467" i="1" dirty="0">
              <a:latin typeface="Arial"/>
              <a:ea typeface="Arial"/>
              <a:cs typeface="Arial"/>
              <a:sym typeface="Arial"/>
            </a:endParaRPr>
          </a:p>
          <a:p>
            <a:pPr marL="609585" indent="-397923">
              <a:lnSpc>
                <a:spcPct val="200000"/>
              </a:lnSpc>
              <a:buClr>
                <a:srgbClr val="231F20"/>
              </a:buClr>
              <a:buSzPts val="1100"/>
              <a:buFont typeface="Arial"/>
              <a:buChar char="●"/>
            </a:pPr>
            <a:r>
              <a:rPr lang="en" sz="1467" i="1" dirty="0">
                <a:solidFill>
                  <a:srgbClr val="231F20"/>
                </a:solidFill>
                <a:latin typeface="Arial"/>
                <a:ea typeface="Arial"/>
                <a:cs typeface="Arial"/>
                <a:sym typeface="Arial"/>
              </a:rPr>
              <a:t>Engineering/ Information Technology programs it requires some modifications.</a:t>
            </a:r>
            <a:endParaRPr sz="1467" i="1" dirty="0">
              <a:latin typeface="Arial"/>
              <a:ea typeface="Arial"/>
              <a:cs typeface="Arial"/>
              <a:sym typeface="Arial"/>
            </a:endParaRPr>
          </a:p>
          <a:p>
            <a:pPr marL="609585" marR="6773" indent="-397923">
              <a:lnSpc>
                <a:spcPct val="200000"/>
              </a:lnSpc>
              <a:buClr>
                <a:srgbClr val="231F20"/>
              </a:buClr>
              <a:buSzPts val="1100"/>
              <a:buFont typeface="Arial"/>
              <a:buChar char="●"/>
            </a:pPr>
            <a:r>
              <a:rPr lang="en" sz="1467" b="1" dirty="0">
                <a:solidFill>
                  <a:srgbClr val="231F20"/>
                </a:solidFill>
                <a:latin typeface="Arial"/>
                <a:ea typeface="Arial"/>
                <a:cs typeface="Arial"/>
                <a:sym typeface="Arial"/>
              </a:rPr>
              <a:t>A suggestive list of competencies and associated performance indicators for </a:t>
            </a:r>
            <a:r>
              <a:rPr lang="en" sz="1467" dirty="0">
                <a:solidFill>
                  <a:srgbClr val="231F20"/>
                </a:solidFill>
                <a:latin typeface="Arial"/>
                <a:ea typeface="Arial"/>
                <a:cs typeface="Arial"/>
                <a:sym typeface="Arial"/>
              </a:rPr>
              <a:t>Computer Science &amp;  Engineering/ Information Technology </a:t>
            </a:r>
            <a:r>
              <a:rPr lang="en" sz="1467" b="1" dirty="0">
                <a:solidFill>
                  <a:srgbClr val="231F20"/>
                </a:solidFill>
                <a:latin typeface="Arial"/>
                <a:ea typeface="Arial"/>
                <a:cs typeface="Arial"/>
                <a:sym typeface="Arial"/>
              </a:rPr>
              <a:t>Programs is given in Appendix- A.</a:t>
            </a:r>
            <a:endParaRPr sz="1467" dirty="0">
              <a:latin typeface="Arial"/>
              <a:ea typeface="Arial"/>
              <a:cs typeface="Arial"/>
              <a:sym typeface="Arial"/>
            </a:endParaRPr>
          </a:p>
        </p:txBody>
      </p:sp>
      <p:sp>
        <p:nvSpPr>
          <p:cNvPr id="524" name="Google Shape;524;p57"/>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60"/>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41</a:t>
            </a:r>
            <a:endParaRPr sz="667" dirty="0">
              <a:latin typeface="Arial"/>
              <a:ea typeface="Arial"/>
              <a:cs typeface="Arial"/>
              <a:sym typeface="Arial"/>
            </a:endParaRPr>
          </a:p>
        </p:txBody>
      </p:sp>
      <p:sp>
        <p:nvSpPr>
          <p:cNvPr id="550" name="Google Shape;550;p60"/>
          <p:cNvSpPr txBox="1"/>
          <p:nvPr/>
        </p:nvSpPr>
        <p:spPr>
          <a:xfrm>
            <a:off x="764867" y="778433"/>
            <a:ext cx="10703200" cy="1426400"/>
          </a:xfrm>
          <a:prstGeom prst="rect">
            <a:avLst/>
          </a:prstGeom>
          <a:noFill/>
          <a:ln>
            <a:noFill/>
          </a:ln>
        </p:spPr>
        <p:txBody>
          <a:bodyPr spcFirstLastPara="1" wrap="square" lIns="0" tIns="16933" rIns="0" bIns="0" anchor="ctr" anchorCtr="0">
            <a:noAutofit/>
          </a:bodyPr>
          <a:lstStyle/>
          <a:p>
            <a:pPr marL="16933" marR="6773">
              <a:lnSpc>
                <a:spcPct val="150000"/>
              </a:lnSpc>
            </a:pPr>
            <a:r>
              <a:rPr lang="en" sz="1333">
                <a:solidFill>
                  <a:srgbClr val="231F20"/>
                </a:solidFill>
                <a:latin typeface="Arial"/>
                <a:ea typeface="Arial"/>
                <a:cs typeface="Arial"/>
                <a:sym typeface="Arial"/>
              </a:rPr>
              <a:t>Revised Bloom’s taxonomy in the cognitive domain includes thinking, knowledge, and application of  knowledge. It is a popular framework in engineering education to structure the assessment as it characterizes  complexity and higher-order abilities. It identifies six levels of competencies within the cognitive domain (Fig.  2) which are appropriate for the purposes of engineering educators.</a:t>
            </a:r>
            <a:endParaRPr sz="1333" dirty="0">
              <a:latin typeface="Arial"/>
              <a:ea typeface="Arial"/>
              <a:cs typeface="Arial"/>
              <a:sym typeface="Arial"/>
            </a:endParaRPr>
          </a:p>
          <a:p>
            <a:pPr>
              <a:lnSpc>
                <a:spcPct val="150000"/>
              </a:lnSpc>
              <a:spcBef>
                <a:spcPts val="1133"/>
              </a:spcBef>
            </a:pPr>
            <a:r>
              <a:rPr lang="en" sz="1333">
                <a:solidFill>
                  <a:srgbClr val="231F20"/>
                </a:solidFill>
                <a:latin typeface="Arial"/>
                <a:ea typeface="Arial"/>
                <a:cs typeface="Arial"/>
                <a:sym typeface="Arial"/>
              </a:rPr>
              <a:t>According to revised Bloom’s taxonomy, the levels in the cognitive domain are as follows:</a:t>
            </a:r>
            <a:endParaRPr sz="1333" dirty="0">
              <a:latin typeface="Arial"/>
              <a:ea typeface="Arial"/>
              <a:cs typeface="Arial"/>
              <a:sym typeface="Arial"/>
            </a:endParaRPr>
          </a:p>
        </p:txBody>
      </p:sp>
      <p:graphicFrame>
        <p:nvGraphicFramePr>
          <p:cNvPr id="551" name="Google Shape;551;p60"/>
          <p:cNvGraphicFramePr/>
          <p:nvPr/>
        </p:nvGraphicFramePr>
        <p:xfrm>
          <a:off x="764818" y="2489361"/>
          <a:ext cx="10703167" cy="3150165"/>
        </p:xfrm>
        <a:graphic>
          <a:graphicData uri="http://schemas.openxmlformats.org/drawingml/2006/table">
            <a:tbl>
              <a:tblPr firstRow="1" bandRow="1">
                <a:noFill/>
              </a:tblPr>
              <a:tblGrid>
                <a:gridCol w="685900">
                  <a:extLst>
                    <a:ext uri="{9D8B030D-6E8A-4147-A177-3AD203B41FA5}">
                      <a16:colId xmlns:a16="http://schemas.microsoft.com/office/drawing/2014/main" val="20000"/>
                    </a:ext>
                  </a:extLst>
                </a:gridCol>
                <a:gridCol w="1558667">
                  <a:extLst>
                    <a:ext uri="{9D8B030D-6E8A-4147-A177-3AD203B41FA5}">
                      <a16:colId xmlns:a16="http://schemas.microsoft.com/office/drawing/2014/main" val="20001"/>
                    </a:ext>
                  </a:extLst>
                </a:gridCol>
                <a:gridCol w="8458600">
                  <a:extLst>
                    <a:ext uri="{9D8B030D-6E8A-4147-A177-3AD203B41FA5}">
                      <a16:colId xmlns:a16="http://schemas.microsoft.com/office/drawing/2014/main" val="20002"/>
                    </a:ext>
                  </a:extLst>
                </a:gridCol>
              </a:tblGrid>
              <a:tr h="452867">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Level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Descriptor</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Level of attainment</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4471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1</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Remembering</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Recalling from the memory of the previously learned material</a:t>
                      </a:r>
                      <a:endParaRPr sz="1300" u="none" strike="noStrike" cap="none" dirty="0">
                        <a:latin typeface="Arial"/>
                        <a:ea typeface="Arial"/>
                        <a:cs typeface="Arial"/>
                        <a:sym typeface="Arial"/>
                      </a:endParaRPr>
                    </a:p>
                  </a:txBody>
                  <a:tcPr marL="0" marR="0" marT="1100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2</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Understanding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Explaining ideas or concepts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3</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Applying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Using the information in another familiar situation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4</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Analysing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Breaking information into the part to explore understandings and relationships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5</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Evaluating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Justifying a decision or course of action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5"/>
                  </a:ext>
                </a:extLst>
              </a:tr>
              <a:tr h="450033">
                <a:tc>
                  <a:txBody>
                    <a:bodyPr/>
                    <a:lstStyle/>
                    <a:p>
                      <a:pPr marL="0" marR="0" lvl="0" indent="0" algn="ctr"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6</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Creating</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Generating new ideas, products or new ways of viewing things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6"/>
                  </a:ext>
                </a:extLst>
              </a:tr>
            </a:tbl>
          </a:graphicData>
        </a:graphic>
      </p:graphicFrame>
      <p:sp>
        <p:nvSpPr>
          <p:cNvPr id="552" name="Google Shape;552;p60"/>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2"/>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7" name="Google Shape;567;p62"/>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8" name="Google Shape;568;p62"/>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69" name="Google Shape;569;p62"/>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70" name="Google Shape;570;p62"/>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43</a:t>
            </a:r>
            <a:endParaRPr sz="667" dirty="0">
              <a:latin typeface="Arial"/>
              <a:ea typeface="Arial"/>
              <a:cs typeface="Arial"/>
              <a:sym typeface="Arial"/>
            </a:endParaRPr>
          </a:p>
        </p:txBody>
      </p:sp>
      <p:graphicFrame>
        <p:nvGraphicFramePr>
          <p:cNvPr id="571" name="Google Shape;571;p62"/>
          <p:cNvGraphicFramePr/>
          <p:nvPr/>
        </p:nvGraphicFramePr>
        <p:xfrm>
          <a:off x="759368" y="3429401"/>
          <a:ext cx="10695467" cy="2627567"/>
        </p:xfrm>
        <a:graphic>
          <a:graphicData uri="http://schemas.openxmlformats.org/drawingml/2006/table">
            <a:tbl>
              <a:tblPr firstRow="1" bandRow="1">
                <a:noFill/>
              </a:tblPr>
              <a:tblGrid>
                <a:gridCol w="1679067">
                  <a:extLst>
                    <a:ext uri="{9D8B030D-6E8A-4147-A177-3AD203B41FA5}">
                      <a16:colId xmlns:a16="http://schemas.microsoft.com/office/drawing/2014/main" val="20000"/>
                    </a:ext>
                  </a:extLst>
                </a:gridCol>
                <a:gridCol w="5285233">
                  <a:extLst>
                    <a:ext uri="{9D8B030D-6E8A-4147-A177-3AD203B41FA5}">
                      <a16:colId xmlns:a16="http://schemas.microsoft.com/office/drawing/2014/main" val="20001"/>
                    </a:ext>
                  </a:extLst>
                </a:gridCol>
                <a:gridCol w="3731167">
                  <a:extLst>
                    <a:ext uri="{9D8B030D-6E8A-4147-A177-3AD203B41FA5}">
                      <a16:colId xmlns:a16="http://schemas.microsoft.com/office/drawing/2014/main" val="20002"/>
                    </a:ext>
                  </a:extLst>
                </a:gridCol>
              </a:tblGrid>
              <a:tr h="358567">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Level</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Question cues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269000">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1. Remember</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Ability to recall of information like facts, conventions,  definitions,</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jargon,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technical</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terms, classifications,  categories, and criteria</a:t>
                      </a:r>
                      <a:endParaRPr sz="1300" u="none" strike="noStrike" cap="none" dirty="0">
                        <a:latin typeface="Arial"/>
                        <a:ea typeface="Arial"/>
                        <a:cs typeface="Arial"/>
                        <a:sym typeface="Arial"/>
                      </a:endParaRPr>
                    </a:p>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ability to recall methodology and procedures,  abstractions, principles, and theories in the field</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knowledge of dates, events, places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mastery of subject matter</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list, define, tell, describe, recite, recall,</a:t>
                      </a:r>
                      <a:endParaRPr sz="1300" u="none" strike="noStrike" cap="none" dirty="0">
                        <a:solidFill>
                          <a:srgbClr val="231F20"/>
                        </a:solidFill>
                        <a:latin typeface="Arial"/>
                        <a:ea typeface="Arial"/>
                        <a:cs typeface="Arial"/>
                        <a:sym typeface="Arial"/>
                      </a:endParaRPr>
                    </a:p>
                    <a:p>
                      <a:pPr marL="0" marR="25400" lvl="0" indent="0" algn="just"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identify, show, label, tabulate, quote, name,</a:t>
                      </a:r>
                      <a:endParaRPr sz="1300" u="none" strike="noStrike" cap="none" dirty="0">
                        <a:solidFill>
                          <a:srgbClr val="231F20"/>
                        </a:solidFill>
                        <a:latin typeface="Arial"/>
                        <a:ea typeface="Arial"/>
                        <a:cs typeface="Arial"/>
                        <a:sym typeface="Arial"/>
                      </a:endParaRPr>
                    </a:p>
                    <a:p>
                      <a:pPr marL="0" marR="25400" lvl="0" indent="0" algn="just"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who, when, where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572" name="Google Shape;572;p62"/>
          <p:cNvSpPr txBox="1"/>
          <p:nvPr/>
        </p:nvSpPr>
        <p:spPr>
          <a:xfrm>
            <a:off x="8513714" y="6469449"/>
            <a:ext cx="2126940"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573" name="Google Shape;573;p62"/>
          <p:cNvGraphicFramePr/>
          <p:nvPr/>
        </p:nvGraphicFramePr>
        <p:xfrm>
          <a:off x="717601" y="458914"/>
          <a:ext cx="10737866" cy="319333"/>
        </p:xfrm>
        <a:graphic>
          <a:graphicData uri="http://schemas.openxmlformats.org/drawingml/2006/table">
            <a:tbl>
              <a:tblPr firstRow="1" bandRow="1">
                <a:noFill/>
              </a:tblPr>
              <a:tblGrid>
                <a:gridCol w="545233">
                  <a:extLst>
                    <a:ext uri="{9D8B030D-6E8A-4147-A177-3AD203B41FA5}">
                      <a16:colId xmlns:a16="http://schemas.microsoft.com/office/drawing/2014/main" val="20000"/>
                    </a:ext>
                  </a:extLst>
                </a:gridCol>
                <a:gridCol w="10192633">
                  <a:extLst>
                    <a:ext uri="{9D8B030D-6E8A-4147-A177-3AD203B41FA5}">
                      <a16:colId xmlns:a16="http://schemas.microsoft.com/office/drawing/2014/main" val="20001"/>
                    </a:ext>
                  </a:extLst>
                </a:gridCol>
              </a:tblGrid>
              <a:tr h="319333">
                <a:tc>
                  <a:txBody>
                    <a:bodyPr/>
                    <a:lstStyle/>
                    <a:p>
                      <a:pPr marL="38100" marR="0" lvl="0" indent="0" algn="l" rtl="0">
                        <a:lnSpc>
                          <a:spcPct val="100000"/>
                        </a:lnSpc>
                        <a:spcBef>
                          <a:spcPts val="0"/>
                        </a:spcBef>
                        <a:spcAft>
                          <a:spcPts val="0"/>
                        </a:spcAft>
                        <a:buNone/>
                      </a:pPr>
                      <a:r>
                        <a:rPr lang="en" sz="1600" b="1" u="none" strike="noStrike" cap="none">
                          <a:solidFill>
                            <a:srgbClr val="FFFFFF"/>
                          </a:solidFill>
                          <a:latin typeface="Arial"/>
                          <a:ea typeface="Arial"/>
                          <a:cs typeface="Arial"/>
                          <a:sym typeface="Arial"/>
                        </a:rPr>
                        <a:t>2.</a:t>
                      </a:r>
                      <a:endParaRPr sz="16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1600" b="1" u="none" strike="noStrike" cap="none">
                          <a:solidFill>
                            <a:srgbClr val="FFFFFF"/>
                          </a:solidFill>
                          <a:latin typeface="Arial"/>
                          <a:ea typeface="Arial"/>
                          <a:cs typeface="Arial"/>
                          <a:sym typeface="Arial"/>
                        </a:rPr>
                        <a:t>Action Verbs for Assessment</a:t>
                      </a:r>
                      <a:endParaRPr sz="16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574" name="Google Shape;574;p62"/>
          <p:cNvSpPr txBox="1"/>
          <p:nvPr/>
        </p:nvSpPr>
        <p:spPr>
          <a:xfrm>
            <a:off x="759367" y="1020133"/>
            <a:ext cx="10594400" cy="2325600"/>
          </a:xfrm>
          <a:prstGeom prst="rect">
            <a:avLst/>
          </a:prstGeom>
          <a:noFill/>
          <a:ln>
            <a:noFill/>
          </a:ln>
        </p:spPr>
        <p:txBody>
          <a:bodyPr spcFirstLastPara="1" wrap="square" lIns="0" tIns="16933" rIns="0" bIns="0" anchor="ctr" anchorCtr="0">
            <a:noAutofit/>
          </a:bodyPr>
          <a:lstStyle/>
          <a:p>
            <a:pPr marL="16933" marR="6773">
              <a:lnSpc>
                <a:spcPct val="150000"/>
              </a:lnSpc>
            </a:pPr>
            <a:r>
              <a:rPr lang="en" sz="1333">
                <a:solidFill>
                  <a:srgbClr val="231F20"/>
                </a:solidFill>
                <a:latin typeface="Arial"/>
                <a:ea typeface="Arial"/>
                <a:cs typeface="Arial"/>
                <a:sym typeface="Arial"/>
              </a:rPr>
              <a:t>Choice of action verbs in constructing assessment questions is important to consider. Quite often, the  action verbs are indicators of the complexity (level) of the question. Over time, educators have come up with  a taxonomy of measurable verbs corresponding to each of the Bloom’s cognitive levels [8].</a:t>
            </a:r>
            <a:endParaRPr sz="1333" dirty="0">
              <a:solidFill>
                <a:srgbClr val="231F20"/>
              </a:solidFill>
              <a:latin typeface="Arial"/>
              <a:ea typeface="Arial"/>
              <a:cs typeface="Arial"/>
              <a:sym typeface="Arial"/>
            </a:endParaRPr>
          </a:p>
          <a:p>
            <a:pPr marL="16933" marR="6773">
              <a:lnSpc>
                <a:spcPct val="150000"/>
              </a:lnSpc>
            </a:pPr>
            <a:r>
              <a:rPr lang="en" sz="1333">
                <a:solidFill>
                  <a:srgbClr val="231F20"/>
                </a:solidFill>
                <a:latin typeface="Arial"/>
                <a:ea typeface="Arial"/>
                <a:cs typeface="Arial"/>
                <a:sym typeface="Arial"/>
              </a:rPr>
              <a:t>These verbs  help us not only to describe and classify observable knowledge, skills and abilities but also to frame the  examination or assignment questions that are appropriate to the level we are trying to assess.</a:t>
            </a:r>
            <a:endParaRPr sz="1333" dirty="0">
              <a:latin typeface="Arial"/>
              <a:ea typeface="Arial"/>
              <a:cs typeface="Arial"/>
              <a:sym typeface="Arial"/>
            </a:endParaRPr>
          </a:p>
          <a:p>
            <a:pPr marL="16933" marR="8466">
              <a:lnSpc>
                <a:spcPct val="150000"/>
              </a:lnSpc>
              <a:spcBef>
                <a:spcPts val="1507"/>
              </a:spcBef>
            </a:pPr>
            <a:r>
              <a:rPr lang="en" sz="1333">
                <a:solidFill>
                  <a:srgbClr val="231F20"/>
                </a:solidFill>
                <a:latin typeface="Arial"/>
                <a:ea typeface="Arial"/>
                <a:cs typeface="Arial"/>
                <a:sym typeface="Arial"/>
              </a:rPr>
              <a:t>Suggestive list of skills/ competencies to be demonstrated at each of the Bloom’s level and  corresponding cues/ verbs for the examination/ test questions is given below:</a:t>
            </a:r>
            <a:endParaRPr sz="1333" dirty="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0" name="Google Shape;580;p6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1" name="Google Shape;581;p6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82" name="Google Shape;582;p6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83" name="Google Shape;583;p63"/>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44</a:t>
            </a:r>
            <a:endParaRPr sz="667" dirty="0">
              <a:latin typeface="Arial"/>
              <a:ea typeface="Arial"/>
              <a:cs typeface="Arial"/>
              <a:sym typeface="Arial"/>
            </a:endParaRPr>
          </a:p>
        </p:txBody>
      </p:sp>
      <p:graphicFrame>
        <p:nvGraphicFramePr>
          <p:cNvPr id="584" name="Google Shape;584;p63"/>
          <p:cNvGraphicFramePr/>
          <p:nvPr/>
        </p:nvGraphicFramePr>
        <p:xfrm>
          <a:off x="733802" y="624967"/>
          <a:ext cx="10721833" cy="5138571"/>
        </p:xfrm>
        <a:graphic>
          <a:graphicData uri="http://schemas.openxmlformats.org/drawingml/2006/table">
            <a:tbl>
              <a:tblPr firstRow="1" bandRow="1">
                <a:noFill/>
              </a:tblPr>
              <a:tblGrid>
                <a:gridCol w="1683233">
                  <a:extLst>
                    <a:ext uri="{9D8B030D-6E8A-4147-A177-3AD203B41FA5}">
                      <a16:colId xmlns:a16="http://schemas.microsoft.com/office/drawing/2014/main" val="20000"/>
                    </a:ext>
                  </a:extLst>
                </a:gridCol>
                <a:gridCol w="5298233">
                  <a:extLst>
                    <a:ext uri="{9D8B030D-6E8A-4147-A177-3AD203B41FA5}">
                      <a16:colId xmlns:a16="http://schemas.microsoft.com/office/drawing/2014/main" val="20001"/>
                    </a:ext>
                  </a:extLst>
                </a:gridCol>
                <a:gridCol w="3740367">
                  <a:extLst>
                    <a:ext uri="{9D8B030D-6E8A-4147-A177-3AD203B41FA5}">
                      <a16:colId xmlns:a16="http://schemas.microsoft.com/office/drawing/2014/main" val="20002"/>
                    </a:ext>
                  </a:extLst>
                </a:gridCol>
              </a:tblGrid>
              <a:tr h="335700">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Level</a:t>
                      </a:r>
                      <a:endParaRPr sz="1600" u="none" strike="noStrike" cap="none" dirty="0">
                        <a:latin typeface="Arial"/>
                        <a:ea typeface="Arial"/>
                        <a:cs typeface="Arial"/>
                        <a:sym typeface="Arial"/>
                      </a:endParaRPr>
                    </a:p>
                  </a:txBody>
                  <a:tcPr marL="0" marR="0" marT="15067" marB="0">
                    <a:solidFill>
                      <a:srgbClr val="F68B1E"/>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Skill Demonstrated</a:t>
                      </a:r>
                      <a:endParaRPr sz="1600" u="none" strike="noStrike" cap="none" dirty="0">
                        <a:latin typeface="Arial"/>
                        <a:ea typeface="Arial"/>
                        <a:cs typeface="Arial"/>
                        <a:sym typeface="Arial"/>
                      </a:endParaRPr>
                    </a:p>
                  </a:txBody>
                  <a:tcPr marL="0" marR="0" marT="15067" marB="0">
                    <a:solidFill>
                      <a:srgbClr val="F68B1E"/>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Question cues / Verbs for tests</a:t>
                      </a:r>
                      <a:endParaRPr sz="1600" u="none" strike="noStrike" cap="none" dirty="0">
                        <a:latin typeface="Arial"/>
                        <a:ea typeface="Arial"/>
                        <a:cs typeface="Arial"/>
                        <a:sym typeface="Arial"/>
                      </a:endParaRPr>
                    </a:p>
                  </a:txBody>
                  <a:tcPr marL="0" marR="0" marT="15067" marB="0">
                    <a:solidFill>
                      <a:srgbClr val="F68B1E"/>
                    </a:solidFill>
                  </a:tcPr>
                </a:tc>
                <a:extLst>
                  <a:ext uri="{0D108BD9-81ED-4DB2-BD59-A6C34878D82A}">
                    <a16:rowId xmlns:a16="http://schemas.microsoft.com/office/drawing/2014/main" val="10000"/>
                  </a:ext>
                </a:extLst>
              </a:tr>
              <a:tr h="18041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2. Understand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understanding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grasp meaning</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translate knowledge into new context</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interpret facts, compare, contrast</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order, group, infer causes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predict consequences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d</a:t>
                      </a:r>
                      <a:r>
                        <a:rPr lang="en" sz="1300" u="none" strike="noStrike" cap="none">
                          <a:solidFill>
                            <a:srgbClr val="231F20"/>
                          </a:solidFill>
                          <a:latin typeface="Arial"/>
                          <a:ea typeface="Arial"/>
                          <a:cs typeface="Arial"/>
                          <a:sym typeface="Arial"/>
                        </a:rPr>
                        <a:t>escribe, explain,</a:t>
                      </a: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paraphrase, restate,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associate, contrast, summarize,  differentiate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interpret, discuss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3. Apply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methods, concepts, laws, theories in new</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situations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solve problems using required skills or knowledge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Demonstrating correct usage of a method or procedure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calculate, predict, apply, solve, illustrate, use,</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 demonstrate, determine, model,  experiment,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show, examine, modify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499357">
                <a:tc>
                  <a:txBody>
                    <a:bodyPr/>
                    <a:lstStyle/>
                    <a:p>
                      <a:pPr marL="0" marR="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4. Analyse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break down a complex problem into parts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Identify the relationships and interaction between the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different parts of a complex problem</a:t>
                      </a:r>
                      <a:endParaRPr sz="1300" u="none" strike="noStrike" cap="none" dirty="0">
                        <a:latin typeface="Arial"/>
                        <a:ea typeface="Arial"/>
                        <a:cs typeface="Arial"/>
                        <a:sym typeface="Arial"/>
                      </a:endParaRPr>
                    </a:p>
                    <a:p>
                      <a:pPr marL="457200" marR="2540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identify the missing information, sometimes the  redundant information and the  contradictory  information, if any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classify, outline, break down, categorize,   </a:t>
                      </a:r>
                      <a:endParaRPr sz="13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 </a:t>
                      </a:r>
                      <a:r>
                        <a:rPr lang="en" sz="1300" u="none" strike="noStrike" cap="none">
                          <a:solidFill>
                            <a:srgbClr val="231F20"/>
                          </a:solidFill>
                          <a:latin typeface="Arial"/>
                          <a:ea typeface="Arial"/>
                          <a:cs typeface="Arial"/>
                          <a:sym typeface="Arial"/>
                        </a:rPr>
                        <a:t>analyze, diagram, illustrate, infer, select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585" name="Google Shape;585;p63"/>
          <p:cNvSpPr txBox="1"/>
          <p:nvPr/>
        </p:nvSpPr>
        <p:spPr>
          <a:xfrm>
            <a:off x="8513713" y="6469448"/>
            <a:ext cx="21268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4"/>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1" name="Google Shape;591;p64"/>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2" name="Google Shape;592;p64"/>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593" name="Google Shape;593;p64"/>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594" name="Google Shape;594;p64"/>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45</a:t>
            </a:r>
            <a:endParaRPr sz="667" dirty="0">
              <a:latin typeface="Arial"/>
              <a:ea typeface="Arial"/>
              <a:cs typeface="Arial"/>
              <a:sym typeface="Arial"/>
            </a:endParaRPr>
          </a:p>
        </p:txBody>
      </p:sp>
      <p:graphicFrame>
        <p:nvGraphicFramePr>
          <p:cNvPr id="595" name="Google Shape;595;p64"/>
          <p:cNvGraphicFramePr/>
          <p:nvPr/>
        </p:nvGraphicFramePr>
        <p:xfrm>
          <a:off x="753035" y="577201"/>
          <a:ext cx="10702600" cy="4075627"/>
        </p:xfrm>
        <a:graphic>
          <a:graphicData uri="http://schemas.openxmlformats.org/drawingml/2006/table">
            <a:tbl>
              <a:tblPr firstRow="1" bandRow="1">
                <a:noFill/>
              </a:tblPr>
              <a:tblGrid>
                <a:gridCol w="1680200">
                  <a:extLst>
                    <a:ext uri="{9D8B030D-6E8A-4147-A177-3AD203B41FA5}">
                      <a16:colId xmlns:a16="http://schemas.microsoft.com/office/drawing/2014/main" val="20000"/>
                    </a:ext>
                  </a:extLst>
                </a:gridCol>
                <a:gridCol w="5288733">
                  <a:extLst>
                    <a:ext uri="{9D8B030D-6E8A-4147-A177-3AD203B41FA5}">
                      <a16:colId xmlns:a16="http://schemas.microsoft.com/office/drawing/2014/main" val="20001"/>
                    </a:ext>
                  </a:extLst>
                </a:gridCol>
                <a:gridCol w="3733667">
                  <a:extLst>
                    <a:ext uri="{9D8B030D-6E8A-4147-A177-3AD203B41FA5}">
                      <a16:colId xmlns:a16="http://schemas.microsoft.com/office/drawing/2014/main" val="20002"/>
                    </a:ext>
                  </a:extLst>
                </a:gridCol>
              </a:tblGrid>
              <a:tr h="362369">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Level</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Skill Demonstrated</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700" b="1" u="none" strike="noStrike" cap="none">
                          <a:solidFill>
                            <a:srgbClr val="231F20"/>
                          </a:solidFill>
                          <a:latin typeface="Arial"/>
                          <a:ea typeface="Arial"/>
                          <a:cs typeface="Arial"/>
                          <a:sym typeface="Arial"/>
                        </a:rPr>
                        <a:t>Question cues / Verbs for tests</a:t>
                      </a:r>
                      <a:endParaRPr sz="17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983312">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5. Evaluate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compare and discriminate between ideas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assess value of theories, presentations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make choices based on reasoned argument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verify value of evidence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recognize subjectivity</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use of definite criteria for judgments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assess, decide, choose, rank, grade,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test,  measure, defend, recommend,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convince,  select, judge, support,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conclude, argue,  justify, compare,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summarize, evaluate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48032">
                <a:tc>
                  <a:txBody>
                    <a:bodyPr/>
                    <a:lstStyle/>
                    <a:p>
                      <a:pPr marL="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6. Create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use old ideas to create new ones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Combine parts to make (new) whole,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generalize from given facts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relate knowledge from several areas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predict, draw conclusions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design, formulate, build, invent, create,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 compose, generate, derive, modify,  </a:t>
                      </a:r>
                      <a:endParaRPr sz="1500" u="none" strike="noStrike" cap="none" dirty="0">
                        <a:solidFill>
                          <a:srgbClr val="231F20"/>
                        </a:solidFill>
                        <a:latin typeface="Arial"/>
                        <a:ea typeface="Arial"/>
                        <a:cs typeface="Arial"/>
                        <a:sym typeface="Arial"/>
                      </a:endParaRPr>
                    </a:p>
                    <a:p>
                      <a:pPr marL="0" marR="2540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develop, integrate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596" name="Google Shape;596;p64"/>
          <p:cNvSpPr txBox="1"/>
          <p:nvPr/>
        </p:nvSpPr>
        <p:spPr>
          <a:xfrm>
            <a:off x="8513713" y="6469448"/>
            <a:ext cx="21268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597" name="Google Shape;597;p64"/>
          <p:cNvSpPr txBox="1"/>
          <p:nvPr/>
        </p:nvSpPr>
        <p:spPr>
          <a:xfrm>
            <a:off x="752133" y="4850500"/>
            <a:ext cx="10702800" cy="1354000"/>
          </a:xfrm>
          <a:prstGeom prst="rect">
            <a:avLst/>
          </a:prstGeom>
          <a:noFill/>
          <a:ln>
            <a:noFill/>
          </a:ln>
        </p:spPr>
        <p:txBody>
          <a:bodyPr spcFirstLastPara="1" wrap="square" lIns="0" tIns="16933" rIns="0" bIns="0" anchor="t" anchorCtr="0">
            <a:noAutofit/>
          </a:bodyPr>
          <a:lstStyle/>
          <a:p>
            <a:pPr marL="16933" marR="6773" indent="609585">
              <a:lnSpc>
                <a:spcPct val="150000"/>
              </a:lnSpc>
            </a:pPr>
            <a:r>
              <a:rPr lang="en" sz="1467">
                <a:solidFill>
                  <a:srgbClr val="231F20"/>
                </a:solidFill>
                <a:latin typeface="Arial"/>
                <a:ea typeface="Arial"/>
                <a:cs typeface="Arial"/>
                <a:sym typeface="Arial"/>
              </a:rPr>
              <a:t>It may be noted that some of the verbs in the above table are associated with multiple Bloom’s  Taxonomy levels. These verbs are actions that could apply to different activities. We need to keep in mind that  it’s the skill, action or activity we need students to demonstrate that will determine the contextual meaning of  the verb used in the assessment question.</a:t>
            </a:r>
            <a:endParaRPr sz="1467" dirty="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6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3" name="Google Shape;603;p6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4" name="Google Shape;604;p6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605" name="Google Shape;605;p6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606" name="Google Shape;606;p65"/>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46</a:t>
            </a:r>
            <a:endParaRPr sz="667" dirty="0">
              <a:latin typeface="Arial"/>
              <a:ea typeface="Arial"/>
              <a:cs typeface="Arial"/>
              <a:sym typeface="Arial"/>
            </a:endParaRPr>
          </a:p>
        </p:txBody>
      </p:sp>
      <p:graphicFrame>
        <p:nvGraphicFramePr>
          <p:cNvPr id="607" name="Google Shape;607;p65"/>
          <p:cNvGraphicFramePr/>
          <p:nvPr/>
        </p:nvGraphicFramePr>
        <p:xfrm>
          <a:off x="879201" y="371325"/>
          <a:ext cx="10447266" cy="397527"/>
        </p:xfrm>
        <a:graphic>
          <a:graphicData uri="http://schemas.openxmlformats.org/drawingml/2006/table">
            <a:tbl>
              <a:tblPr firstRow="1" bandRow="1">
                <a:noFill/>
              </a:tblPr>
              <a:tblGrid>
                <a:gridCol w="526733">
                  <a:extLst>
                    <a:ext uri="{9D8B030D-6E8A-4147-A177-3AD203B41FA5}">
                      <a16:colId xmlns:a16="http://schemas.microsoft.com/office/drawing/2014/main" val="20000"/>
                    </a:ext>
                  </a:extLst>
                </a:gridCol>
                <a:gridCol w="9920533">
                  <a:extLst>
                    <a:ext uri="{9D8B030D-6E8A-4147-A177-3AD203B41FA5}">
                      <a16:colId xmlns:a16="http://schemas.microsoft.com/office/drawing/2014/main" val="20001"/>
                    </a:ext>
                  </a:extLst>
                </a:gridCol>
              </a:tblGrid>
              <a:tr h="397527">
                <a:tc>
                  <a:txBody>
                    <a:bodyPr/>
                    <a:lstStyle/>
                    <a:p>
                      <a:pPr marL="38100" marR="0" lvl="0" indent="0" algn="l" rtl="0">
                        <a:lnSpc>
                          <a:spcPct val="100000"/>
                        </a:lnSpc>
                        <a:spcBef>
                          <a:spcPts val="0"/>
                        </a:spcBef>
                        <a:spcAft>
                          <a:spcPts val="0"/>
                        </a:spcAft>
                        <a:buNone/>
                      </a:pPr>
                      <a:r>
                        <a:rPr lang="en" sz="2400" b="1">
                          <a:solidFill>
                            <a:srgbClr val="FFFFFF"/>
                          </a:solidFill>
                          <a:latin typeface="Arial"/>
                          <a:ea typeface="Arial"/>
                          <a:cs typeface="Arial"/>
                          <a:sym typeface="Arial"/>
                        </a:rPr>
                        <a:t>  </a:t>
                      </a:r>
                      <a:r>
                        <a:rPr lang="en" sz="2400" b="1" u="none" strike="noStrike" cap="none">
                          <a:solidFill>
                            <a:srgbClr val="FFFFFF"/>
                          </a:solidFill>
                          <a:latin typeface="Arial"/>
                          <a:ea typeface="Arial"/>
                          <a:cs typeface="Arial"/>
                          <a:sym typeface="Arial"/>
                        </a:rPr>
                        <a:t>3.</a:t>
                      </a:r>
                      <a:endParaRPr sz="2400" u="none" strike="noStrike" cap="none" dirty="0">
                        <a:latin typeface="Arial"/>
                        <a:ea typeface="Arial"/>
                        <a:cs typeface="Arial"/>
                        <a:sym typeface="Arial"/>
                      </a:endParaRPr>
                    </a:p>
                  </a:txBody>
                  <a:tcPr marL="0" marR="0" marT="31767" marB="0">
                    <a:solidFill>
                      <a:srgbClr val="939598"/>
                    </a:solidFill>
                  </a:tcPr>
                </a:tc>
                <a:tc>
                  <a:txBody>
                    <a:bodyPr/>
                    <a:lstStyle/>
                    <a:p>
                      <a:pPr marL="25400" marR="0" lvl="0" indent="0" algn="l" rtl="0">
                        <a:lnSpc>
                          <a:spcPct val="100000"/>
                        </a:lnSpc>
                        <a:spcBef>
                          <a:spcPts val="0"/>
                        </a:spcBef>
                        <a:spcAft>
                          <a:spcPts val="0"/>
                        </a:spcAft>
                        <a:buNone/>
                      </a:pPr>
                      <a:r>
                        <a:rPr lang="en" sz="2400" b="1" u="none" strike="noStrike" cap="none" dirty="0">
                          <a:solidFill>
                            <a:srgbClr val="FFFFFF"/>
                          </a:solidFill>
                          <a:latin typeface="Arial"/>
                          <a:ea typeface="Arial"/>
                          <a:cs typeface="Arial"/>
                          <a:sym typeface="Arial"/>
                        </a:rPr>
                        <a:t>Assessment Planning</a:t>
                      </a:r>
                      <a:endParaRPr sz="2400" u="none" strike="noStrike" cap="none" dirty="0">
                        <a:latin typeface="Arial"/>
                        <a:ea typeface="Arial"/>
                        <a:cs typeface="Arial"/>
                        <a:sym typeface="Arial"/>
                      </a:endParaRPr>
                    </a:p>
                  </a:txBody>
                  <a:tcPr marL="0" marR="0" marT="31767" marB="0">
                    <a:solidFill>
                      <a:srgbClr val="F68B1E"/>
                    </a:solidFill>
                  </a:tcPr>
                </a:tc>
                <a:extLst>
                  <a:ext uri="{0D108BD9-81ED-4DB2-BD59-A6C34878D82A}">
                    <a16:rowId xmlns:a16="http://schemas.microsoft.com/office/drawing/2014/main" val="10000"/>
                  </a:ext>
                </a:extLst>
              </a:tr>
            </a:tbl>
          </a:graphicData>
        </a:graphic>
      </p:graphicFrame>
      <p:sp>
        <p:nvSpPr>
          <p:cNvPr id="608" name="Google Shape;608;p65"/>
          <p:cNvSpPr txBox="1"/>
          <p:nvPr/>
        </p:nvSpPr>
        <p:spPr>
          <a:xfrm>
            <a:off x="879200" y="835567"/>
            <a:ext cx="10447200" cy="2187200"/>
          </a:xfrm>
          <a:prstGeom prst="rect">
            <a:avLst/>
          </a:prstGeom>
          <a:noFill/>
          <a:ln>
            <a:noFill/>
          </a:ln>
        </p:spPr>
        <p:txBody>
          <a:bodyPr spcFirstLastPara="1" wrap="square" lIns="0" tIns="16933" rIns="0" bIns="0" anchor="t" anchorCtr="0">
            <a:noAutofit/>
          </a:bodyPr>
          <a:lstStyle/>
          <a:p>
            <a:pPr marL="16933" marR="6773" indent="609585">
              <a:lnSpc>
                <a:spcPct val="150000"/>
              </a:lnSpc>
            </a:pPr>
            <a:r>
              <a:rPr lang="en" sz="1333">
                <a:solidFill>
                  <a:srgbClr val="231F20"/>
                </a:solidFill>
                <a:latin typeface="Arial"/>
                <a:ea typeface="Arial"/>
                <a:cs typeface="Arial"/>
                <a:sym typeface="Arial"/>
              </a:rPr>
              <a:t>While using Bloom’s taxonomy framework in planning and designing of assessment of student  learning, following points need to be considered:</a:t>
            </a:r>
            <a:endParaRPr sz="1333" dirty="0">
              <a:latin typeface="Arial"/>
              <a:ea typeface="Arial"/>
              <a:cs typeface="Arial"/>
              <a:sym typeface="Arial"/>
            </a:endParaRPr>
          </a:p>
          <a:p>
            <a:pPr marR="7620">
              <a:lnSpc>
                <a:spcPct val="150000"/>
              </a:lnSpc>
              <a:spcBef>
                <a:spcPts val="1133"/>
              </a:spcBef>
            </a:pPr>
            <a:r>
              <a:rPr lang="en" sz="1333">
                <a:solidFill>
                  <a:srgbClr val="231F20"/>
                </a:solidFill>
                <a:latin typeface="Arial"/>
                <a:ea typeface="Arial"/>
                <a:cs typeface="Arial"/>
                <a:sym typeface="Arial"/>
              </a:rPr>
              <a:t>1.   Normally  the  first three  learning levels; remembering,  understanding  and  applying and  to some extent fourth  level analysing  are   assessed in the  Continuous  Internal  Evaluation (CIE) and Semester End </a:t>
            </a:r>
            <a:r>
              <a:rPr lang="en" sz="1333">
                <a:solidFill>
                  <a:schemeClr val="hlink"/>
                </a:solidFill>
              </a:rPr>
              <a:t>Examinations (SEE), where students are given a limited amount of time. And abilities; analysis, evaluation  and creation can be assessed in extended course works or in a variety of student works like course  projects, mini/ minor projects, internship experience and final year projects.</a:t>
            </a:r>
            <a:endParaRPr sz="1333" dirty="0">
              <a:latin typeface="Arial"/>
              <a:ea typeface="Arial"/>
              <a:cs typeface="Arial"/>
              <a:sym typeface="Arial"/>
            </a:endParaRPr>
          </a:p>
        </p:txBody>
      </p:sp>
      <p:sp>
        <p:nvSpPr>
          <p:cNvPr id="609" name="Google Shape;609;p65"/>
          <p:cNvSpPr txBox="1"/>
          <p:nvPr/>
        </p:nvSpPr>
        <p:spPr>
          <a:xfrm>
            <a:off x="8513713" y="6469448"/>
            <a:ext cx="21268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610" name="Google Shape;610;p65"/>
          <p:cNvSpPr/>
          <p:nvPr/>
        </p:nvSpPr>
        <p:spPr>
          <a:xfrm>
            <a:off x="4502467" y="2887867"/>
            <a:ext cx="3937200" cy="3224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000" dirty="0"/>
          </a:p>
        </p:txBody>
      </p:sp>
      <p:sp>
        <p:nvSpPr>
          <p:cNvPr id="611" name="Google Shape;611;p65"/>
          <p:cNvSpPr txBox="1"/>
          <p:nvPr/>
        </p:nvSpPr>
        <p:spPr>
          <a:xfrm>
            <a:off x="3802351" y="6058933"/>
            <a:ext cx="5003200" cy="296800"/>
          </a:xfrm>
          <a:prstGeom prst="rect">
            <a:avLst/>
          </a:prstGeom>
          <a:noFill/>
          <a:ln>
            <a:noFill/>
          </a:ln>
        </p:spPr>
        <p:txBody>
          <a:bodyPr spcFirstLastPara="1" wrap="square" lIns="121900" tIns="121900" rIns="121900" bIns="121900" anchor="t" anchorCtr="0">
            <a:noAutofit/>
          </a:bodyPr>
          <a:lstStyle/>
          <a:p>
            <a:pPr algn="ctr"/>
            <a:r>
              <a:rPr lang="en" sz="1067" b="1">
                <a:solidFill>
                  <a:schemeClr val="hlink"/>
                </a:solidFill>
              </a:rPr>
              <a:t>Fig. 3: Assessment methods for different Bloom’s cognitive levels</a:t>
            </a:r>
            <a:endParaRPr sz="1067"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7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grpSp>
        <p:nvGrpSpPr>
          <p:cNvPr id="698" name="Google Shape;698;p75"/>
          <p:cNvGrpSpPr/>
          <p:nvPr/>
        </p:nvGrpSpPr>
        <p:grpSpPr>
          <a:xfrm>
            <a:off x="10702444" y="6473065"/>
            <a:ext cx="1495211" cy="111585"/>
            <a:chOff x="6633286" y="10093185"/>
            <a:chExt cx="926719" cy="173990"/>
          </a:xfrm>
        </p:grpSpPr>
        <p:sp>
          <p:nvSpPr>
            <p:cNvPr id="699" name="Google Shape;699;p75"/>
            <p:cNvSpPr/>
            <p:nvPr/>
          </p:nvSpPr>
          <p:spPr>
            <a:xfrm>
              <a:off x="7099630" y="10096360"/>
              <a:ext cx="460375" cy="167640"/>
            </a:xfrm>
            <a:custGeom>
              <a:avLst/>
              <a:gdLst/>
              <a:ahLst/>
              <a:cxnLst/>
              <a:rect l="l" t="t" r="r" b="b"/>
              <a:pathLst>
                <a:path w="460375" h="167640" extrusionOk="0">
                  <a:moveTo>
                    <a:pt x="0" y="167297"/>
                  </a:moveTo>
                  <a:lnTo>
                    <a:pt x="460362" y="167297"/>
                  </a:lnTo>
                  <a:lnTo>
                    <a:pt x="460362"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700" name="Google Shape;700;p75"/>
            <p:cNvSpPr/>
            <p:nvPr/>
          </p:nvSpPr>
          <p:spPr>
            <a:xfrm>
              <a:off x="6633286" y="10093185"/>
              <a:ext cx="466725" cy="173990"/>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grpSp>
      <p:sp>
        <p:nvSpPr>
          <p:cNvPr id="701" name="Google Shape;701;p75"/>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56</a:t>
            </a:r>
            <a:endParaRPr sz="667" dirty="0">
              <a:latin typeface="Arial"/>
              <a:ea typeface="Arial"/>
              <a:cs typeface="Arial"/>
              <a:sym typeface="Arial"/>
            </a:endParaRPr>
          </a:p>
        </p:txBody>
      </p:sp>
      <p:sp>
        <p:nvSpPr>
          <p:cNvPr id="702" name="Google Shape;702;p75"/>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703" name="Google Shape;703;p75"/>
          <p:cNvSpPr/>
          <p:nvPr/>
        </p:nvSpPr>
        <p:spPr>
          <a:xfrm>
            <a:off x="-2650" y="215365"/>
            <a:ext cx="12197299" cy="837408"/>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ctr" anchorCtr="0">
            <a:noAutofit/>
          </a:bodyPr>
          <a:lstStyle/>
          <a:p>
            <a:endParaRPr sz="2400" b="1" dirty="0"/>
          </a:p>
        </p:txBody>
      </p:sp>
      <p:sp>
        <p:nvSpPr>
          <p:cNvPr id="704" name="Google Shape;704;p75"/>
          <p:cNvSpPr txBox="1">
            <a:spLocks noGrp="1"/>
          </p:cNvSpPr>
          <p:nvPr>
            <p:ph type="title"/>
          </p:nvPr>
        </p:nvSpPr>
        <p:spPr>
          <a:xfrm>
            <a:off x="1116772" y="259484"/>
            <a:ext cx="1998000" cy="250800"/>
          </a:xfrm>
          <a:prstGeom prst="rect">
            <a:avLst/>
          </a:prstGeom>
          <a:noFill/>
          <a:ln>
            <a:noFill/>
          </a:ln>
        </p:spPr>
        <p:txBody>
          <a:bodyPr spcFirstLastPara="1" vert="horz" wrap="square" lIns="0" tIns="16933" rIns="0" bIns="0" rtlCol="0" anchor="ctr" anchorCtr="0">
            <a:noAutofit/>
          </a:bodyPr>
          <a:lstStyle/>
          <a:p>
            <a:pPr marL="16933">
              <a:lnSpc>
                <a:spcPct val="100000"/>
              </a:lnSpc>
              <a:spcBef>
                <a:spcPts val="0"/>
              </a:spcBef>
            </a:pPr>
            <a:r>
              <a:rPr lang="en" sz="1867" b="1" dirty="0"/>
              <a:t>APPENDIX-A</a:t>
            </a:r>
            <a:endParaRPr sz="1867" b="1" dirty="0"/>
          </a:p>
        </p:txBody>
      </p:sp>
      <p:sp>
        <p:nvSpPr>
          <p:cNvPr id="705" name="Google Shape;705;p75"/>
          <p:cNvSpPr txBox="1"/>
          <p:nvPr/>
        </p:nvSpPr>
        <p:spPr>
          <a:xfrm>
            <a:off x="1083100" y="510300"/>
            <a:ext cx="6338800" cy="475200"/>
          </a:xfrm>
          <a:prstGeom prst="rect">
            <a:avLst/>
          </a:prstGeom>
          <a:noFill/>
          <a:ln>
            <a:noFill/>
          </a:ln>
        </p:spPr>
        <p:txBody>
          <a:bodyPr spcFirstLastPara="1" wrap="square" lIns="0" tIns="16933" rIns="0" bIns="0" anchor="ctr" anchorCtr="0">
            <a:noAutofit/>
          </a:bodyPr>
          <a:lstStyle/>
          <a:p>
            <a:pPr marL="16933"/>
            <a:r>
              <a:rPr lang="en" sz="1467" dirty="0">
                <a:solidFill>
                  <a:srgbClr val="FFFFFF"/>
                </a:solidFill>
                <a:latin typeface="Arial"/>
                <a:ea typeface="Arial"/>
                <a:cs typeface="Arial"/>
                <a:sym typeface="Arial"/>
              </a:rPr>
              <a:t>Competencies and Performance Indicators (PIs)</a:t>
            </a:r>
            <a:endParaRPr sz="1467" dirty="0">
              <a:latin typeface="Arial"/>
              <a:ea typeface="Arial"/>
              <a:cs typeface="Arial"/>
              <a:sym typeface="Arial"/>
            </a:endParaRPr>
          </a:p>
          <a:p>
            <a:pPr marL="16933"/>
            <a:r>
              <a:rPr lang="en" sz="1467" b="1" dirty="0">
                <a:latin typeface="Arial"/>
                <a:ea typeface="Arial"/>
                <a:cs typeface="Arial"/>
                <a:sym typeface="Arial"/>
              </a:rPr>
              <a:t>Computer Science &amp; Engineering/Information Technology Programs</a:t>
            </a:r>
            <a:endParaRPr sz="1467" b="1" dirty="0">
              <a:latin typeface="Arial"/>
              <a:ea typeface="Arial"/>
              <a:cs typeface="Arial"/>
              <a:sym typeface="Arial"/>
            </a:endParaRPr>
          </a:p>
        </p:txBody>
      </p:sp>
      <p:sp>
        <p:nvSpPr>
          <p:cNvPr id="708" name="Google Shape;708;p75"/>
          <p:cNvSpPr txBox="1"/>
          <p:nvPr/>
        </p:nvSpPr>
        <p:spPr>
          <a:xfrm>
            <a:off x="3850105" y="1401392"/>
            <a:ext cx="1096625" cy="211481"/>
          </a:xfrm>
          <a:prstGeom prst="rect">
            <a:avLst/>
          </a:prstGeom>
          <a:noFill/>
          <a:ln>
            <a:noFill/>
          </a:ln>
        </p:spPr>
        <p:txBody>
          <a:bodyPr spcFirstLastPara="1" wrap="square" lIns="0" tIns="16933" rIns="0" bIns="0" anchor="t" anchorCtr="0">
            <a:noAutofit/>
          </a:bodyPr>
          <a:lstStyle/>
          <a:p>
            <a:pPr marL="16933"/>
            <a:endParaRPr sz="1200" dirty="0">
              <a:latin typeface="Arial"/>
              <a:ea typeface="Arial"/>
              <a:cs typeface="Arial"/>
              <a:sym typeface="Arial"/>
            </a:endParaRPr>
          </a:p>
        </p:txBody>
      </p:sp>
      <p:graphicFrame>
        <p:nvGraphicFramePr>
          <p:cNvPr id="709" name="Google Shape;709;p75"/>
          <p:cNvGraphicFramePr/>
          <p:nvPr/>
        </p:nvGraphicFramePr>
        <p:xfrm>
          <a:off x="887752" y="1752446"/>
          <a:ext cx="10815834" cy="4533233"/>
        </p:xfrm>
        <a:graphic>
          <a:graphicData uri="http://schemas.openxmlformats.org/drawingml/2006/table">
            <a:tbl>
              <a:tblPr firstRow="1" bandRow="1">
                <a:noFill/>
              </a:tblPr>
              <a:tblGrid>
                <a:gridCol w="412400">
                  <a:extLst>
                    <a:ext uri="{9D8B030D-6E8A-4147-A177-3AD203B41FA5}">
                      <a16:colId xmlns:a16="http://schemas.microsoft.com/office/drawing/2014/main" val="20000"/>
                    </a:ext>
                  </a:extLst>
                </a:gridCol>
                <a:gridCol w="4071000">
                  <a:extLst>
                    <a:ext uri="{9D8B030D-6E8A-4147-A177-3AD203B41FA5}">
                      <a16:colId xmlns:a16="http://schemas.microsoft.com/office/drawing/2014/main" val="20001"/>
                    </a:ext>
                  </a:extLst>
                </a:gridCol>
                <a:gridCol w="510467">
                  <a:extLst>
                    <a:ext uri="{9D8B030D-6E8A-4147-A177-3AD203B41FA5}">
                      <a16:colId xmlns:a16="http://schemas.microsoft.com/office/drawing/2014/main" val="20002"/>
                    </a:ext>
                  </a:extLst>
                </a:gridCol>
                <a:gridCol w="5821967">
                  <a:extLst>
                    <a:ext uri="{9D8B030D-6E8A-4147-A177-3AD203B41FA5}">
                      <a16:colId xmlns:a16="http://schemas.microsoft.com/office/drawing/2014/main" val="20003"/>
                    </a:ext>
                  </a:extLst>
                </a:gridCol>
              </a:tblGrid>
              <a:tr h="843533">
                <a:tc>
                  <a:txBody>
                    <a:bodyPr/>
                    <a:lstStyle/>
                    <a:p>
                      <a:pPr marL="25400" marR="25400" lvl="0" indent="0" algn="l" rtl="0">
                        <a:lnSpc>
                          <a:spcPct val="150000"/>
                        </a:lnSpc>
                        <a:spcBef>
                          <a:spcPts val="0"/>
                        </a:spcBef>
                        <a:spcAft>
                          <a:spcPts val="0"/>
                        </a:spcAft>
                        <a:buNone/>
                      </a:pPr>
                      <a:endParaRPr sz="1500" b="1" u="none" strike="noStrike" cap="none" dirty="0">
                        <a:solidFill>
                          <a:srgbClr val="231F20"/>
                        </a:solidFill>
                        <a:latin typeface="Arial"/>
                        <a:ea typeface="Arial"/>
                        <a:cs typeface="Arial"/>
                        <a:sym typeface="Arial"/>
                      </a:endParaRPr>
                    </a:p>
                  </a:txBody>
                  <a:tcPr marL="0" marR="0" marT="28500" marB="0">
                    <a:solidFill>
                      <a:srgbClr val="F68B1E"/>
                    </a:solidFill>
                  </a:tcPr>
                </a:tc>
                <a:tc gridSpan="3">
                  <a:txBody>
                    <a:bodyPr/>
                    <a:lstStyle/>
                    <a:p>
                      <a:pPr marL="25400" marR="25400" lvl="0" indent="0" algn="l" rtl="0">
                        <a:lnSpc>
                          <a:spcPct val="115000"/>
                        </a:lnSpc>
                        <a:spcBef>
                          <a:spcPts val="0"/>
                        </a:spcBef>
                        <a:spcAft>
                          <a:spcPts val="0"/>
                        </a:spcAft>
                        <a:buNone/>
                      </a:pPr>
                      <a:r>
                        <a:rPr lang="en" sz="1600" b="1" u="none" strike="noStrike" cap="none" dirty="0">
                          <a:solidFill>
                            <a:srgbClr val="231F20"/>
                          </a:solidFill>
                          <a:latin typeface="Arial"/>
                          <a:ea typeface="Arial"/>
                          <a:cs typeface="Arial"/>
                          <a:sym typeface="Arial"/>
                        </a:rPr>
                        <a:t>PO 1: Engineering knowledge: </a:t>
                      </a:r>
                      <a:r>
                        <a:rPr lang="en" sz="1600" u="none" strike="noStrike" cap="none" dirty="0">
                          <a:solidFill>
                            <a:srgbClr val="231F20"/>
                          </a:solidFill>
                          <a:latin typeface="Arial"/>
                          <a:ea typeface="Arial"/>
                          <a:cs typeface="Arial"/>
                          <a:sym typeface="Arial"/>
                        </a:rPr>
                        <a:t>Apply the knowledge of mathematics, science, engineering fundamentals, and an engineering  specialisation for the solution of complex engineering problems.</a:t>
                      </a:r>
                      <a:endParaRPr sz="1600" u="none" strike="noStrike" cap="none" dirty="0">
                        <a:latin typeface="Arial"/>
                        <a:ea typeface="Arial"/>
                        <a:cs typeface="Arial"/>
                        <a:sym typeface="Arial"/>
                      </a:endParaRPr>
                    </a:p>
                  </a:txBody>
                  <a:tcPr marL="0" marR="0" marT="28500" marB="0">
                    <a:solidFill>
                      <a:srgbClr val="F68B1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3200">
                <a:tc>
                  <a:txBody>
                    <a:bodyPr/>
                    <a:lstStyle/>
                    <a:p>
                      <a:pPr marL="279400" marR="0" lvl="0" indent="0" algn="ctr" rtl="0">
                        <a:lnSpc>
                          <a:spcPct val="115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1"/>
                  </a:ext>
                </a:extLst>
              </a:tr>
              <a:tr h="2097067">
                <a:tc>
                  <a:txBody>
                    <a:bodyPr/>
                    <a:lstStyle/>
                    <a:p>
                      <a:pPr marL="203200" marR="25400" lvl="0" indent="-17780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1.2</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mathematical </a:t>
                      </a:r>
                      <a:endParaRPr sz="1500" u="none" strike="noStrike" cap="none" dirty="0">
                        <a:solidFill>
                          <a:srgbClr val="231F20"/>
                        </a:solidFill>
                        <a:latin typeface="Arial"/>
                        <a:ea typeface="Arial"/>
                        <a:cs typeface="Arial"/>
                        <a:sym typeface="Arial"/>
                      </a:endParaRPr>
                    </a:p>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modelling</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25400" lvl="0" indent="0" algn="l" rtl="0">
                        <a:lnSpc>
                          <a:spcPct val="100000"/>
                        </a:lnSpc>
                        <a:spcBef>
                          <a:spcPts val="0"/>
                        </a:spcBef>
                        <a:spcAft>
                          <a:spcPts val="0"/>
                        </a:spcAft>
                        <a:buNone/>
                      </a:pPr>
                      <a:r>
                        <a:rPr lang="en" sz="1300">
                          <a:solidFill>
                            <a:schemeClr val="hlink"/>
                          </a:solidFill>
                          <a:latin typeface="Arial"/>
                          <a:ea typeface="Arial"/>
                          <a:cs typeface="Arial"/>
                          <a:sym typeface="Arial"/>
                        </a:rPr>
                        <a:t> 1.2.1</a:t>
                      </a:r>
                      <a:endParaRPr sz="1300" dirty="0">
                        <a:solidFill>
                          <a:schemeClr val="hlink"/>
                        </a:solidFill>
                        <a:latin typeface="Arial"/>
                        <a:ea typeface="Arial"/>
                        <a:cs typeface="Arial"/>
                        <a:sym typeface="Arial"/>
                      </a:endParaRPr>
                    </a:p>
                    <a:p>
                      <a:pPr marL="0" marR="25400" lvl="0" indent="0" algn="l" rtl="0">
                        <a:lnSpc>
                          <a:spcPct val="1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None/>
                      </a:pP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None/>
                      </a:pPr>
                      <a:r>
                        <a:rPr lang="en" sz="1300">
                          <a:solidFill>
                            <a:schemeClr val="hlink"/>
                          </a:solidFill>
                          <a:latin typeface="Arial"/>
                          <a:ea typeface="Arial"/>
                          <a:cs typeface="Arial"/>
                          <a:sym typeface="Arial"/>
                        </a:rPr>
                        <a:t> 1.2.2</a:t>
                      </a:r>
                      <a:endParaRPr sz="1300" dirty="0">
                        <a:solidFill>
                          <a:schemeClr val="hlink"/>
                        </a:solidFill>
                        <a:latin typeface="Arial"/>
                        <a:ea typeface="Arial"/>
                        <a:cs typeface="Arial"/>
                        <a:sym typeface="Arial"/>
                      </a:endParaRPr>
                    </a:p>
                    <a:p>
                      <a:pPr marL="0" marR="25400" lvl="0" indent="0" algn="l" rtl="0">
                        <a:lnSpc>
                          <a:spcPct val="100000"/>
                        </a:lnSpc>
                        <a:spcBef>
                          <a:spcPts val="100"/>
                        </a:spcBef>
                        <a:spcAft>
                          <a:spcPts val="0"/>
                        </a:spcAft>
                        <a:buClr>
                          <a:schemeClr val="dk1"/>
                        </a:buClr>
                        <a:buSzPts val="1100"/>
                        <a:buFont typeface="Arial"/>
                        <a:buNone/>
                      </a:pPr>
                      <a:r>
                        <a:rPr lang="en" sz="1500">
                          <a:solidFill>
                            <a:schemeClr val="hlink"/>
                          </a:solidFill>
                          <a:latin typeface="Arial"/>
                          <a:ea typeface="Arial"/>
                          <a:cs typeface="Arial"/>
                          <a:sym typeface="Arial"/>
                        </a:rPr>
                        <a:t> </a:t>
                      </a:r>
                      <a:endParaRPr sz="1500" dirty="0">
                        <a:solidFill>
                          <a:schemeClr val="hlink"/>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0" marR="25400" lvl="0" indent="0" algn="l" rtl="0">
                        <a:lnSpc>
                          <a:spcPct val="115000"/>
                        </a:lnSpc>
                        <a:spcBef>
                          <a:spcPts val="0"/>
                        </a:spcBef>
                        <a:spcAft>
                          <a:spcPts val="0"/>
                        </a:spcAft>
                        <a:buNone/>
                      </a:pPr>
                      <a:r>
                        <a:rPr lang="en" sz="13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Apply the knowledge of discrete structures, linear algebra, statistics</a:t>
                      </a:r>
                      <a:endParaRPr sz="1500" dirty="0">
                        <a:solidFill>
                          <a:srgbClr val="231F20"/>
                        </a:solidFill>
                        <a:latin typeface="Arial"/>
                        <a:ea typeface="Arial"/>
                        <a:cs typeface="Arial"/>
                        <a:sym typeface="Arial"/>
                      </a:endParaRPr>
                    </a:p>
                    <a:p>
                      <a:pPr marL="0" marR="25400" lvl="0" indent="0" algn="l" rtl="0">
                        <a:lnSpc>
                          <a:spcPct val="115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and numerical techniques to solve problems</a:t>
                      </a:r>
                      <a:endParaRPr sz="1500" u="none" strike="noStrike" cap="none" dirty="0">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endParaRPr sz="15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Apply the concepts of probability, statistics and queuing theory </a:t>
                      </a:r>
                      <a:endParaRPr sz="1500" u="none" strike="noStrike" cap="none"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in modeling of</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computer-based system, data and network </a:t>
                      </a:r>
                      <a:endParaRPr sz="1500" dirty="0">
                        <a:solidFill>
                          <a:srgbClr val="231F20"/>
                        </a:solidFill>
                        <a:latin typeface="Arial"/>
                        <a:ea typeface="Arial"/>
                        <a:cs typeface="Arial"/>
                        <a:sym typeface="Arial"/>
                      </a:endParaRPr>
                    </a:p>
                    <a:p>
                      <a:pPr marL="0" marR="25400" lvl="0" indent="0" algn="l" rtl="0">
                        <a:lnSpc>
                          <a:spcPct val="115000"/>
                        </a:lnSpc>
                        <a:spcBef>
                          <a:spcPts val="10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protocols.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2"/>
                  </a:ext>
                </a:extLst>
              </a:tr>
              <a:tr h="1049433">
                <a:tc>
                  <a:txBody>
                    <a:bodyPr/>
                    <a:lstStyle/>
                    <a:p>
                      <a:pPr marL="203200" marR="25400" lvl="0" indent="-17780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1.5</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15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basic sciences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l" rtl="0">
                        <a:lnSpc>
                          <a:spcPct val="115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1.5.1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15000"/>
                        </a:lnSpc>
                        <a:spcBef>
                          <a:spcPts val="0"/>
                        </a:spcBef>
                        <a:spcAft>
                          <a:spcPts val="0"/>
                        </a:spcAft>
                        <a:buNone/>
                      </a:pPr>
                      <a:r>
                        <a:rPr lang="en" sz="1500" u="none" strike="noStrike" cap="none" dirty="0">
                          <a:solidFill>
                            <a:srgbClr val="231F20"/>
                          </a:solidFill>
                          <a:latin typeface="Arial"/>
                          <a:ea typeface="Arial"/>
                          <a:cs typeface="Arial"/>
                          <a:sym typeface="Arial"/>
                        </a:rPr>
                        <a:t>Apply laws of natural science to an engineering problem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7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grpSp>
        <p:nvGrpSpPr>
          <p:cNvPr id="715" name="Google Shape;715;p76"/>
          <p:cNvGrpSpPr/>
          <p:nvPr/>
        </p:nvGrpSpPr>
        <p:grpSpPr>
          <a:xfrm>
            <a:off x="10702586" y="6473097"/>
            <a:ext cx="1495229" cy="111585"/>
            <a:chOff x="6633286" y="10093185"/>
            <a:chExt cx="926719" cy="173990"/>
          </a:xfrm>
        </p:grpSpPr>
        <p:sp>
          <p:nvSpPr>
            <p:cNvPr id="716" name="Google Shape;716;p76"/>
            <p:cNvSpPr/>
            <p:nvPr/>
          </p:nvSpPr>
          <p:spPr>
            <a:xfrm>
              <a:off x="7099630" y="10096360"/>
              <a:ext cx="460375" cy="167640"/>
            </a:xfrm>
            <a:custGeom>
              <a:avLst/>
              <a:gdLst/>
              <a:ahLst/>
              <a:cxnLst/>
              <a:rect l="l" t="t" r="r" b="b"/>
              <a:pathLst>
                <a:path w="460375" h="167640" extrusionOk="0">
                  <a:moveTo>
                    <a:pt x="0" y="167297"/>
                  </a:moveTo>
                  <a:lnTo>
                    <a:pt x="460362" y="167297"/>
                  </a:lnTo>
                  <a:lnTo>
                    <a:pt x="460362"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717" name="Google Shape;717;p76"/>
            <p:cNvSpPr/>
            <p:nvPr/>
          </p:nvSpPr>
          <p:spPr>
            <a:xfrm>
              <a:off x="6633286" y="10093185"/>
              <a:ext cx="466725" cy="173990"/>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grpSp>
      <p:sp>
        <p:nvSpPr>
          <p:cNvPr id="718" name="Google Shape;718;p7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57</a:t>
            </a:r>
            <a:endParaRPr sz="667" dirty="0">
              <a:latin typeface="Arial"/>
              <a:ea typeface="Arial"/>
              <a:cs typeface="Arial"/>
              <a:sym typeface="Arial"/>
            </a:endParaRPr>
          </a:p>
        </p:txBody>
      </p:sp>
      <p:sp>
        <p:nvSpPr>
          <p:cNvPr id="719" name="Google Shape;719;p76"/>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graphicFrame>
        <p:nvGraphicFramePr>
          <p:cNvPr id="720" name="Google Shape;720;p76"/>
          <p:cNvGraphicFramePr/>
          <p:nvPr/>
        </p:nvGraphicFramePr>
        <p:xfrm>
          <a:off x="812168" y="828863"/>
          <a:ext cx="10567667" cy="3069167"/>
        </p:xfrm>
        <a:graphic>
          <a:graphicData uri="http://schemas.openxmlformats.org/drawingml/2006/table">
            <a:tbl>
              <a:tblPr firstRow="1" bandRow="1">
                <a:noFill/>
              </a:tblPr>
              <a:tblGrid>
                <a:gridCol w="384467">
                  <a:extLst>
                    <a:ext uri="{9D8B030D-6E8A-4147-A177-3AD203B41FA5}">
                      <a16:colId xmlns:a16="http://schemas.microsoft.com/office/drawing/2014/main" val="20000"/>
                    </a:ext>
                  </a:extLst>
                </a:gridCol>
                <a:gridCol w="4072567">
                  <a:extLst>
                    <a:ext uri="{9D8B030D-6E8A-4147-A177-3AD203B41FA5}">
                      <a16:colId xmlns:a16="http://schemas.microsoft.com/office/drawing/2014/main" val="20001"/>
                    </a:ext>
                  </a:extLst>
                </a:gridCol>
                <a:gridCol w="589133">
                  <a:extLst>
                    <a:ext uri="{9D8B030D-6E8A-4147-A177-3AD203B41FA5}">
                      <a16:colId xmlns:a16="http://schemas.microsoft.com/office/drawing/2014/main" val="20002"/>
                    </a:ext>
                  </a:extLst>
                </a:gridCol>
                <a:gridCol w="5521500">
                  <a:extLst>
                    <a:ext uri="{9D8B030D-6E8A-4147-A177-3AD203B41FA5}">
                      <a16:colId xmlns:a16="http://schemas.microsoft.com/office/drawing/2014/main" val="20003"/>
                    </a:ext>
                  </a:extLst>
                </a:gridCol>
              </a:tblGrid>
              <a:tr h="530100">
                <a:tc>
                  <a:txBody>
                    <a:bodyPr/>
                    <a:lstStyle/>
                    <a:p>
                      <a:pPr marL="27940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27940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Competency</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50000"/>
                        </a:lnSpc>
                        <a:spcBef>
                          <a:spcPts val="0"/>
                        </a:spcBef>
                        <a:spcAft>
                          <a:spcPts val="0"/>
                        </a:spcAft>
                        <a:buNone/>
                      </a:pPr>
                      <a:endParaRPr sz="1600" b="1" u="none" strike="noStrike" cap="none" dirty="0">
                        <a:solidFill>
                          <a:srgbClr val="231F20"/>
                        </a:solidFill>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tc>
                  <a:txBody>
                    <a:bodyPr/>
                    <a:lstStyle/>
                    <a:p>
                      <a:pPr marL="0" marR="0" lvl="0" indent="0" algn="ctr" rtl="0">
                        <a:lnSpc>
                          <a:spcPct val="150000"/>
                        </a:lnSpc>
                        <a:spcBef>
                          <a:spcPts val="0"/>
                        </a:spcBef>
                        <a:spcAft>
                          <a:spcPts val="0"/>
                        </a:spcAft>
                        <a:buNone/>
                      </a:pPr>
                      <a:r>
                        <a:rPr lang="en" sz="1600" b="1" u="none" strike="noStrike" cap="none">
                          <a:solidFill>
                            <a:srgbClr val="231F20"/>
                          </a:solidFill>
                          <a:latin typeface="Arial"/>
                          <a:ea typeface="Arial"/>
                          <a:cs typeface="Arial"/>
                          <a:sym typeface="Arial"/>
                        </a:rPr>
                        <a:t>Indicators</a:t>
                      </a:r>
                      <a:endParaRPr sz="1600" u="none" strike="noStrike" cap="none" dirty="0">
                        <a:latin typeface="Arial"/>
                        <a:ea typeface="Arial"/>
                        <a:cs typeface="Arial"/>
                        <a:sym typeface="Arial"/>
                      </a:endParaRPr>
                    </a:p>
                  </a:txBody>
                  <a:tcPr marL="0" marR="0" marT="24433" marB="0" anchor="ctr">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AAA5F"/>
                    </a:solidFill>
                  </a:tcPr>
                </a:tc>
                <a:extLst>
                  <a:ext uri="{0D108BD9-81ED-4DB2-BD59-A6C34878D82A}">
                    <a16:rowId xmlns:a16="http://schemas.microsoft.com/office/drawing/2014/main" val="10000"/>
                  </a:ext>
                </a:extLst>
              </a:tr>
              <a:tr h="1024167">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1.6 </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competence in engineering</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fundamentals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lvl="0" indent="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1.6.1 </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Apply engineering fundamentals</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CC188"/>
                    </a:solidFill>
                  </a:tcPr>
                </a:tc>
                <a:extLst>
                  <a:ext uri="{0D108BD9-81ED-4DB2-BD59-A6C34878D82A}">
                    <a16:rowId xmlns:a16="http://schemas.microsoft.com/office/drawing/2014/main" val="10001"/>
                  </a:ext>
                </a:extLst>
              </a:tr>
              <a:tr h="1514900">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1.7</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Demonstrate competence  in specialized</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engineering  knowledge to the program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ED8B3"/>
                    </a:solidFill>
                  </a:tcPr>
                </a:tc>
                <a:tc>
                  <a:txBody>
                    <a:bodyPr/>
                    <a:lstStyle/>
                    <a:p>
                      <a:pPr marL="203200" marR="25400" lvl="0" indent="-177800" algn="l" rtl="0">
                        <a:lnSpc>
                          <a:spcPct val="150000"/>
                        </a:lnSpc>
                        <a:spcBef>
                          <a:spcPts val="0"/>
                        </a:spcBef>
                        <a:spcAft>
                          <a:spcPts val="0"/>
                        </a:spcAft>
                        <a:buClr>
                          <a:schemeClr val="dk1"/>
                        </a:buClr>
                        <a:buFont typeface="Arial"/>
                        <a:buNone/>
                      </a:pPr>
                      <a:r>
                        <a:rPr lang="en" sz="1500">
                          <a:solidFill>
                            <a:schemeClr val="hlink"/>
                          </a:solidFill>
                          <a:latin typeface="Arial"/>
                          <a:ea typeface="Arial"/>
                          <a:cs typeface="Arial"/>
                          <a:sym typeface="Arial"/>
                        </a:rPr>
                        <a:t>1.7.1</a:t>
                      </a:r>
                      <a:endParaRPr sz="1500" u="none" strike="noStrike" cap="none" dirty="0">
                        <a:solidFill>
                          <a:srgbClr val="231F20"/>
                        </a:solidFill>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tc>
                  <a:txBody>
                    <a:bodyPr/>
                    <a:lstStyle/>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Apply theory and principles of computer science and engineering</a:t>
                      </a:r>
                      <a:endParaRPr sz="1500" dirty="0">
                        <a:solidFill>
                          <a:srgbClr val="231F20"/>
                        </a:solidFill>
                        <a:latin typeface="Arial"/>
                        <a:ea typeface="Arial"/>
                        <a:cs typeface="Arial"/>
                        <a:sym typeface="Arial"/>
                      </a:endParaRPr>
                    </a:p>
                    <a:p>
                      <a:pPr marL="203200" marR="25400" lvl="0" indent="-1778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to solve an</a:t>
                      </a: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engineering problem</a:t>
                      </a:r>
                      <a:endParaRPr sz="1500" u="none" strike="noStrike" cap="none" dirty="0">
                        <a:latin typeface="Arial"/>
                        <a:ea typeface="Arial"/>
                        <a:cs typeface="Arial"/>
                        <a:sym typeface="Arial"/>
                      </a:endParaRPr>
                    </a:p>
                  </a:txBody>
                  <a:tcPr marL="0" marR="0" marT="26467"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solidFill>
                      <a:srgbClr val="FCC188"/>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9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4" name="Google Shape;894;p95"/>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5" name="Google Shape;895;p95"/>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896" name="Google Shape;896;p95"/>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897" name="Google Shape;897;p95"/>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76</a:t>
            </a:r>
            <a:endParaRPr sz="667" dirty="0">
              <a:latin typeface="Arial"/>
              <a:ea typeface="Arial"/>
              <a:cs typeface="Arial"/>
              <a:sym typeface="Arial"/>
            </a:endParaRPr>
          </a:p>
        </p:txBody>
      </p:sp>
      <p:sp>
        <p:nvSpPr>
          <p:cNvPr id="900" name="Google Shape;900;p95"/>
          <p:cNvSpPr txBox="1"/>
          <p:nvPr/>
        </p:nvSpPr>
        <p:spPr>
          <a:xfrm>
            <a:off x="734967" y="1782800"/>
            <a:ext cx="7386000" cy="531200"/>
          </a:xfrm>
          <a:prstGeom prst="rect">
            <a:avLst/>
          </a:prstGeom>
          <a:noFill/>
          <a:ln>
            <a:noFill/>
          </a:ln>
        </p:spPr>
        <p:txBody>
          <a:bodyPr spcFirstLastPara="1" wrap="square" lIns="0" tIns="16933" rIns="0" bIns="0" anchor="t" anchorCtr="0">
            <a:noAutofit/>
          </a:bodyPr>
          <a:lstStyle/>
          <a:p>
            <a:r>
              <a:rPr lang="en" sz="2000" b="1">
                <a:solidFill>
                  <a:srgbClr val="F68B1E"/>
                </a:solidFill>
              </a:rPr>
              <a:t>SAMPLES QUESTIONS FOR BLOOMS TAXONOMY LEVELS:</a:t>
            </a:r>
            <a:endParaRPr sz="2000" b="1" dirty="0">
              <a:solidFill>
                <a:srgbClr val="F68B1E"/>
              </a:solidFill>
            </a:endParaRPr>
          </a:p>
          <a:p>
            <a:endParaRPr sz="2000" b="1" dirty="0">
              <a:solidFill>
                <a:srgbClr val="F68B1E"/>
              </a:solidFill>
            </a:endParaRPr>
          </a:p>
          <a:p>
            <a:r>
              <a:rPr lang="en" sz="2000" b="1">
                <a:solidFill>
                  <a:srgbClr val="F68B1E"/>
                </a:solidFill>
              </a:rPr>
              <a:t>1. REMEMBER</a:t>
            </a:r>
            <a:endParaRPr sz="2000" b="1" dirty="0"/>
          </a:p>
        </p:txBody>
      </p:sp>
      <p:graphicFrame>
        <p:nvGraphicFramePr>
          <p:cNvPr id="901" name="Google Shape;901;p95"/>
          <p:cNvGraphicFramePr/>
          <p:nvPr/>
        </p:nvGraphicFramePr>
        <p:xfrm>
          <a:off x="734951" y="2935913"/>
          <a:ext cx="10720534" cy="2836927"/>
        </p:xfrm>
        <a:graphic>
          <a:graphicData uri="http://schemas.openxmlformats.org/drawingml/2006/table">
            <a:tbl>
              <a:tblPr firstRow="1" bandRow="1">
                <a:noFill/>
              </a:tblPr>
              <a:tblGrid>
                <a:gridCol w="5360267">
                  <a:extLst>
                    <a:ext uri="{9D8B030D-6E8A-4147-A177-3AD203B41FA5}">
                      <a16:colId xmlns:a16="http://schemas.microsoft.com/office/drawing/2014/main" val="20000"/>
                    </a:ext>
                  </a:extLst>
                </a:gridCol>
                <a:gridCol w="5360267">
                  <a:extLst>
                    <a:ext uri="{9D8B030D-6E8A-4147-A177-3AD203B41FA5}">
                      <a16:colId xmlns:a16="http://schemas.microsoft.com/office/drawing/2014/main" val="20001"/>
                    </a:ext>
                  </a:extLst>
                </a:gridCol>
              </a:tblGrid>
              <a:tr h="308700">
                <a:tc>
                  <a:txBody>
                    <a:bodyPr/>
                    <a:lstStyle/>
                    <a:p>
                      <a:pPr marL="25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Skill Demonstrated</a:t>
                      </a:r>
                      <a:endParaRPr sz="16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600" b="1" u="none" strike="noStrike" cap="none">
                          <a:solidFill>
                            <a:srgbClr val="231F20"/>
                          </a:solidFill>
                          <a:latin typeface="Arial"/>
                          <a:ea typeface="Arial"/>
                          <a:cs typeface="Arial"/>
                          <a:sym typeface="Arial"/>
                        </a:rPr>
                        <a:t>Question Ques / Verbs for tests</a:t>
                      </a:r>
                      <a:endParaRPr sz="16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528227">
                <a:tc>
                  <a:txBody>
                    <a:bodyPr/>
                    <a:lstStyle/>
                    <a:p>
                      <a:pPr marL="457200" marR="2540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Ability to recall of information like, facts, conventions,  definitions, jargon, technical terms, classifications,  categories, and criteria</a:t>
                      </a:r>
                      <a:endParaRPr sz="1600" u="none" strike="noStrike" cap="none" dirty="0">
                        <a:latin typeface="Arial"/>
                        <a:ea typeface="Arial"/>
                        <a:cs typeface="Arial"/>
                        <a:sym typeface="Arial"/>
                      </a:endParaRPr>
                    </a:p>
                    <a:p>
                      <a:pPr marL="457200" marR="2540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ability to recall methodology and procedures,  abstractions, principles, and theories in the field</a:t>
                      </a:r>
                      <a:endParaRPr sz="1600" u="none" strike="noStrike" cap="none" dirty="0">
                        <a:latin typeface="Arial"/>
                        <a:ea typeface="Arial"/>
                        <a:cs typeface="Arial"/>
                        <a:sym typeface="Arial"/>
                      </a:endParaRPr>
                    </a:p>
                    <a:p>
                      <a:pPr marL="457200" marR="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knowledge of dates, events, places</a:t>
                      </a:r>
                      <a:endParaRPr sz="1600" u="none" strike="noStrike" cap="none" dirty="0">
                        <a:latin typeface="Arial"/>
                        <a:ea typeface="Arial"/>
                        <a:cs typeface="Arial"/>
                        <a:sym typeface="Arial"/>
                      </a:endParaRPr>
                    </a:p>
                    <a:p>
                      <a:pPr marL="457200" marR="0" lvl="0" indent="-304800" algn="l" rtl="0">
                        <a:lnSpc>
                          <a:spcPct val="15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mastery of subject matter</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600" u="none" strike="noStrike" cap="none">
                          <a:solidFill>
                            <a:srgbClr val="231F20"/>
                          </a:solidFill>
                          <a:latin typeface="Arial"/>
                          <a:ea typeface="Arial"/>
                          <a:cs typeface="Arial"/>
                          <a:sym typeface="Arial"/>
                        </a:rPr>
                        <a:t>list, define, describe, state, recite, recall, identify, show, label,tabulate, quote, name, who, when, where, etc.</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02" name="Google Shape;902;p95"/>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903" name="Google Shape;903;p95"/>
          <p:cNvSpPr txBox="1"/>
          <p:nvPr/>
        </p:nvSpPr>
        <p:spPr>
          <a:xfrm>
            <a:off x="4240599" y="1169667"/>
            <a:ext cx="1739095" cy="530958"/>
          </a:xfrm>
          <a:prstGeom prst="rect">
            <a:avLst/>
          </a:prstGeom>
          <a:noFill/>
          <a:ln>
            <a:noFill/>
          </a:ln>
        </p:spPr>
        <p:txBody>
          <a:bodyPr spcFirstLastPara="1" wrap="square" lIns="121900" tIns="121900" rIns="121900" bIns="121900" anchor="t" anchorCtr="0">
            <a:noAutofit/>
          </a:bodyPr>
          <a:lstStyle/>
          <a:p>
            <a:pPr marR="457189" algn="ctr">
              <a:buClr>
                <a:schemeClr val="dk1"/>
              </a:buClr>
            </a:pPr>
            <a:endParaRPr sz="1400" dirty="0">
              <a:solidFill>
                <a:schemeClr val="dk1"/>
              </a:solidFill>
            </a:endParaRPr>
          </a:p>
          <a:p>
            <a:endParaRPr sz="2400" dirty="0">
              <a:latin typeface="Calibri"/>
              <a:ea typeface="Calibri"/>
              <a:cs typeface="Calibri"/>
              <a:sym typeface="Calibri"/>
            </a:endParaRPr>
          </a:p>
        </p:txBody>
      </p:sp>
      <p:sp>
        <p:nvSpPr>
          <p:cNvPr id="904" name="Google Shape;904;p95"/>
          <p:cNvSpPr/>
          <p:nvPr/>
        </p:nvSpPr>
        <p:spPr>
          <a:xfrm>
            <a:off x="-2650" y="215720"/>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b="1" dirty="0"/>
          </a:p>
        </p:txBody>
      </p:sp>
      <p:sp>
        <p:nvSpPr>
          <p:cNvPr id="905" name="Google Shape;905;p95"/>
          <p:cNvSpPr txBox="1">
            <a:spLocks noGrp="1"/>
          </p:cNvSpPr>
          <p:nvPr>
            <p:ph type="title"/>
          </p:nvPr>
        </p:nvSpPr>
        <p:spPr>
          <a:xfrm>
            <a:off x="734967" y="272856"/>
            <a:ext cx="10206800" cy="668400"/>
          </a:xfrm>
          <a:prstGeom prst="rect">
            <a:avLst/>
          </a:prstGeom>
          <a:noFill/>
          <a:ln>
            <a:noFill/>
          </a:ln>
        </p:spPr>
        <p:txBody>
          <a:bodyPr spcFirstLastPara="1" vert="horz" wrap="square" lIns="0" tIns="16933" rIns="0" bIns="0" rtlCol="0" anchor="t" anchorCtr="0">
            <a:noAutofit/>
          </a:bodyPr>
          <a:lstStyle/>
          <a:p>
            <a:pPr marL="16933">
              <a:lnSpc>
                <a:spcPct val="115000"/>
              </a:lnSpc>
              <a:spcBef>
                <a:spcPts val="0"/>
              </a:spcBef>
              <a:buClr>
                <a:schemeClr val="dk1"/>
              </a:buClr>
            </a:pPr>
            <a:r>
              <a:rPr lang="en" sz="1867" b="1" dirty="0"/>
              <a:t>APPENDIX-B</a:t>
            </a:r>
            <a:endParaRPr sz="1867" b="1" dirty="0"/>
          </a:p>
          <a:p>
            <a:pPr marL="16933">
              <a:lnSpc>
                <a:spcPct val="110000"/>
              </a:lnSpc>
              <a:spcBef>
                <a:spcPts val="0"/>
              </a:spcBef>
              <a:buClr>
                <a:schemeClr val="dk1"/>
              </a:buClr>
            </a:pPr>
            <a:r>
              <a:rPr lang="en" sz="1867" b="1" dirty="0"/>
              <a:t>Sample questions for Bloom’s Taxonomy levels</a:t>
            </a:r>
            <a:endParaRPr sz="2533"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811E-B373-45FC-8124-C85DF73492BD}"/>
              </a:ext>
            </a:extLst>
          </p:cNvPr>
          <p:cNvSpPr>
            <a:spLocks noGrp="1"/>
          </p:cNvSpPr>
          <p:nvPr>
            <p:ph type="title"/>
          </p:nvPr>
        </p:nvSpPr>
        <p:spPr>
          <a:xfrm>
            <a:off x="838200" y="365125"/>
            <a:ext cx="10515600" cy="402519"/>
          </a:xfrm>
        </p:spPr>
        <p:txBody>
          <a:bodyPr>
            <a:normAutofit fontScale="90000"/>
          </a:bodyPr>
          <a:lstStyle/>
          <a:p>
            <a:r>
              <a:rPr lang="en-US" dirty="0"/>
              <a:t>		</a:t>
            </a:r>
            <a:r>
              <a:rPr lang="en-US" b="1" dirty="0">
                <a:latin typeface="+mn-lt"/>
              </a:rPr>
              <a:t>Purposes and Premises of OBE</a:t>
            </a:r>
            <a:endParaRPr lang="en-IN" b="1" dirty="0">
              <a:latin typeface="+mn-lt"/>
            </a:endParaRPr>
          </a:p>
        </p:txBody>
      </p:sp>
      <p:sp>
        <p:nvSpPr>
          <p:cNvPr id="3" name="Content Placeholder 2">
            <a:extLst>
              <a:ext uri="{FF2B5EF4-FFF2-40B4-BE49-F238E27FC236}">
                <a16:creationId xmlns:a16="http://schemas.microsoft.com/office/drawing/2014/main" id="{2CE02056-480D-45DD-8AC8-FA5D867EA454}"/>
              </a:ext>
            </a:extLst>
          </p:cNvPr>
          <p:cNvSpPr>
            <a:spLocks noGrp="1"/>
          </p:cNvSpPr>
          <p:nvPr>
            <p:ph idx="1"/>
          </p:nvPr>
        </p:nvSpPr>
        <p:spPr>
          <a:xfrm>
            <a:off x="838200" y="767644"/>
            <a:ext cx="10515600" cy="5409319"/>
          </a:xfrm>
        </p:spPr>
        <p:txBody>
          <a:bodyPr>
            <a:normAutofit fontScale="85000" lnSpcReduction="10000"/>
          </a:bodyPr>
          <a:lstStyle/>
          <a:p>
            <a:pPr marL="0" indent="0">
              <a:lnSpc>
                <a:spcPct val="107000"/>
              </a:lnSpc>
              <a:spcAft>
                <a:spcPts val="800"/>
              </a:spcAft>
              <a:buNone/>
            </a:pPr>
            <a:r>
              <a:rPr lang="en-IN" b="1" u="sng" dirty="0">
                <a:effectLst/>
                <a:latin typeface="Calibri" panose="020F0502020204030204" pitchFamily="34" charset="0"/>
                <a:ea typeface="Calibri" panose="020F0502020204030204" pitchFamily="34" charset="0"/>
                <a:cs typeface="Calibri" panose="020F0502020204030204" pitchFamily="34" charset="0"/>
              </a:rPr>
              <a:t>Purposes of OBE</a:t>
            </a:r>
          </a:p>
          <a:p>
            <a:pPr>
              <a:lnSpc>
                <a:spcPct val="107000"/>
              </a:lnSpc>
              <a:spcAft>
                <a:spcPts val="800"/>
              </a:spcAft>
            </a:pPr>
            <a:r>
              <a:rPr lang="en-IN" b="1" dirty="0">
                <a:effectLst/>
                <a:latin typeface="Calibri" panose="020F0502020204030204" pitchFamily="34" charset="0"/>
                <a:ea typeface="Calibri" panose="020F0502020204030204" pitchFamily="34" charset="0"/>
                <a:cs typeface="Calibri" panose="020F0502020204030204" pitchFamily="34" charset="0"/>
              </a:rPr>
              <a:t>Ensuring that all students are equipped with the knowledge, </a:t>
            </a:r>
            <a:r>
              <a:rPr lang="en-IN"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competence</a:t>
            </a:r>
            <a:r>
              <a:rPr lang="en-IN" b="1" dirty="0">
                <a:effectLst/>
                <a:latin typeface="Calibri" panose="020F0502020204030204" pitchFamily="34" charset="0"/>
                <a:ea typeface="Calibri" panose="020F0502020204030204" pitchFamily="34" charset="0"/>
                <a:cs typeface="Calibri" panose="020F0502020204030204" pitchFamily="34" charset="0"/>
              </a:rPr>
              <a:t>, and attributes needed to be successful when they </a:t>
            </a:r>
            <a:r>
              <a:rPr lang="en-IN" b="1" dirty="0">
                <a:latin typeface="Calibri" panose="020F0502020204030204" pitchFamily="34" charset="0"/>
                <a:ea typeface="Calibri" panose="020F0502020204030204" pitchFamily="34" charset="0"/>
                <a:cs typeface="Calibri" panose="020F0502020204030204" pitchFamily="34" charset="0"/>
              </a:rPr>
              <a:t>qualify and </a:t>
            </a:r>
            <a:r>
              <a:rPr lang="en-IN" b="1" dirty="0">
                <a:effectLst/>
                <a:latin typeface="Calibri" panose="020F0502020204030204" pitchFamily="34" charset="0"/>
                <a:ea typeface="Calibri" panose="020F0502020204030204" pitchFamily="34" charset="0"/>
                <a:cs typeface="Calibri" panose="020F0502020204030204" pitchFamily="34" charset="0"/>
              </a:rPr>
              <a:t> obtain  the degree</a:t>
            </a:r>
          </a:p>
          <a:p>
            <a:pPr>
              <a:lnSpc>
                <a:spcPct val="107000"/>
              </a:lnSpc>
              <a:spcAft>
                <a:spcPts val="800"/>
              </a:spcAft>
            </a:pPr>
            <a:r>
              <a:rPr lang="en-IN" b="1" dirty="0">
                <a:effectLst/>
                <a:latin typeface="Calibri" panose="020F0502020204030204" pitchFamily="34" charset="0"/>
                <a:ea typeface="Calibri" panose="020F0502020204030204" pitchFamily="34" charset="0"/>
                <a:cs typeface="Calibri" panose="020F0502020204030204" pitchFamily="34" charset="0"/>
              </a:rPr>
              <a:t>Organizing and implementing programs in the department/institute so that the </a:t>
            </a:r>
            <a:r>
              <a:rPr lang="en-IN" b="1" u="sng" dirty="0">
                <a:effectLst/>
                <a:latin typeface="Calibri" panose="020F0502020204030204" pitchFamily="34" charset="0"/>
                <a:ea typeface="Calibri" panose="020F0502020204030204" pitchFamily="34" charset="0"/>
                <a:cs typeface="Calibri" panose="020F0502020204030204" pitchFamily="34" charset="0"/>
              </a:rPr>
              <a:t>outcomes</a:t>
            </a:r>
            <a:r>
              <a:rPr lang="en-IN" b="1" dirty="0">
                <a:effectLst/>
                <a:latin typeface="Calibri" panose="020F0502020204030204" pitchFamily="34" charset="0"/>
                <a:ea typeface="Calibri" panose="020F0502020204030204" pitchFamily="34" charset="0"/>
                <a:cs typeface="Calibri" panose="020F0502020204030204" pitchFamily="34" charset="0"/>
              </a:rPr>
              <a:t> can be achieved and maximized for all students.</a:t>
            </a:r>
          </a:p>
          <a:p>
            <a:pPr marL="0" indent="0">
              <a:lnSpc>
                <a:spcPct val="107000"/>
              </a:lnSpc>
              <a:spcAft>
                <a:spcPts val="800"/>
              </a:spcAft>
              <a:buNone/>
            </a:pPr>
            <a:r>
              <a:rPr lang="en-IN" sz="2600" b="1" u="sng" dirty="0">
                <a:effectLst/>
                <a:latin typeface="Calibri" panose="020F0502020204030204" pitchFamily="34" charset="0"/>
                <a:ea typeface="Calibri" panose="020F0502020204030204" pitchFamily="34" charset="0"/>
                <a:cs typeface="Calibri" panose="020F0502020204030204" pitchFamily="34" charset="0"/>
              </a:rPr>
              <a:t>Premises of OBE</a:t>
            </a:r>
          </a:p>
          <a:p>
            <a:pPr>
              <a:lnSpc>
                <a:spcPct val="107000"/>
              </a:lnSpc>
              <a:spcAft>
                <a:spcPts val="800"/>
              </a:spcAft>
            </a:pP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All students can learn and succeed with a suitable system  of T-L-A and support</a:t>
            </a:r>
          </a:p>
          <a:p>
            <a:pPr>
              <a:lnSpc>
                <a:spcPct val="107000"/>
              </a:lnSpc>
              <a:spcAft>
                <a:spcPts val="800"/>
              </a:spcAft>
            </a:pP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Successful learning promotes and ensures further successful learning. </a:t>
            </a:r>
          </a:p>
          <a:p>
            <a:pPr>
              <a:lnSpc>
                <a:spcPct val="107000"/>
              </a:lnSpc>
              <a:spcAft>
                <a:spcPts val="800"/>
              </a:spcAft>
            </a:pPr>
            <a:r>
              <a:rPr lang="en-IN"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Faculty  </a:t>
            </a: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have much say </a:t>
            </a:r>
            <a:r>
              <a:rPr lang="en-IN"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and </a:t>
            </a:r>
            <a:r>
              <a:rPr lang="en-IN" b="1"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influence  successful  learning by their students</a:t>
            </a:r>
          </a:p>
          <a:p>
            <a:pPr marL="0" indent="0">
              <a:lnSpc>
                <a:spcPct val="107000"/>
              </a:lnSpc>
              <a:spcAft>
                <a:spcPts val="800"/>
              </a:spcAft>
              <a:buNone/>
            </a:pPr>
            <a:r>
              <a:rPr lang="en-IN" b="1"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a:t>
            </a:r>
            <a:r>
              <a:rPr lang="en-IN" b="1" u="sng" dirty="0">
                <a:solidFill>
                  <a:srgbClr val="C00000"/>
                </a:solidFill>
                <a:latin typeface="Calibri" panose="020F0502020204030204" pitchFamily="34" charset="0"/>
                <a:ea typeface="Calibri" panose="020F0502020204030204" pitchFamily="34" charset="0"/>
                <a:cs typeface="Calibri" panose="020F0502020204030204" pitchFamily="34" charset="0"/>
              </a:rPr>
              <a:t>OBE is transformational</a:t>
            </a:r>
            <a:endParaRPr lang="en-IN"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IN" b="1" dirty="0">
              <a:effectLst/>
              <a:latin typeface="Calibri Light" panose="020F0302020204030204" pitchFamily="34" charset="0"/>
              <a:ea typeface="Calibri" panose="020F0502020204030204" pitchFamily="34" charset="0"/>
              <a:cs typeface="Calibri Light" panose="020F0302020204030204" pitchFamily="34" charset="0"/>
            </a:endParaRPr>
          </a:p>
          <a:p>
            <a:endParaRPr lang="en-IN" dirty="0"/>
          </a:p>
        </p:txBody>
      </p:sp>
      <p:sp>
        <p:nvSpPr>
          <p:cNvPr id="4" name="Rectangle 3">
            <a:extLst>
              <a:ext uri="{FF2B5EF4-FFF2-40B4-BE49-F238E27FC236}">
                <a16:creationId xmlns:a16="http://schemas.microsoft.com/office/drawing/2014/main" id="{CADE9B29-328D-4F9D-B496-E58A9C214FF6}"/>
              </a:ext>
            </a:extLst>
          </p:cNvPr>
          <p:cNvSpPr/>
          <p:nvPr/>
        </p:nvSpPr>
        <p:spPr>
          <a:xfrm>
            <a:off x="662609" y="212035"/>
            <a:ext cx="10933043" cy="628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11044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1" name="Google Shape;911;p9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2" name="Google Shape;912;p9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13" name="Google Shape;913;p9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14" name="Google Shape;914;p9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77</a:t>
            </a:r>
            <a:endParaRPr sz="667" dirty="0">
              <a:latin typeface="Arial"/>
              <a:ea typeface="Arial"/>
              <a:cs typeface="Arial"/>
              <a:sym typeface="Arial"/>
            </a:endParaRPr>
          </a:p>
        </p:txBody>
      </p:sp>
      <p:sp>
        <p:nvSpPr>
          <p:cNvPr id="915" name="Google Shape;915;p96"/>
          <p:cNvSpPr txBox="1"/>
          <p:nvPr/>
        </p:nvSpPr>
        <p:spPr>
          <a:xfrm>
            <a:off x="901800" y="598367"/>
            <a:ext cx="10388400" cy="6519200"/>
          </a:xfrm>
          <a:prstGeom prst="rect">
            <a:avLst/>
          </a:prstGeom>
          <a:noFill/>
          <a:ln>
            <a:noFill/>
          </a:ln>
        </p:spPr>
        <p:txBody>
          <a:bodyPr spcFirstLastPara="1" wrap="square" lIns="0" tIns="112600" rIns="0" bIns="0" anchor="t" anchorCtr="0">
            <a:noAutofit/>
          </a:bodyPr>
          <a:lstStyle/>
          <a:p>
            <a:pPr marL="16933">
              <a:lnSpc>
                <a:spcPct val="200000"/>
              </a:lnSpc>
            </a:pPr>
            <a:r>
              <a:rPr lang="en" sz="2133" b="1">
                <a:solidFill>
                  <a:srgbClr val="F68B1E"/>
                </a:solidFill>
                <a:latin typeface="Arial"/>
                <a:ea typeface="Arial"/>
                <a:cs typeface="Arial"/>
                <a:sym typeface="Arial"/>
              </a:rPr>
              <a:t>Sample Questions:</a:t>
            </a:r>
            <a:endParaRPr sz="2133" b="1" dirty="0">
              <a:solidFill>
                <a:srgbClr val="F68B1E"/>
              </a:solidFill>
            </a:endParaRPr>
          </a:p>
          <a:p>
            <a:pPr marL="626518" indent="-618051">
              <a:lnSpc>
                <a:spcPct val="200000"/>
              </a:lnSpc>
              <a:spcBef>
                <a:spcPts val="753"/>
              </a:spcBef>
              <a:buClr>
                <a:srgbClr val="231F20"/>
              </a:buClr>
              <a:buSzPts val="1300"/>
              <a:buFont typeface="Arial"/>
              <a:buAutoNum type="arabicPeriod"/>
            </a:pPr>
            <a:r>
              <a:rPr lang="en" sz="1733">
                <a:solidFill>
                  <a:srgbClr val="231F20"/>
                </a:solidFill>
                <a:latin typeface="Arial"/>
                <a:ea typeface="Arial"/>
                <a:cs typeface="Arial"/>
                <a:sym typeface="Arial"/>
              </a:rPr>
              <a:t>State Ohm’s law</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List the physical and chemical properties of silicon</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List the components of A/D converter</a:t>
            </a:r>
            <a:endParaRPr sz="1733" dirty="0">
              <a:latin typeface="Arial"/>
              <a:ea typeface="Arial"/>
              <a:cs typeface="Arial"/>
              <a:sym typeface="Arial"/>
            </a:endParaRPr>
          </a:p>
          <a:p>
            <a:pPr marL="626518" indent="-618051">
              <a:lnSpc>
                <a:spcPct val="200000"/>
              </a:lnSpc>
              <a:spcBef>
                <a:spcPts val="379"/>
              </a:spcBef>
              <a:buClr>
                <a:srgbClr val="231F20"/>
              </a:buClr>
              <a:buSzPts val="1300"/>
              <a:buFont typeface="Arial"/>
              <a:buAutoNum type="arabicPeriod"/>
            </a:pPr>
            <a:r>
              <a:rPr lang="en" sz="1733">
                <a:solidFill>
                  <a:srgbClr val="231F20"/>
                </a:solidFill>
                <a:latin typeface="Arial"/>
                <a:ea typeface="Arial"/>
                <a:cs typeface="Arial"/>
                <a:sym typeface="Arial"/>
              </a:rPr>
              <a:t>List the arithmetic operators available in C in increasing order of precedence.</a:t>
            </a:r>
            <a:endParaRPr sz="1733" dirty="0">
              <a:latin typeface="Arial"/>
              <a:ea typeface="Arial"/>
              <a:cs typeface="Arial"/>
              <a:sym typeface="Arial"/>
            </a:endParaRPr>
          </a:p>
          <a:p>
            <a:pPr marL="626518" indent="-618051">
              <a:lnSpc>
                <a:spcPct val="200000"/>
              </a:lnSpc>
              <a:spcBef>
                <a:spcPts val="373"/>
              </a:spcBef>
              <a:buClr>
                <a:srgbClr val="231F20"/>
              </a:buClr>
              <a:buSzPts val="1300"/>
              <a:buFont typeface="Arial"/>
              <a:buAutoNum type="arabicPeriod"/>
            </a:pPr>
            <a:r>
              <a:rPr lang="en" sz="1733">
                <a:solidFill>
                  <a:srgbClr val="231F20"/>
                </a:solidFill>
                <a:latin typeface="Arial"/>
                <a:ea typeface="Arial"/>
                <a:cs typeface="Arial"/>
                <a:sym typeface="Arial"/>
              </a:rPr>
              <a:t>Define the purpose of a constructor.</a:t>
            </a:r>
            <a:endParaRPr sz="1733" dirty="0">
              <a:latin typeface="Arial"/>
              <a:ea typeface="Arial"/>
              <a:cs typeface="Arial"/>
              <a:sym typeface="Arial"/>
            </a:endParaRPr>
          </a:p>
          <a:p>
            <a:pPr marL="626518" indent="-618051">
              <a:lnSpc>
                <a:spcPct val="200000"/>
              </a:lnSpc>
              <a:spcBef>
                <a:spcPts val="380"/>
              </a:spcBef>
              <a:buClr>
                <a:srgbClr val="231F20"/>
              </a:buClr>
              <a:buSzPts val="1300"/>
              <a:buFont typeface="Arial"/>
              <a:buAutoNum type="arabicPeriod"/>
            </a:pPr>
            <a:r>
              <a:rPr lang="en" sz="1733">
                <a:solidFill>
                  <a:srgbClr val="231F20"/>
                </a:solidFill>
                <a:latin typeface="Arial"/>
                <a:ea typeface="Arial"/>
                <a:cs typeface="Arial"/>
                <a:sym typeface="Arial"/>
              </a:rPr>
              <a:t>Define the terms: Sensible heat, Latent heat and Total heat of evaporation</a:t>
            </a:r>
            <a:endParaRPr sz="1733" dirty="0">
              <a:latin typeface="Arial"/>
              <a:ea typeface="Arial"/>
              <a:cs typeface="Arial"/>
              <a:sym typeface="Arial"/>
            </a:endParaRPr>
          </a:p>
          <a:p>
            <a:pPr marL="626518" indent="-618051">
              <a:lnSpc>
                <a:spcPct val="200000"/>
              </a:lnSpc>
              <a:spcBef>
                <a:spcPts val="379"/>
              </a:spcBef>
              <a:buClr>
                <a:srgbClr val="231F20"/>
              </a:buClr>
              <a:buSzPts val="1300"/>
              <a:buFont typeface="Arial"/>
              <a:buAutoNum type="arabicPeriod"/>
            </a:pPr>
            <a:r>
              <a:rPr lang="en" sz="1733">
                <a:solidFill>
                  <a:srgbClr val="231F20"/>
                </a:solidFill>
                <a:latin typeface="Arial"/>
                <a:ea typeface="Arial"/>
                <a:cs typeface="Arial"/>
                <a:sym typeface="Arial"/>
              </a:rPr>
              <a:t>List the assembler directives.</a:t>
            </a:r>
            <a:endParaRPr sz="1733" dirty="0">
              <a:latin typeface="Arial"/>
              <a:ea typeface="Arial"/>
              <a:cs typeface="Arial"/>
              <a:sym typeface="Arial"/>
            </a:endParaRPr>
          </a:p>
          <a:p>
            <a:pPr marL="626518" indent="-618051">
              <a:lnSpc>
                <a:spcPct val="200000"/>
              </a:lnSpc>
              <a:spcBef>
                <a:spcPts val="373"/>
              </a:spcBef>
              <a:buClr>
                <a:srgbClr val="231F20"/>
              </a:buClr>
              <a:buSzPts val="1300"/>
              <a:buFont typeface="Arial"/>
              <a:buAutoNum type="arabicPeriod"/>
            </a:pPr>
            <a:r>
              <a:rPr lang="en" sz="1733">
                <a:solidFill>
                  <a:srgbClr val="231F20"/>
                </a:solidFill>
                <a:latin typeface="Arial"/>
                <a:ea typeface="Arial"/>
                <a:cs typeface="Arial"/>
                <a:sym typeface="Arial"/>
              </a:rPr>
              <a:t>Describe the process of galvanisation and tinning</a:t>
            </a:r>
            <a:endParaRPr sz="1733" dirty="0">
              <a:latin typeface="Arial"/>
              <a:ea typeface="Arial"/>
              <a:cs typeface="Arial"/>
              <a:sym typeface="Arial"/>
            </a:endParaRPr>
          </a:p>
          <a:p>
            <a:pPr>
              <a:lnSpc>
                <a:spcPct val="150000"/>
              </a:lnSpc>
              <a:spcBef>
                <a:spcPts val="380"/>
              </a:spcBef>
            </a:pPr>
            <a:endParaRPr sz="1467" dirty="0">
              <a:latin typeface="Arial"/>
              <a:ea typeface="Arial"/>
              <a:cs typeface="Arial"/>
              <a:sym typeface="Arial"/>
            </a:endParaRPr>
          </a:p>
        </p:txBody>
      </p:sp>
      <p:sp>
        <p:nvSpPr>
          <p:cNvPr id="916" name="Google Shape;916;p96"/>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2" name="Google Shape;922;p9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3" name="Google Shape;923;p9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24" name="Google Shape;924;p9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25" name="Google Shape;925;p9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78</a:t>
            </a:r>
            <a:endParaRPr sz="667" dirty="0">
              <a:latin typeface="Arial"/>
              <a:ea typeface="Arial"/>
              <a:cs typeface="Arial"/>
              <a:sym typeface="Arial"/>
            </a:endParaRPr>
          </a:p>
        </p:txBody>
      </p:sp>
      <p:sp>
        <p:nvSpPr>
          <p:cNvPr id="926" name="Google Shape;926;p97"/>
          <p:cNvSpPr txBox="1"/>
          <p:nvPr/>
        </p:nvSpPr>
        <p:spPr>
          <a:xfrm>
            <a:off x="393800" y="530367"/>
            <a:ext cx="10388400" cy="6519200"/>
          </a:xfrm>
          <a:prstGeom prst="rect">
            <a:avLst/>
          </a:prstGeom>
          <a:noFill/>
          <a:ln>
            <a:noFill/>
          </a:ln>
        </p:spPr>
        <p:txBody>
          <a:bodyPr spcFirstLastPara="1" wrap="square" lIns="0" tIns="112600" rIns="0" bIns="0" anchor="t" anchorCtr="0">
            <a:noAutofit/>
          </a:bodyPr>
          <a:lstStyle/>
          <a:p>
            <a:pPr marL="16933">
              <a:lnSpc>
                <a:spcPct val="115000"/>
              </a:lnSpc>
            </a:pPr>
            <a:r>
              <a:rPr lang="en" sz="2267" b="1">
                <a:solidFill>
                  <a:srgbClr val="F68B1E"/>
                </a:solidFill>
              </a:rPr>
              <a:t>        </a:t>
            </a:r>
            <a:r>
              <a:rPr lang="en" sz="2267" b="1">
                <a:solidFill>
                  <a:srgbClr val="F68B1E"/>
                </a:solidFill>
                <a:latin typeface="Arial"/>
                <a:ea typeface="Arial"/>
                <a:cs typeface="Arial"/>
                <a:sym typeface="Arial"/>
              </a:rPr>
              <a:t>Sample Questions:</a:t>
            </a:r>
            <a:endParaRPr sz="2267" b="1" dirty="0">
              <a:solidFill>
                <a:srgbClr val="F68B1E"/>
              </a:solidFill>
              <a:latin typeface="Arial"/>
              <a:ea typeface="Arial"/>
              <a:cs typeface="Arial"/>
              <a:sym typeface="Arial"/>
            </a:endParaRPr>
          </a:p>
          <a:p>
            <a:pPr marL="16933">
              <a:lnSpc>
                <a:spcPct val="115000"/>
              </a:lnSpc>
            </a:pPr>
            <a:endParaRPr sz="2267" b="1" dirty="0">
              <a:solidFill>
                <a:srgbClr val="F68B1E"/>
              </a:solidFill>
            </a:endParaRPr>
          </a:p>
          <a:p>
            <a:pPr marL="609585">
              <a:lnSpc>
                <a:spcPct val="200000"/>
              </a:lnSpc>
              <a:spcBef>
                <a:spcPts val="380"/>
              </a:spcBef>
            </a:pPr>
            <a:r>
              <a:rPr lang="en" sz="1733">
                <a:solidFill>
                  <a:srgbClr val="231F20"/>
                </a:solidFill>
              </a:rPr>
              <a:t>  9.        </a:t>
            </a:r>
            <a:r>
              <a:rPr lang="en" sz="1733">
                <a:solidFill>
                  <a:srgbClr val="231F20"/>
                </a:solidFill>
                <a:latin typeface="Arial"/>
                <a:ea typeface="Arial"/>
                <a:cs typeface="Arial"/>
                <a:sym typeface="Arial"/>
              </a:rPr>
              <a:t>Write truth table and symbol of AND, OR, NOT, XNOR gates</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10.       </a:t>
            </a:r>
            <a:r>
              <a:rPr lang="en" sz="1733">
                <a:solidFill>
                  <a:srgbClr val="231F20"/>
                </a:solidFill>
                <a:latin typeface="Arial"/>
                <a:ea typeface="Arial"/>
                <a:cs typeface="Arial"/>
                <a:sym typeface="Arial"/>
              </a:rPr>
              <a:t>Define the terms: Stress, Working stress and Factor of safety.</a:t>
            </a:r>
            <a:endParaRPr sz="1733" dirty="0">
              <a:latin typeface="Arial"/>
              <a:ea typeface="Arial"/>
              <a:cs typeface="Arial"/>
              <a:sym typeface="Arial"/>
            </a:endParaRPr>
          </a:p>
          <a:p>
            <a:pPr marL="609585">
              <a:lnSpc>
                <a:spcPct val="200000"/>
              </a:lnSpc>
              <a:spcBef>
                <a:spcPts val="373"/>
              </a:spcBef>
            </a:pPr>
            <a:r>
              <a:rPr lang="en" sz="1733">
                <a:solidFill>
                  <a:srgbClr val="231F20"/>
                </a:solidFill>
              </a:rPr>
              <a:t> 11.       </a:t>
            </a:r>
            <a:r>
              <a:rPr lang="en" sz="1733">
                <a:solidFill>
                  <a:srgbClr val="231F20"/>
                </a:solidFill>
                <a:latin typeface="Arial"/>
                <a:ea typeface="Arial"/>
                <a:cs typeface="Arial"/>
                <a:sym typeface="Arial"/>
              </a:rPr>
              <a:t>What is the difference between declaration and definition of a variable/function?</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12.       </a:t>
            </a:r>
            <a:r>
              <a:rPr lang="en" sz="1733">
                <a:solidFill>
                  <a:srgbClr val="231F20"/>
                </a:solidFill>
                <a:latin typeface="Arial"/>
                <a:ea typeface="Arial"/>
                <a:cs typeface="Arial"/>
                <a:sym typeface="Arial"/>
              </a:rPr>
              <a:t>List the different storage class specifiers in C.</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13.       </a:t>
            </a:r>
            <a:r>
              <a:rPr lang="en" sz="1733">
                <a:solidFill>
                  <a:srgbClr val="231F20"/>
                </a:solidFill>
                <a:latin typeface="Arial"/>
                <a:ea typeface="Arial"/>
                <a:cs typeface="Arial"/>
                <a:sym typeface="Arial"/>
              </a:rPr>
              <a:t>What is the use of local variables?</a:t>
            </a:r>
            <a:endParaRPr sz="1733" dirty="0">
              <a:latin typeface="Arial"/>
              <a:ea typeface="Arial"/>
              <a:cs typeface="Arial"/>
              <a:sym typeface="Arial"/>
            </a:endParaRPr>
          </a:p>
          <a:p>
            <a:pPr marL="609585">
              <a:lnSpc>
                <a:spcPct val="200000"/>
              </a:lnSpc>
              <a:spcBef>
                <a:spcPts val="373"/>
              </a:spcBef>
            </a:pPr>
            <a:r>
              <a:rPr lang="en" sz="1733">
                <a:solidFill>
                  <a:srgbClr val="231F20"/>
                </a:solidFill>
              </a:rPr>
              <a:t> 14.       </a:t>
            </a:r>
            <a:r>
              <a:rPr lang="en" sz="1733">
                <a:solidFill>
                  <a:srgbClr val="231F20"/>
                </a:solidFill>
                <a:latin typeface="Arial"/>
                <a:ea typeface="Arial"/>
                <a:cs typeface="Arial"/>
                <a:sym typeface="Arial"/>
              </a:rPr>
              <a:t>What is a pointer to a pointer?</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15.       </a:t>
            </a:r>
            <a:r>
              <a:rPr lang="en" sz="1733">
                <a:solidFill>
                  <a:srgbClr val="231F20"/>
                </a:solidFill>
                <a:latin typeface="Arial"/>
                <a:ea typeface="Arial"/>
                <a:cs typeface="Arial"/>
                <a:sym typeface="Arial"/>
              </a:rPr>
              <a:t>What are the valid places for the keyword “break” to appear?</a:t>
            </a:r>
            <a:endParaRPr sz="1733" dirty="0">
              <a:latin typeface="Arial"/>
              <a:ea typeface="Arial"/>
              <a:cs typeface="Arial"/>
              <a:sym typeface="Arial"/>
            </a:endParaRPr>
          </a:p>
          <a:p>
            <a:pPr marL="609585">
              <a:lnSpc>
                <a:spcPct val="200000"/>
              </a:lnSpc>
              <a:spcBef>
                <a:spcPts val="380"/>
              </a:spcBef>
            </a:pPr>
            <a:r>
              <a:rPr lang="en" sz="1733">
                <a:solidFill>
                  <a:srgbClr val="231F20"/>
                </a:solidFill>
              </a:rPr>
              <a:t> 16.       </a:t>
            </a:r>
            <a:r>
              <a:rPr lang="en" sz="1733">
                <a:solidFill>
                  <a:srgbClr val="231F20"/>
                </a:solidFill>
                <a:latin typeface="Arial"/>
                <a:ea typeface="Arial"/>
                <a:cs typeface="Arial"/>
                <a:sym typeface="Arial"/>
              </a:rPr>
              <a:t>What is a self-referential structure?</a:t>
            </a:r>
            <a:endParaRPr sz="1733" dirty="0">
              <a:latin typeface="Arial"/>
              <a:ea typeface="Arial"/>
              <a:cs typeface="Arial"/>
              <a:sym typeface="Arial"/>
            </a:endParaRPr>
          </a:p>
        </p:txBody>
      </p:sp>
      <p:sp>
        <p:nvSpPr>
          <p:cNvPr id="927" name="Google Shape;927;p97"/>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98"/>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79</a:t>
            </a:r>
            <a:endParaRPr sz="667" dirty="0">
              <a:latin typeface="Arial"/>
              <a:ea typeface="Arial"/>
              <a:cs typeface="Arial"/>
              <a:sym typeface="Arial"/>
            </a:endParaRPr>
          </a:p>
        </p:txBody>
      </p:sp>
      <p:sp>
        <p:nvSpPr>
          <p:cNvPr id="933" name="Google Shape;933;p98"/>
          <p:cNvSpPr txBox="1"/>
          <p:nvPr/>
        </p:nvSpPr>
        <p:spPr>
          <a:xfrm>
            <a:off x="742800" y="459500"/>
            <a:ext cx="3334000" cy="290000"/>
          </a:xfrm>
          <a:prstGeom prst="rect">
            <a:avLst/>
          </a:prstGeom>
          <a:noFill/>
          <a:ln>
            <a:noFill/>
          </a:ln>
        </p:spPr>
        <p:txBody>
          <a:bodyPr spcFirstLastPara="1" wrap="square" lIns="0" tIns="16933" rIns="0" bIns="0" anchor="t" anchorCtr="0">
            <a:noAutofit/>
          </a:bodyPr>
          <a:lstStyle/>
          <a:p>
            <a:pPr marL="16933"/>
            <a:r>
              <a:rPr lang="en" sz="2000" b="1">
                <a:solidFill>
                  <a:srgbClr val="F68B1E"/>
                </a:solidFill>
              </a:rPr>
              <a:t>2. UNDERSTAND</a:t>
            </a:r>
            <a:endParaRPr sz="2000" b="1" dirty="0"/>
          </a:p>
        </p:txBody>
      </p:sp>
      <p:graphicFrame>
        <p:nvGraphicFramePr>
          <p:cNvPr id="934" name="Google Shape;934;p98"/>
          <p:cNvGraphicFramePr/>
          <p:nvPr/>
        </p:nvGraphicFramePr>
        <p:xfrm>
          <a:off x="742801" y="936568"/>
          <a:ext cx="10563866" cy="2317446"/>
        </p:xfrm>
        <a:graphic>
          <a:graphicData uri="http://schemas.openxmlformats.org/drawingml/2006/table">
            <a:tbl>
              <a:tblPr firstRow="1" bandRow="1">
                <a:noFill/>
              </a:tblPr>
              <a:tblGrid>
                <a:gridCol w="5281933">
                  <a:extLst>
                    <a:ext uri="{9D8B030D-6E8A-4147-A177-3AD203B41FA5}">
                      <a16:colId xmlns:a16="http://schemas.microsoft.com/office/drawing/2014/main" val="20000"/>
                    </a:ext>
                  </a:extLst>
                </a:gridCol>
                <a:gridCol w="5281933">
                  <a:extLst>
                    <a:ext uri="{9D8B030D-6E8A-4147-A177-3AD203B41FA5}">
                      <a16:colId xmlns:a16="http://schemas.microsoft.com/office/drawing/2014/main" val="20001"/>
                    </a:ext>
                  </a:extLst>
                </a:gridCol>
              </a:tblGrid>
              <a:tr h="289367">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Question Ques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983312">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understanding information</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grasp meaning</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translate knowledge into new context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interpret facts, compare, contrast</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order, group, infer causes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predict consequences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describe, explain, paraphrase, restate, associate, contrast,  summarize, differentiate interpret, discuss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35" name="Google Shape;935;p98"/>
          <p:cNvSpPr txBox="1"/>
          <p:nvPr/>
        </p:nvSpPr>
        <p:spPr>
          <a:xfrm>
            <a:off x="742800" y="3543701"/>
            <a:ext cx="10027200" cy="2161200"/>
          </a:xfrm>
          <a:prstGeom prst="rect">
            <a:avLst/>
          </a:prstGeom>
          <a:noFill/>
          <a:ln>
            <a:noFill/>
          </a:ln>
        </p:spPr>
        <p:txBody>
          <a:bodyPr spcFirstLastPara="1" wrap="square" lIns="0" tIns="112600" rIns="0" bIns="0" anchor="t" anchorCtr="0">
            <a:noAutofit/>
          </a:bodyPr>
          <a:lstStyle/>
          <a:p>
            <a:pPr marL="16933">
              <a:lnSpc>
                <a:spcPct val="115000"/>
              </a:lnSpc>
            </a:pPr>
            <a:r>
              <a:rPr lang="en" sz="1733" b="1">
                <a:solidFill>
                  <a:srgbClr val="F68B1E"/>
                </a:solidFill>
                <a:latin typeface="Arial"/>
                <a:ea typeface="Arial"/>
                <a:cs typeface="Arial"/>
                <a:sym typeface="Arial"/>
              </a:rPr>
              <a:t>Sample Questions:</a:t>
            </a:r>
            <a:endParaRPr sz="1733" dirty="0">
              <a:latin typeface="Arial"/>
              <a:ea typeface="Arial"/>
              <a:cs typeface="Arial"/>
              <a:sym typeface="Arial"/>
            </a:endParaRPr>
          </a:p>
          <a:p>
            <a:pPr marL="304792" indent="-280238">
              <a:lnSpc>
                <a:spcPct val="115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Explain the importance of sustainability in Engineering design</a:t>
            </a:r>
            <a:endParaRPr sz="1467" dirty="0">
              <a:latin typeface="Arial"/>
              <a:ea typeface="Arial"/>
              <a:cs typeface="Arial"/>
              <a:sym typeface="Arial"/>
            </a:endParaRPr>
          </a:p>
          <a:p>
            <a:pPr marL="304792" indent="-280238">
              <a:lnSpc>
                <a:spcPct val="115000"/>
              </a:lnSpc>
              <a:spcBef>
                <a:spcPts val="1140"/>
              </a:spcBef>
              <a:buClr>
                <a:srgbClr val="231F20"/>
              </a:buClr>
              <a:buSzPts val="1100"/>
              <a:buFont typeface="Arial"/>
              <a:buAutoNum type="arabicPeriod"/>
            </a:pPr>
            <a:r>
              <a:rPr lang="en" sz="1467">
                <a:solidFill>
                  <a:srgbClr val="231F20"/>
                </a:solidFill>
                <a:latin typeface="Arial"/>
                <a:ea typeface="Arial"/>
                <a:cs typeface="Arial"/>
                <a:sym typeface="Arial"/>
              </a:rPr>
              <a:t>Explain the behaviour of PN junction diode under different bias conditions</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Describe the characteristics of SCR and transistor equivalent for a SCR</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Explain the terms: Particle, Rigid body and Deformable body giving two examples for each.</a:t>
            </a:r>
            <a:endParaRPr sz="1467" dirty="0">
              <a:latin typeface="Arial"/>
              <a:ea typeface="Arial"/>
              <a:cs typeface="Arial"/>
              <a:sym typeface="Arial"/>
            </a:endParaRPr>
          </a:p>
          <a:p>
            <a:pPr>
              <a:lnSpc>
                <a:spcPct val="115000"/>
              </a:lnSpc>
              <a:spcBef>
                <a:spcPts val="1140"/>
              </a:spcBef>
            </a:pPr>
            <a:endParaRPr sz="1200" dirty="0">
              <a:latin typeface="Arial"/>
              <a:ea typeface="Arial"/>
              <a:cs typeface="Arial"/>
              <a:sym typeface="Arial"/>
            </a:endParaRPr>
          </a:p>
        </p:txBody>
      </p:sp>
      <p:sp>
        <p:nvSpPr>
          <p:cNvPr id="936" name="Google Shape;936;p98"/>
          <p:cNvSpPr txBox="1"/>
          <p:nvPr/>
        </p:nvSpPr>
        <p:spPr>
          <a:xfrm>
            <a:off x="1495211" y="6475100"/>
            <a:ext cx="10703347" cy="107512"/>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99"/>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80</a:t>
            </a:r>
            <a:endParaRPr sz="667" dirty="0">
              <a:latin typeface="Arial"/>
              <a:ea typeface="Arial"/>
              <a:cs typeface="Arial"/>
              <a:sym typeface="Arial"/>
            </a:endParaRPr>
          </a:p>
        </p:txBody>
      </p:sp>
      <p:sp>
        <p:nvSpPr>
          <p:cNvPr id="942" name="Google Shape;942;p99"/>
          <p:cNvSpPr txBox="1"/>
          <p:nvPr/>
        </p:nvSpPr>
        <p:spPr>
          <a:xfrm>
            <a:off x="742800" y="480800"/>
            <a:ext cx="10027200" cy="5896400"/>
          </a:xfrm>
          <a:prstGeom prst="rect">
            <a:avLst/>
          </a:prstGeom>
          <a:noFill/>
          <a:ln>
            <a:noFill/>
          </a:ln>
        </p:spPr>
        <p:txBody>
          <a:bodyPr spcFirstLastPara="1" wrap="square" lIns="0" tIns="112600" rIns="0" bIns="0" anchor="t" anchorCtr="0">
            <a:noAutofit/>
          </a:bodyPr>
          <a:lstStyle/>
          <a:p>
            <a:pPr marL="16933">
              <a:lnSpc>
                <a:spcPct val="115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marR="6773">
              <a:lnSpc>
                <a:spcPct val="115000"/>
              </a:lnSpc>
              <a:spcBef>
                <a:spcPts val="1133"/>
              </a:spcBef>
            </a:pPr>
            <a:r>
              <a:rPr lang="en" sz="1200">
                <a:solidFill>
                  <a:schemeClr val="hlink"/>
                </a:solidFill>
              </a:rPr>
              <a:t>5.     </a:t>
            </a:r>
            <a:r>
              <a:rPr lang="en" sz="1467">
                <a:solidFill>
                  <a:schemeClr val="hlink"/>
                </a:solidFill>
              </a:rPr>
              <a:t>How many values of the variable num must be used to completely test all branches of the following code  fragment?</a:t>
            </a:r>
            <a:endParaRPr sz="1467" dirty="0">
              <a:solidFill>
                <a:schemeClr val="dk1"/>
              </a:solidFill>
            </a:endParaRPr>
          </a:p>
          <a:p>
            <a:pPr marL="16933">
              <a:lnSpc>
                <a:spcPct val="115000"/>
              </a:lnSpc>
              <a:spcBef>
                <a:spcPts val="1133"/>
              </a:spcBef>
              <a:buClr>
                <a:schemeClr val="dk1"/>
              </a:buClr>
            </a:pPr>
            <a:r>
              <a:rPr lang="en" sz="1467">
                <a:solidFill>
                  <a:schemeClr val="hlink"/>
                </a:solidFill>
              </a:rPr>
              <a:t>       if (num&gt;0)</a:t>
            </a:r>
            <a:endParaRPr sz="1467" dirty="0">
              <a:solidFill>
                <a:schemeClr val="dk1"/>
              </a:solidFill>
            </a:endParaRPr>
          </a:p>
          <a:p>
            <a:pPr marL="320029">
              <a:lnSpc>
                <a:spcPct val="115000"/>
              </a:lnSpc>
              <a:buClr>
                <a:schemeClr val="dk1"/>
              </a:buClr>
            </a:pPr>
            <a:r>
              <a:rPr lang="en" sz="1467">
                <a:solidFill>
                  <a:schemeClr val="hlink"/>
                </a:solidFill>
              </a:rPr>
              <a:t>        if (value&lt;25)</a:t>
            </a:r>
            <a:endParaRPr sz="1467" dirty="0">
              <a:solidFill>
                <a:schemeClr val="dk1"/>
              </a:solidFill>
            </a:endParaRPr>
          </a:p>
          <a:p>
            <a:pPr marL="16933">
              <a:lnSpc>
                <a:spcPct val="115000"/>
              </a:lnSpc>
              <a:buClr>
                <a:schemeClr val="dk1"/>
              </a:buClr>
            </a:pPr>
            <a:r>
              <a:rPr lang="en" sz="1467">
                <a:solidFill>
                  <a:schemeClr val="hlink"/>
                </a:solidFill>
              </a:rPr>
              <a:t>       {</a:t>
            </a:r>
            <a:endParaRPr sz="1467" dirty="0">
              <a:solidFill>
                <a:schemeClr val="dk1"/>
              </a:solidFill>
            </a:endParaRPr>
          </a:p>
          <a:p>
            <a:pPr marL="626518" marR="6379474">
              <a:lnSpc>
                <a:spcPct val="115000"/>
              </a:lnSpc>
              <a:buClr>
                <a:schemeClr val="dk1"/>
              </a:buClr>
            </a:pPr>
            <a:r>
              <a:rPr lang="en" sz="1467">
                <a:solidFill>
                  <a:schemeClr val="hlink"/>
                </a:solidFill>
              </a:rPr>
              <a:t>  value=10*num;  if(num&lt;12)</a:t>
            </a:r>
            <a:endParaRPr sz="1467" dirty="0">
              <a:solidFill>
                <a:schemeClr val="dk1"/>
              </a:solidFill>
            </a:endParaRPr>
          </a:p>
          <a:p>
            <a:pPr marL="1236102">
              <a:lnSpc>
                <a:spcPct val="115000"/>
              </a:lnSpc>
              <a:buClr>
                <a:schemeClr val="dk1"/>
              </a:buClr>
            </a:pPr>
            <a:r>
              <a:rPr lang="en" sz="1467">
                <a:solidFill>
                  <a:schemeClr val="hlink"/>
                </a:solidFill>
              </a:rPr>
              <a:t>         value=value/10;</a:t>
            </a:r>
            <a:endParaRPr sz="1467" dirty="0">
              <a:solidFill>
                <a:schemeClr val="dk1"/>
              </a:solidFill>
            </a:endParaRPr>
          </a:p>
          <a:p>
            <a:pPr marL="16933">
              <a:lnSpc>
                <a:spcPct val="115000"/>
              </a:lnSpc>
              <a:buClr>
                <a:schemeClr val="dk1"/>
              </a:buClr>
            </a:pPr>
            <a:r>
              <a:rPr lang="en" sz="1467">
                <a:solidFill>
                  <a:schemeClr val="hlink"/>
                </a:solidFill>
              </a:rPr>
              <a:t>       }</a:t>
            </a:r>
            <a:endParaRPr sz="1467" dirty="0">
              <a:solidFill>
                <a:schemeClr val="dk1"/>
              </a:solidFill>
            </a:endParaRPr>
          </a:p>
          <a:p>
            <a:pPr marL="16933">
              <a:lnSpc>
                <a:spcPct val="115000"/>
              </a:lnSpc>
              <a:buClr>
                <a:schemeClr val="dk1"/>
              </a:buClr>
            </a:pPr>
            <a:r>
              <a:rPr lang="en" sz="1467">
                <a:solidFill>
                  <a:schemeClr val="hlink"/>
                </a:solidFill>
              </a:rPr>
              <a:t>             else</a:t>
            </a:r>
            <a:endParaRPr sz="1467" dirty="0">
              <a:solidFill>
                <a:schemeClr val="dk1"/>
              </a:solidFill>
            </a:endParaRPr>
          </a:p>
          <a:p>
            <a:pPr marL="626518">
              <a:lnSpc>
                <a:spcPct val="115000"/>
              </a:lnSpc>
              <a:buClr>
                <a:schemeClr val="dk1"/>
              </a:buClr>
            </a:pPr>
            <a:r>
              <a:rPr lang="en" sz="1467">
                <a:solidFill>
                  <a:schemeClr val="hlink"/>
                </a:solidFill>
              </a:rPr>
              <a:t>         Value=20*num;</a:t>
            </a:r>
            <a:endParaRPr sz="1467" dirty="0">
              <a:solidFill>
                <a:schemeClr val="dk1"/>
              </a:solidFill>
            </a:endParaRPr>
          </a:p>
          <a:p>
            <a:pPr marL="16933">
              <a:lnSpc>
                <a:spcPct val="115000"/>
              </a:lnSpc>
              <a:buClr>
                <a:schemeClr val="dk1"/>
              </a:buClr>
            </a:pPr>
            <a:r>
              <a:rPr lang="en" sz="1467">
                <a:solidFill>
                  <a:schemeClr val="hlink"/>
                </a:solidFill>
              </a:rPr>
              <a:t>        else</a:t>
            </a:r>
            <a:endParaRPr sz="1467" dirty="0">
              <a:solidFill>
                <a:schemeClr val="dk1"/>
              </a:solidFill>
            </a:endParaRPr>
          </a:p>
          <a:p>
            <a:pPr marL="626518">
              <a:lnSpc>
                <a:spcPct val="115000"/>
              </a:lnSpc>
            </a:pPr>
            <a:r>
              <a:rPr lang="en" sz="1467">
                <a:solidFill>
                  <a:schemeClr val="hlink"/>
                </a:solidFill>
              </a:rPr>
              <a:t>          Value=30*num</a:t>
            </a:r>
            <a:endParaRPr sz="1467" dirty="0">
              <a:solidFill>
                <a:schemeClr val="hlink"/>
              </a:solidFill>
            </a:endParaRPr>
          </a:p>
          <a:p>
            <a:pPr marL="626518">
              <a:lnSpc>
                <a:spcPct val="115000"/>
              </a:lnSpc>
            </a:pPr>
            <a:endParaRPr sz="1467" dirty="0">
              <a:solidFill>
                <a:schemeClr val="hlink"/>
              </a:solidFill>
            </a:endParaRPr>
          </a:p>
          <a:p>
            <a:pPr marL="304792" indent="-280238">
              <a:lnSpc>
                <a:spcPct val="115000"/>
              </a:lnSpc>
              <a:buClr>
                <a:srgbClr val="231F20"/>
              </a:buClr>
              <a:buSzPts val="1100"/>
              <a:buFont typeface="Arial"/>
              <a:buAutoNum type="arabicPeriod" startAt="6"/>
            </a:pPr>
            <a:r>
              <a:rPr lang="en" sz="1467">
                <a:solidFill>
                  <a:srgbClr val="231F20"/>
                </a:solidFill>
                <a:latin typeface="Arial"/>
                <a:ea typeface="Arial"/>
                <a:cs typeface="Arial"/>
                <a:sym typeface="Arial"/>
              </a:rPr>
              <a:t>Discuss the effect of Make in India initiative on the Indian manufacturing Industry.</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Summarise the importance of ethical code of conduct for engineering professionals</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Explain the syntax for ‘for loop’.</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What is the difference between including the header file with-in angular braces &lt; &gt; and double quotes “ ”?</a:t>
            </a:r>
            <a:endParaRPr sz="1467" dirty="0">
              <a:latin typeface="Arial"/>
              <a:ea typeface="Arial"/>
              <a:cs typeface="Arial"/>
              <a:sym typeface="Arial"/>
            </a:endParaRPr>
          </a:p>
        </p:txBody>
      </p:sp>
      <p:sp>
        <p:nvSpPr>
          <p:cNvPr id="943" name="Google Shape;943;p99"/>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00"/>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81</a:t>
            </a:r>
            <a:endParaRPr sz="667" dirty="0">
              <a:latin typeface="Arial"/>
              <a:ea typeface="Arial"/>
              <a:cs typeface="Arial"/>
              <a:sym typeface="Arial"/>
            </a:endParaRPr>
          </a:p>
        </p:txBody>
      </p:sp>
      <p:sp>
        <p:nvSpPr>
          <p:cNvPr id="949" name="Google Shape;949;p100"/>
          <p:cNvSpPr txBox="1"/>
          <p:nvPr/>
        </p:nvSpPr>
        <p:spPr>
          <a:xfrm>
            <a:off x="742800" y="482000"/>
            <a:ext cx="10536400" cy="3433200"/>
          </a:xfrm>
          <a:prstGeom prst="rect">
            <a:avLst/>
          </a:prstGeom>
          <a:noFill/>
          <a:ln>
            <a:noFill/>
          </a:ln>
        </p:spPr>
        <p:txBody>
          <a:bodyPr spcFirstLastPara="1" wrap="square" lIns="0" tIns="112600" rIns="0" bIns="0" anchor="t" anchorCtr="0">
            <a:noAutofit/>
          </a:bodyPr>
          <a:lstStyle/>
          <a:p>
            <a:pPr marL="16933">
              <a:lnSpc>
                <a:spcPct val="150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a:lnSpc>
                <a:spcPct val="150000"/>
              </a:lnSpc>
              <a:spcBef>
                <a:spcPts val="1133"/>
              </a:spcBef>
            </a:pPr>
            <a:r>
              <a:rPr lang="en" sz="1467">
                <a:solidFill>
                  <a:srgbClr val="231F20"/>
                </a:solidFill>
              </a:rPr>
              <a:t>10.    </a:t>
            </a:r>
            <a:r>
              <a:rPr lang="en" sz="1467">
                <a:solidFill>
                  <a:srgbClr val="231F20"/>
                </a:solidFill>
                <a:latin typeface="Arial"/>
                <a:ea typeface="Arial"/>
                <a:cs typeface="Arial"/>
                <a:sym typeface="Arial"/>
              </a:rPr>
              <a:t>What is the meaning of base address of the array?</a:t>
            </a:r>
            <a:endParaRPr sz="1467" dirty="0">
              <a:latin typeface="Arial"/>
              <a:ea typeface="Arial"/>
              <a:cs typeface="Arial"/>
              <a:sym typeface="Arial"/>
            </a:endParaRPr>
          </a:p>
          <a:p>
            <a:pPr>
              <a:lnSpc>
                <a:spcPct val="150000"/>
              </a:lnSpc>
              <a:spcBef>
                <a:spcPts val="1133"/>
              </a:spcBef>
            </a:pPr>
            <a:r>
              <a:rPr lang="en" sz="1467">
                <a:solidFill>
                  <a:srgbClr val="231F20"/>
                </a:solidFill>
              </a:rPr>
              <a:t>11.    </a:t>
            </a:r>
            <a:r>
              <a:rPr lang="en" sz="1467">
                <a:solidFill>
                  <a:srgbClr val="231F20"/>
                </a:solidFill>
                <a:latin typeface="Arial"/>
                <a:ea typeface="Arial"/>
                <a:cs typeface="Arial"/>
                <a:sym typeface="Arial"/>
              </a:rPr>
              <a:t>What is the difference between actual and formal parameters?</a:t>
            </a:r>
            <a:endParaRPr sz="1467" dirty="0">
              <a:latin typeface="Arial"/>
              <a:ea typeface="Arial"/>
              <a:cs typeface="Arial"/>
              <a:sym typeface="Arial"/>
            </a:endParaRPr>
          </a:p>
          <a:p>
            <a:pPr>
              <a:lnSpc>
                <a:spcPct val="150000"/>
              </a:lnSpc>
              <a:spcBef>
                <a:spcPts val="1133"/>
              </a:spcBef>
            </a:pPr>
            <a:r>
              <a:rPr lang="en" sz="1467">
                <a:solidFill>
                  <a:srgbClr val="231F20"/>
                </a:solidFill>
              </a:rPr>
              <a:t>12.    </a:t>
            </a:r>
            <a:r>
              <a:rPr lang="en" sz="1467">
                <a:solidFill>
                  <a:srgbClr val="231F20"/>
                </a:solidFill>
                <a:latin typeface="Arial"/>
                <a:ea typeface="Arial"/>
                <a:cs typeface="Arial"/>
                <a:sym typeface="Arial"/>
              </a:rPr>
              <a:t>Explain the different ways of passing parameters to the functions.</a:t>
            </a:r>
            <a:endParaRPr sz="1467" dirty="0">
              <a:latin typeface="Arial"/>
              <a:ea typeface="Arial"/>
              <a:cs typeface="Arial"/>
              <a:sym typeface="Arial"/>
            </a:endParaRPr>
          </a:p>
          <a:p>
            <a:pPr>
              <a:lnSpc>
                <a:spcPct val="150000"/>
              </a:lnSpc>
              <a:spcBef>
                <a:spcPts val="1133"/>
              </a:spcBef>
            </a:pPr>
            <a:r>
              <a:rPr lang="en" sz="1467">
                <a:solidFill>
                  <a:srgbClr val="231F20"/>
                </a:solidFill>
              </a:rPr>
              <a:t>13.    </a:t>
            </a:r>
            <a:r>
              <a:rPr lang="en" sz="1467">
                <a:solidFill>
                  <a:srgbClr val="231F20"/>
                </a:solidFill>
                <a:latin typeface="Arial"/>
                <a:ea typeface="Arial"/>
                <a:cs typeface="Arial"/>
                <a:sym typeface="Arial"/>
              </a:rPr>
              <a:t>Explain the use of comma operator (,).</a:t>
            </a:r>
            <a:endParaRPr sz="1467" dirty="0">
              <a:latin typeface="Arial"/>
              <a:ea typeface="Arial"/>
              <a:cs typeface="Arial"/>
              <a:sym typeface="Arial"/>
            </a:endParaRPr>
          </a:p>
          <a:p>
            <a:pPr>
              <a:lnSpc>
                <a:spcPct val="150000"/>
              </a:lnSpc>
              <a:spcBef>
                <a:spcPts val="1133"/>
              </a:spcBef>
            </a:pPr>
            <a:r>
              <a:rPr lang="en" sz="1467">
                <a:solidFill>
                  <a:srgbClr val="231F20"/>
                </a:solidFill>
              </a:rPr>
              <a:t>14.    </a:t>
            </a:r>
            <a:r>
              <a:rPr lang="en" sz="1467">
                <a:solidFill>
                  <a:srgbClr val="231F20"/>
                </a:solidFill>
                <a:latin typeface="Arial"/>
                <a:ea typeface="Arial"/>
                <a:cs typeface="Arial"/>
                <a:sym typeface="Arial"/>
              </a:rPr>
              <a:t>Differentiate between entry and exit controlled loops.</a:t>
            </a:r>
            <a:endParaRPr sz="1467" dirty="0">
              <a:latin typeface="Arial"/>
              <a:ea typeface="Arial"/>
              <a:cs typeface="Arial"/>
              <a:sym typeface="Arial"/>
            </a:endParaRPr>
          </a:p>
          <a:p>
            <a:pPr>
              <a:lnSpc>
                <a:spcPct val="150000"/>
              </a:lnSpc>
              <a:spcBef>
                <a:spcPts val="1140"/>
              </a:spcBef>
            </a:pPr>
            <a:r>
              <a:rPr lang="en" sz="1467">
                <a:solidFill>
                  <a:srgbClr val="231F20"/>
                </a:solidFill>
              </a:rPr>
              <a:t>15.    </a:t>
            </a:r>
            <a:r>
              <a:rPr lang="en" sz="1467">
                <a:solidFill>
                  <a:srgbClr val="231F20"/>
                </a:solidFill>
                <a:latin typeface="Arial"/>
                <a:ea typeface="Arial"/>
                <a:cs typeface="Arial"/>
                <a:sym typeface="Arial"/>
              </a:rPr>
              <a:t>How is an array different from linked list?</a:t>
            </a:r>
            <a:endParaRPr sz="1467" dirty="0">
              <a:latin typeface="Arial"/>
              <a:ea typeface="Arial"/>
              <a:cs typeface="Arial"/>
              <a:sym typeface="Arial"/>
            </a:endParaRPr>
          </a:p>
        </p:txBody>
      </p:sp>
      <p:sp>
        <p:nvSpPr>
          <p:cNvPr id="950" name="Google Shape;950;p100"/>
          <p:cNvSpPr txBox="1"/>
          <p:nvPr/>
        </p:nvSpPr>
        <p:spPr>
          <a:xfrm>
            <a:off x="1495211" y="6475100"/>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01"/>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6" name="Google Shape;956;p101"/>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7" name="Google Shape;957;p101"/>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58" name="Google Shape;958;p101"/>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59" name="Google Shape;959;p101"/>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82</a:t>
            </a:r>
            <a:endParaRPr sz="667" dirty="0">
              <a:latin typeface="Arial"/>
              <a:ea typeface="Arial"/>
              <a:cs typeface="Arial"/>
              <a:sym typeface="Arial"/>
            </a:endParaRPr>
          </a:p>
        </p:txBody>
      </p:sp>
      <p:sp>
        <p:nvSpPr>
          <p:cNvPr id="960" name="Google Shape;960;p101"/>
          <p:cNvSpPr txBox="1"/>
          <p:nvPr/>
        </p:nvSpPr>
        <p:spPr>
          <a:xfrm>
            <a:off x="808044" y="256716"/>
            <a:ext cx="1182400" cy="172800"/>
          </a:xfrm>
          <a:prstGeom prst="rect">
            <a:avLst/>
          </a:prstGeom>
          <a:noFill/>
          <a:ln>
            <a:noFill/>
          </a:ln>
        </p:spPr>
        <p:txBody>
          <a:bodyPr spcFirstLastPara="1" wrap="square" lIns="0" tIns="16933" rIns="0" bIns="0" anchor="t" anchorCtr="0">
            <a:noAutofit/>
          </a:bodyPr>
          <a:lstStyle/>
          <a:p>
            <a:pPr marL="16933"/>
            <a:r>
              <a:rPr lang="en" sz="2400" b="1">
                <a:solidFill>
                  <a:srgbClr val="F68B1E"/>
                </a:solidFill>
              </a:rPr>
              <a:t>3. APPLY</a:t>
            </a:r>
            <a:endParaRPr sz="2400" b="1" dirty="0"/>
          </a:p>
        </p:txBody>
      </p:sp>
      <p:graphicFrame>
        <p:nvGraphicFramePr>
          <p:cNvPr id="961" name="Google Shape;961;p101"/>
          <p:cNvGraphicFramePr/>
          <p:nvPr/>
        </p:nvGraphicFramePr>
        <p:xfrm>
          <a:off x="808036" y="776202"/>
          <a:ext cx="10647433" cy="1513600"/>
        </p:xfrm>
        <a:graphic>
          <a:graphicData uri="http://schemas.openxmlformats.org/drawingml/2006/table">
            <a:tbl>
              <a:tblPr firstRow="1" bandRow="1">
                <a:noFill/>
              </a:tblPr>
              <a:tblGrid>
                <a:gridCol w="5610000">
                  <a:extLst>
                    <a:ext uri="{9D8B030D-6E8A-4147-A177-3AD203B41FA5}">
                      <a16:colId xmlns:a16="http://schemas.microsoft.com/office/drawing/2014/main" val="20000"/>
                    </a:ext>
                  </a:extLst>
                </a:gridCol>
                <a:gridCol w="5037433">
                  <a:extLst>
                    <a:ext uri="{9D8B030D-6E8A-4147-A177-3AD203B41FA5}">
                      <a16:colId xmlns:a16="http://schemas.microsoft.com/office/drawing/2014/main" val="20001"/>
                    </a:ext>
                  </a:extLst>
                </a:gridCol>
              </a:tblGrid>
              <a:tr h="305133">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Skill Demonstrated</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 Ques / Verbs for tests</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208467">
                <a:tc>
                  <a:txBody>
                    <a:bodyPr/>
                    <a:lstStyle/>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information</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use methods, concepts, laws, theories in new situations</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solve problems using required skills or knowledge</a:t>
                      </a:r>
                      <a:endParaRPr sz="1300" u="none" strike="noStrike" cap="none" dirty="0">
                        <a:latin typeface="Arial"/>
                        <a:ea typeface="Arial"/>
                        <a:cs typeface="Arial"/>
                        <a:sym typeface="Arial"/>
                      </a:endParaRPr>
                    </a:p>
                    <a:p>
                      <a:pPr marL="457200" marR="0" lvl="0" indent="-292100" algn="l" rtl="0">
                        <a:lnSpc>
                          <a:spcPct val="150000"/>
                        </a:lnSpc>
                        <a:spcBef>
                          <a:spcPts val="0"/>
                        </a:spcBef>
                        <a:spcAft>
                          <a:spcPts val="0"/>
                        </a:spcAft>
                        <a:buClr>
                          <a:srgbClr val="231F20"/>
                        </a:buClr>
                        <a:buSzPts val="1000"/>
                        <a:buFont typeface="Arial"/>
                        <a:buChar char="●"/>
                      </a:pPr>
                      <a:r>
                        <a:rPr lang="en" sz="1300" u="none" strike="noStrike" cap="none">
                          <a:solidFill>
                            <a:srgbClr val="231F20"/>
                          </a:solidFill>
                          <a:latin typeface="Arial"/>
                          <a:ea typeface="Arial"/>
                          <a:cs typeface="Arial"/>
                          <a:sym typeface="Arial"/>
                        </a:rPr>
                        <a:t>Demonstrating correct usage of a method or procedure</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calculate, predict, apply, solve, illustrate, use, demonstrate,  determine, model, experiment, show, examine, modify</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62" name="Google Shape;962;p101"/>
          <p:cNvSpPr txBox="1"/>
          <p:nvPr/>
        </p:nvSpPr>
        <p:spPr>
          <a:xfrm>
            <a:off x="772200" y="2519500"/>
            <a:ext cx="10647600" cy="3575600"/>
          </a:xfrm>
          <a:prstGeom prst="rect">
            <a:avLst/>
          </a:prstGeom>
          <a:noFill/>
          <a:ln>
            <a:noFill/>
          </a:ln>
        </p:spPr>
        <p:txBody>
          <a:bodyPr spcFirstLastPara="1" wrap="square" lIns="0" tIns="112600" rIns="0" bIns="0" anchor="t" anchorCtr="0">
            <a:noAutofit/>
          </a:bodyPr>
          <a:lstStyle/>
          <a:p>
            <a:pPr marL="67732">
              <a:lnSpc>
                <a:spcPct val="115000"/>
              </a:lnSpc>
            </a:pPr>
            <a:r>
              <a:rPr lang="en" sz="1733" b="1">
                <a:solidFill>
                  <a:srgbClr val="F68B1E"/>
                </a:solidFill>
                <a:latin typeface="Arial"/>
                <a:ea typeface="Arial"/>
                <a:cs typeface="Arial"/>
                <a:sym typeface="Arial"/>
              </a:rPr>
              <a:t>Sample Questions:</a:t>
            </a:r>
            <a:endParaRPr sz="1733" dirty="0">
              <a:latin typeface="Arial"/>
              <a:ea typeface="Arial"/>
              <a:cs typeface="Arial"/>
              <a:sym typeface="Arial"/>
            </a:endParaRPr>
          </a:p>
          <a:p>
            <a:pPr marL="355591" indent="-280238">
              <a:lnSpc>
                <a:spcPct val="115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Model and realize the following behaviors using diodes with minimum number of digital inputs.</a:t>
            </a:r>
            <a:endParaRPr sz="1467" dirty="0">
              <a:latin typeface="Arial"/>
              <a:ea typeface="Arial"/>
              <a:cs typeface="Arial"/>
              <a:sym typeface="Arial"/>
            </a:endParaRPr>
          </a:p>
          <a:p>
            <a:pPr marL="931310" lvl="1" indent="-280238">
              <a:lnSpc>
                <a:spcPct val="115000"/>
              </a:lnSpc>
              <a:spcBef>
                <a:spcPts val="1140"/>
              </a:spcBef>
              <a:buClr>
                <a:srgbClr val="231F20"/>
              </a:buClr>
              <a:buSzPts val="1100"/>
              <a:buFont typeface="Arial"/>
              <a:buAutoNum type="romanLcParenBoth"/>
            </a:pPr>
            <a:r>
              <a:rPr lang="en" sz="1467">
                <a:solidFill>
                  <a:srgbClr val="231F20"/>
                </a:solidFill>
                <a:latin typeface="Arial"/>
                <a:ea typeface="Arial"/>
                <a:cs typeface="Arial"/>
                <a:sym typeface="Arial"/>
              </a:rPr>
              <a:t>Turning on of a burglar alarm only during night time when the locker door is opened.</a:t>
            </a:r>
            <a:endParaRPr sz="1467" dirty="0">
              <a:latin typeface="Arial"/>
              <a:ea typeface="Arial"/>
              <a:cs typeface="Arial"/>
              <a:sym typeface="Arial"/>
            </a:endParaRPr>
          </a:p>
          <a:p>
            <a:pPr marL="931310" marR="57572" lvl="1" indent="-280238">
              <a:lnSpc>
                <a:spcPct val="115000"/>
              </a:lnSpc>
              <a:spcBef>
                <a:spcPts val="1133"/>
              </a:spcBef>
              <a:buClr>
                <a:srgbClr val="231F20"/>
              </a:buClr>
              <a:buSzPts val="1100"/>
              <a:buFont typeface="Arial"/>
              <a:buAutoNum type="romanLcParenBoth"/>
            </a:pPr>
            <a:r>
              <a:rPr lang="en" sz="1467">
                <a:solidFill>
                  <a:srgbClr val="231F20"/>
                </a:solidFill>
                <a:latin typeface="Arial"/>
                <a:ea typeface="Arial"/>
                <a:cs typeface="Arial"/>
                <a:sym typeface="Arial"/>
              </a:rPr>
              <a:t>Providing access to an account if either date of birth or registered mobile number or both are  correct.</a:t>
            </a:r>
            <a:endParaRPr sz="1467" dirty="0">
              <a:latin typeface="Arial"/>
              <a:ea typeface="Arial"/>
              <a:cs typeface="Arial"/>
              <a:sym typeface="Arial"/>
            </a:endParaRPr>
          </a:p>
          <a:p>
            <a:pPr marL="931310" lvl="1" indent="-280238">
              <a:lnSpc>
                <a:spcPct val="115000"/>
              </a:lnSpc>
              <a:spcBef>
                <a:spcPts val="1133"/>
              </a:spcBef>
              <a:buClr>
                <a:srgbClr val="231F20"/>
              </a:buClr>
              <a:buSzPts val="1100"/>
              <a:buFont typeface="Arial"/>
              <a:buAutoNum type="romanLcParenBoth"/>
            </a:pPr>
            <a:r>
              <a:rPr lang="en" sz="1467">
                <a:solidFill>
                  <a:srgbClr val="231F20"/>
                </a:solidFill>
                <a:latin typeface="Arial"/>
                <a:ea typeface="Arial"/>
                <a:cs typeface="Arial"/>
                <a:sym typeface="Arial"/>
              </a:rPr>
              <a:t>Updating the parking slot empty light in the basement of a shopping mall.</a:t>
            </a:r>
            <a:endParaRPr sz="1467" dirty="0">
              <a:solidFill>
                <a:srgbClr val="231F20"/>
              </a:solidFill>
              <a:latin typeface="Arial"/>
              <a:ea typeface="Arial"/>
              <a:cs typeface="Arial"/>
              <a:sym typeface="Arial"/>
            </a:endParaRPr>
          </a:p>
          <a:p>
            <a:pPr marL="1219170">
              <a:lnSpc>
                <a:spcPct val="115000"/>
              </a:lnSpc>
              <a:spcBef>
                <a:spcPts val="1133"/>
              </a:spcBef>
            </a:pPr>
            <a:endParaRPr sz="1467" dirty="0">
              <a:solidFill>
                <a:srgbClr val="231F20"/>
              </a:solidFill>
            </a:endParaRPr>
          </a:p>
          <a:p>
            <a:pPr marL="355591" marR="57572" indent="-280238" algn="just">
              <a:lnSpc>
                <a:spcPct val="115000"/>
              </a:lnSpc>
              <a:spcBef>
                <a:spcPts val="1133"/>
              </a:spcBef>
              <a:buClr>
                <a:srgbClr val="231F20"/>
              </a:buClr>
              <a:buSzPts val="1100"/>
              <a:buFont typeface="Arial"/>
              <a:buAutoNum type="arabicPeriod"/>
            </a:pPr>
            <a:r>
              <a:rPr lang="en" sz="1467">
                <a:solidFill>
                  <a:srgbClr val="231F20"/>
                </a:solidFill>
                <a:latin typeface="Arial"/>
                <a:ea typeface="Arial"/>
                <a:cs typeface="Arial"/>
                <a:sym typeface="Arial"/>
              </a:rPr>
              <a:t>One of the resource persons needs to address a huge crowd (nearly 400 members) in the auditorium.  A system is to be designed in such a way that everybody attending the session should be able to hear  properly and clearly without any disturbance. Identify the suitable circuit to boost the voice signal and  explain its functionality in brief.</a:t>
            </a:r>
            <a:endParaRPr sz="1467" dirty="0">
              <a:latin typeface="Arial"/>
              <a:ea typeface="Arial"/>
              <a:cs typeface="Arial"/>
              <a:sym typeface="Arial"/>
            </a:endParaRPr>
          </a:p>
          <a:p>
            <a:pPr marL="643451">
              <a:spcBef>
                <a:spcPts val="1133"/>
              </a:spcBef>
            </a:pPr>
            <a:endParaRPr sz="933" dirty="0">
              <a:latin typeface="Arial"/>
              <a:ea typeface="Arial"/>
              <a:cs typeface="Arial"/>
              <a:sym typeface="Arial"/>
            </a:endParaRPr>
          </a:p>
        </p:txBody>
      </p:sp>
      <p:sp>
        <p:nvSpPr>
          <p:cNvPr id="963" name="Google Shape;963;p101"/>
          <p:cNvSpPr txBox="1"/>
          <p:nvPr/>
        </p:nvSpPr>
        <p:spPr>
          <a:xfrm>
            <a:off x="9884935" y="6469449"/>
            <a:ext cx="757133" cy="114028"/>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102"/>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69" name="Google Shape;969;p102"/>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70" name="Google Shape;970;p102"/>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971" name="Google Shape;971;p102"/>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972" name="Google Shape;972;p102"/>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83</a:t>
            </a:r>
            <a:endParaRPr sz="667" dirty="0">
              <a:latin typeface="Arial"/>
              <a:ea typeface="Arial"/>
              <a:cs typeface="Arial"/>
              <a:sym typeface="Arial"/>
            </a:endParaRPr>
          </a:p>
        </p:txBody>
      </p:sp>
      <p:sp>
        <p:nvSpPr>
          <p:cNvPr id="973" name="Google Shape;973;p102"/>
          <p:cNvSpPr txBox="1"/>
          <p:nvPr/>
        </p:nvSpPr>
        <p:spPr>
          <a:xfrm>
            <a:off x="880833" y="158667"/>
            <a:ext cx="10630400" cy="2704800"/>
          </a:xfrm>
          <a:prstGeom prst="rect">
            <a:avLst/>
          </a:prstGeom>
          <a:noFill/>
          <a:ln>
            <a:noFill/>
          </a:ln>
        </p:spPr>
        <p:txBody>
          <a:bodyPr spcFirstLastPara="1" wrap="square" lIns="0" tIns="112600" rIns="0" bIns="0" anchor="t" anchorCtr="0">
            <a:noAutofit/>
          </a:bodyPr>
          <a:lstStyle/>
          <a:p>
            <a:pPr>
              <a:lnSpc>
                <a:spcPct val="115000"/>
              </a:lnSpc>
            </a:pPr>
            <a:r>
              <a:rPr lang="en" sz="1733" b="1">
                <a:solidFill>
                  <a:srgbClr val="F68B1E"/>
                </a:solidFill>
                <a:latin typeface="Arial"/>
                <a:ea typeface="Arial"/>
                <a:cs typeface="Arial"/>
                <a:sym typeface="Arial"/>
              </a:rPr>
              <a:t>Sample Questions:</a:t>
            </a:r>
            <a:endParaRPr sz="1733" b="1" dirty="0">
              <a:solidFill>
                <a:srgbClr val="F68B1E"/>
              </a:solidFill>
              <a:latin typeface="Arial"/>
              <a:ea typeface="Arial"/>
              <a:cs typeface="Arial"/>
              <a:sym typeface="Arial"/>
            </a:endParaRPr>
          </a:p>
          <a:p>
            <a:pPr marR="57572" algn="just">
              <a:lnSpc>
                <a:spcPct val="115000"/>
              </a:lnSpc>
              <a:spcBef>
                <a:spcPts val="1133"/>
              </a:spcBef>
            </a:pPr>
            <a:r>
              <a:rPr lang="en" sz="1467">
                <a:solidFill>
                  <a:schemeClr val="hlink"/>
                </a:solidFill>
              </a:rPr>
              <a:t>3.  A ladder 5.0 m long rests on a horizontal ground &amp; leans against a smooth vertical wall at an angle 20</a:t>
            </a:r>
            <a:r>
              <a:rPr lang="en" sz="1467" baseline="30000">
                <a:solidFill>
                  <a:schemeClr val="hlink"/>
                </a:solidFill>
              </a:rPr>
              <a:t>0 </a:t>
            </a:r>
            <a:r>
              <a:rPr lang="en" sz="1467">
                <a:solidFill>
                  <a:schemeClr val="hlink"/>
                </a:solidFill>
              </a:rPr>
              <a:t> with the vertical. The weight of the ladder is 900 N and acts at its middle. The ladder is at the point of  sliding, when a man weighing 750 N stands on a rung 1.5 m from the bottom of the ladder. Calculate the  coefficient of friction between the ladder &amp; the floor.</a:t>
            </a:r>
            <a:endParaRPr sz="1733" b="1" dirty="0">
              <a:solidFill>
                <a:srgbClr val="F68B1E"/>
              </a:solidFill>
            </a:endParaRPr>
          </a:p>
          <a:p>
            <a:pPr marR="59265" algn="just">
              <a:lnSpc>
                <a:spcPct val="115000"/>
              </a:lnSpc>
              <a:spcBef>
                <a:spcPts val="1133"/>
              </a:spcBef>
            </a:pPr>
            <a:r>
              <a:rPr lang="en" sz="1467">
                <a:solidFill>
                  <a:srgbClr val="231F20"/>
                </a:solidFill>
              </a:rPr>
              <a:t>4.  </a:t>
            </a:r>
            <a:r>
              <a:rPr lang="en" sz="1467">
                <a:solidFill>
                  <a:srgbClr val="231F20"/>
                </a:solidFill>
                <a:latin typeface="Arial"/>
                <a:ea typeface="Arial"/>
                <a:cs typeface="Arial"/>
                <a:sym typeface="Arial"/>
              </a:rPr>
              <a:t>A ball is dropped from 6 meters above a flat surface. Each time the ball hits the surface after falling  a distance h, it rebounds a distance rh. What will be the total distance the ball travels in each of the  following cases.</a:t>
            </a:r>
            <a:endParaRPr sz="1467" dirty="0">
              <a:latin typeface="Arial"/>
              <a:ea typeface="Arial"/>
              <a:cs typeface="Arial"/>
              <a:sym typeface="Arial"/>
            </a:endParaRPr>
          </a:p>
          <a:p>
            <a:pPr marL="643451">
              <a:lnSpc>
                <a:spcPct val="115000"/>
              </a:lnSpc>
              <a:spcBef>
                <a:spcPts val="1133"/>
              </a:spcBef>
            </a:pPr>
            <a:r>
              <a:rPr lang="en" sz="1467">
                <a:solidFill>
                  <a:srgbClr val="231F20"/>
                </a:solidFill>
                <a:latin typeface="Arial"/>
                <a:ea typeface="Arial"/>
                <a:cs typeface="Arial"/>
                <a:sym typeface="Arial"/>
              </a:rPr>
              <a:t>(a) r&gt;1	(b) 0&lt;r&lt;1 (c) r=1</a:t>
            </a:r>
            <a:endParaRPr sz="1467" dirty="0">
              <a:latin typeface="Arial"/>
              <a:ea typeface="Arial"/>
              <a:cs typeface="Arial"/>
              <a:sym typeface="Arial"/>
            </a:endParaRPr>
          </a:p>
        </p:txBody>
      </p:sp>
      <p:sp>
        <p:nvSpPr>
          <p:cNvPr id="974" name="Google Shape;974;p102"/>
          <p:cNvSpPr txBox="1"/>
          <p:nvPr/>
        </p:nvSpPr>
        <p:spPr>
          <a:xfrm>
            <a:off x="921433" y="3955004"/>
            <a:ext cx="10549200" cy="1654000"/>
          </a:xfrm>
          <a:prstGeom prst="rect">
            <a:avLst/>
          </a:prstGeom>
          <a:noFill/>
          <a:ln>
            <a:noFill/>
          </a:ln>
        </p:spPr>
        <p:txBody>
          <a:bodyPr spcFirstLastPara="1" wrap="square" lIns="0" tIns="16933" rIns="0" bIns="0" anchor="t" anchorCtr="0">
            <a:noAutofit/>
          </a:bodyPr>
          <a:lstStyle/>
          <a:p>
            <a:pPr marL="304792" indent="-280238">
              <a:lnSpc>
                <a:spcPct val="115000"/>
              </a:lnSpc>
              <a:buClr>
                <a:srgbClr val="231F20"/>
              </a:buClr>
              <a:buSzPts val="1100"/>
              <a:buFont typeface="Arial"/>
              <a:buAutoNum type="arabicPeriod" startAt="5"/>
            </a:pPr>
            <a:r>
              <a:rPr lang="en" sz="1467">
                <a:solidFill>
                  <a:srgbClr val="231F20"/>
                </a:solidFill>
                <a:latin typeface="Arial"/>
                <a:ea typeface="Arial"/>
                <a:cs typeface="Arial"/>
                <a:sym typeface="Arial"/>
              </a:rPr>
              <a:t>The region bounded by the curves y=e^((-1) ⁄ x),y=0,x=1, and x=5 is rotated about the x-axis. Use Simpson’s Rule with n=8 to estimate the volume of the resulting solid.</a:t>
            </a:r>
            <a:endParaRPr sz="1467" dirty="0">
              <a:latin typeface="Arial"/>
              <a:ea typeface="Arial"/>
              <a:cs typeface="Arial"/>
              <a:sym typeface="Arial"/>
            </a:endParaRPr>
          </a:p>
          <a:p>
            <a:pPr marL="304792" marR="6773" indent="-280238" algn="just">
              <a:lnSpc>
                <a:spcPct val="115000"/>
              </a:lnSpc>
              <a:spcBef>
                <a:spcPts val="1133"/>
              </a:spcBef>
              <a:buClr>
                <a:srgbClr val="231F20"/>
              </a:buClr>
              <a:buSzPts val="1100"/>
              <a:buFont typeface="Arial"/>
              <a:buAutoNum type="arabicPeriod" startAt="6"/>
            </a:pPr>
            <a:r>
              <a:rPr lang="en" sz="1467">
                <a:solidFill>
                  <a:srgbClr val="231F20"/>
                </a:solidFill>
                <a:latin typeface="Arial"/>
                <a:ea typeface="Arial"/>
                <a:cs typeface="Arial"/>
                <a:sym typeface="Arial"/>
              </a:rPr>
              <a:t>An electric train is powered by machine which takes the supply from 220 V DC rail running above the  train throughout. Machine draws current of 100 A from the DC rail to account for high torque during  starting and runs at 700 r.p.m initially. Calculate the new speed of the train once it picks up the speed </a:t>
            </a:r>
            <a:r>
              <a:rPr lang="en" sz="1467">
                <a:solidFill>
                  <a:schemeClr val="hlink"/>
                </a:solidFill>
              </a:rPr>
              <a:t>where the torque output required is only 70% of starting torque. Assume the motor has a resistance of 0.1Ω across its terminals.</a:t>
            </a:r>
            <a:endParaRPr sz="1467" dirty="0">
              <a:solidFill>
                <a:schemeClr val="dk1"/>
              </a:solidFill>
            </a:endParaRPr>
          </a:p>
          <a:p>
            <a:pPr marL="609585" marR="6773" algn="just">
              <a:spcBef>
                <a:spcPts val="1133"/>
              </a:spcBef>
            </a:pPr>
            <a:endParaRPr sz="933" dirty="0">
              <a:solidFill>
                <a:srgbClr val="231F20"/>
              </a:solidFill>
            </a:endParaRPr>
          </a:p>
        </p:txBody>
      </p:sp>
      <p:sp>
        <p:nvSpPr>
          <p:cNvPr id="975" name="Google Shape;975;p102"/>
          <p:cNvSpPr/>
          <p:nvPr/>
        </p:nvSpPr>
        <p:spPr>
          <a:xfrm>
            <a:off x="3387900" y="2731967"/>
            <a:ext cx="3926800" cy="1030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endParaRPr sz="2400" dirty="0"/>
          </a:p>
        </p:txBody>
      </p:sp>
      <p:sp>
        <p:nvSpPr>
          <p:cNvPr id="976" name="Google Shape;976;p102"/>
          <p:cNvSpPr txBox="1"/>
          <p:nvPr/>
        </p:nvSpPr>
        <p:spPr>
          <a:xfrm>
            <a:off x="9884935" y="6469448"/>
            <a:ext cx="757200" cy="114000"/>
          </a:xfrm>
          <a:prstGeom prst="rect">
            <a:avLst/>
          </a:prstGeom>
          <a:noFill/>
          <a:ln>
            <a:noFill/>
          </a:ln>
        </p:spPr>
        <p:txBody>
          <a:bodyPr spcFirstLastPara="1" wrap="square" lIns="0" tIns="16933" rIns="0" bIns="0" anchor="t"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03"/>
          <p:cNvSpPr txBox="1"/>
          <p:nvPr/>
        </p:nvSpPr>
        <p:spPr>
          <a:xfrm>
            <a:off x="735423" y="6482967"/>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84</a:t>
            </a:r>
            <a:endParaRPr sz="667" dirty="0">
              <a:latin typeface="Arial"/>
              <a:ea typeface="Arial"/>
              <a:cs typeface="Arial"/>
              <a:sym typeface="Arial"/>
            </a:endParaRPr>
          </a:p>
        </p:txBody>
      </p:sp>
      <p:sp>
        <p:nvSpPr>
          <p:cNvPr id="982" name="Google Shape;982;p103"/>
          <p:cNvSpPr txBox="1"/>
          <p:nvPr/>
        </p:nvSpPr>
        <p:spPr>
          <a:xfrm>
            <a:off x="735433" y="358033"/>
            <a:ext cx="10601600" cy="1874400"/>
          </a:xfrm>
          <a:prstGeom prst="rect">
            <a:avLst/>
          </a:prstGeom>
          <a:noFill/>
          <a:ln>
            <a:noFill/>
          </a:ln>
        </p:spPr>
        <p:txBody>
          <a:bodyPr spcFirstLastPara="1" wrap="square" lIns="0" tIns="16933" rIns="0" bIns="0" anchor="t" anchorCtr="0">
            <a:noAutofit/>
          </a:bodyPr>
          <a:lstStyle/>
          <a:p>
            <a:pPr>
              <a:lnSpc>
                <a:spcPct val="115000"/>
              </a:lnSpc>
            </a:pPr>
            <a:r>
              <a:rPr lang="en" sz="1733" b="1">
                <a:solidFill>
                  <a:srgbClr val="F68B1E"/>
                </a:solidFill>
              </a:rPr>
              <a:t>Sample Questions:</a:t>
            </a:r>
            <a:endParaRPr sz="1733" dirty="0">
              <a:solidFill>
                <a:schemeClr val="dk1"/>
              </a:solidFill>
            </a:endParaRPr>
          </a:p>
          <a:p>
            <a:pPr marL="304792" indent="-280238">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Write an algorithm to implement a stack using queue.</a:t>
            </a:r>
            <a:endParaRPr sz="1467" dirty="0">
              <a:latin typeface="Arial"/>
              <a:ea typeface="Arial"/>
              <a:cs typeface="Arial"/>
              <a:sym typeface="Arial"/>
            </a:endParaRPr>
          </a:p>
          <a:p>
            <a:pPr marL="304792" marR="6773" indent="-280238" algn="just">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A single array A[1..MAXSIZE] is used to implement two stacks. The two stacks grow from opposite ends  of the array. Variables top1 and top2 (topl&lt; top2) point to the location of the topmost element in each of  the stacks. What is the condition for “stack full”, if the space is to be used efficiently.</a:t>
            </a:r>
            <a:endParaRPr sz="1467" dirty="0">
              <a:latin typeface="Arial"/>
              <a:ea typeface="Arial"/>
              <a:cs typeface="Arial"/>
              <a:sym typeface="Arial"/>
            </a:endParaRPr>
          </a:p>
          <a:p>
            <a:pPr marL="304792" indent="-280238">
              <a:lnSpc>
                <a:spcPct val="115000"/>
              </a:lnSpc>
              <a:spcBef>
                <a:spcPts val="1133"/>
              </a:spcBef>
              <a:buClr>
                <a:srgbClr val="231F20"/>
              </a:buClr>
              <a:buSzPts val="1100"/>
              <a:buFont typeface="Arial"/>
              <a:buAutoNum type="arabicPeriod" startAt="7"/>
            </a:pPr>
            <a:r>
              <a:rPr lang="en" sz="1467">
                <a:solidFill>
                  <a:srgbClr val="231F20"/>
                </a:solidFill>
                <a:latin typeface="Arial"/>
                <a:ea typeface="Arial"/>
                <a:cs typeface="Arial"/>
                <a:sym typeface="Arial"/>
              </a:rPr>
              <a:t>Consider the following table of arrival time and burst time for three processes P0, P1 and P2.</a:t>
            </a:r>
            <a:endParaRPr sz="1467" dirty="0">
              <a:latin typeface="Arial"/>
              <a:ea typeface="Arial"/>
              <a:cs typeface="Arial"/>
              <a:sym typeface="Arial"/>
            </a:endParaRPr>
          </a:p>
        </p:txBody>
      </p:sp>
      <p:sp>
        <p:nvSpPr>
          <p:cNvPr id="983" name="Google Shape;983;p103"/>
          <p:cNvSpPr txBox="1"/>
          <p:nvPr/>
        </p:nvSpPr>
        <p:spPr>
          <a:xfrm>
            <a:off x="735433" y="4639733"/>
            <a:ext cx="10601600" cy="1436800"/>
          </a:xfrm>
          <a:prstGeom prst="rect">
            <a:avLst/>
          </a:prstGeom>
          <a:noFill/>
          <a:ln>
            <a:noFill/>
          </a:ln>
        </p:spPr>
        <p:txBody>
          <a:bodyPr spcFirstLastPara="1" wrap="square" lIns="0" tIns="16933" rIns="0" bIns="0" anchor="t" anchorCtr="0">
            <a:noAutofit/>
          </a:bodyPr>
          <a:lstStyle/>
          <a:p>
            <a:pPr marL="304792">
              <a:lnSpc>
                <a:spcPct val="115000"/>
              </a:lnSpc>
            </a:pPr>
            <a:r>
              <a:rPr lang="en" sz="1467">
                <a:solidFill>
                  <a:srgbClr val="231F20"/>
                </a:solidFill>
                <a:latin typeface="Arial"/>
                <a:ea typeface="Arial"/>
                <a:cs typeface="Arial"/>
                <a:sym typeface="Arial"/>
              </a:rPr>
              <a:t>The pre-emptive shortest job first scheduling algorithm is used. Scheduling is carried out only at arrival or completion of processes. What is the average waiting time for the three processes?</a:t>
            </a:r>
            <a:endParaRPr sz="1467" dirty="0">
              <a:latin typeface="Arial"/>
              <a:ea typeface="Arial"/>
              <a:cs typeface="Arial"/>
              <a:sym typeface="Arial"/>
            </a:endParaRPr>
          </a:p>
          <a:p>
            <a:pPr marL="304792" marR="6773" indent="-288705" algn="just">
              <a:lnSpc>
                <a:spcPct val="115000"/>
              </a:lnSpc>
              <a:spcBef>
                <a:spcPts val="1133"/>
              </a:spcBef>
            </a:pPr>
            <a:r>
              <a:rPr lang="en" sz="1467">
                <a:solidFill>
                  <a:srgbClr val="231F20"/>
                </a:solidFill>
                <a:latin typeface="Arial"/>
                <a:ea typeface="Arial"/>
                <a:cs typeface="Arial"/>
                <a:sym typeface="Arial"/>
              </a:rPr>
              <a:t>10. A CPU generates 32-bit virtual addresses. The page size is 4 KB. The processor has a translation look-  aside buffer (TLB) which can hold a total of 128-page table entries and is 4-way set associative. What is  the minimum size of the TLB tag?</a:t>
            </a:r>
            <a:endParaRPr sz="1467" dirty="0">
              <a:latin typeface="Arial"/>
              <a:ea typeface="Arial"/>
              <a:cs typeface="Arial"/>
              <a:sym typeface="Arial"/>
            </a:endParaRPr>
          </a:p>
          <a:p>
            <a:pPr marL="16933"/>
            <a:endParaRPr sz="1467" dirty="0">
              <a:latin typeface="Arial"/>
              <a:ea typeface="Arial"/>
              <a:cs typeface="Arial"/>
              <a:sym typeface="Arial"/>
            </a:endParaRPr>
          </a:p>
        </p:txBody>
      </p:sp>
      <p:graphicFrame>
        <p:nvGraphicFramePr>
          <p:cNvPr id="984" name="Google Shape;984;p103"/>
          <p:cNvGraphicFramePr/>
          <p:nvPr/>
        </p:nvGraphicFramePr>
        <p:xfrm>
          <a:off x="3675051" y="2474651"/>
          <a:ext cx="3440001" cy="2118200"/>
        </p:xfrm>
        <a:graphic>
          <a:graphicData uri="http://schemas.openxmlformats.org/drawingml/2006/table">
            <a:tbl>
              <a:tblPr>
                <a:noFill/>
              </a:tblPr>
              <a:tblGrid>
                <a:gridCol w="1146667">
                  <a:extLst>
                    <a:ext uri="{9D8B030D-6E8A-4147-A177-3AD203B41FA5}">
                      <a16:colId xmlns:a16="http://schemas.microsoft.com/office/drawing/2014/main" val="20000"/>
                    </a:ext>
                  </a:extLst>
                </a:gridCol>
                <a:gridCol w="1146667">
                  <a:extLst>
                    <a:ext uri="{9D8B030D-6E8A-4147-A177-3AD203B41FA5}">
                      <a16:colId xmlns:a16="http://schemas.microsoft.com/office/drawing/2014/main" val="20001"/>
                    </a:ext>
                  </a:extLst>
                </a:gridCol>
                <a:gridCol w="1146667">
                  <a:extLst>
                    <a:ext uri="{9D8B030D-6E8A-4147-A177-3AD203B41FA5}">
                      <a16:colId xmlns:a16="http://schemas.microsoft.com/office/drawing/2014/main" val="20002"/>
                    </a:ext>
                  </a:extLst>
                </a:gridCol>
              </a:tblGrid>
              <a:tr h="690840">
                <a:tc>
                  <a:txBody>
                    <a:bodyPr/>
                    <a:lstStyle/>
                    <a:p>
                      <a:pPr marL="0" lvl="0" indent="0" algn="ctr" rtl="0">
                        <a:spcBef>
                          <a:spcPts val="0"/>
                        </a:spcBef>
                        <a:spcAft>
                          <a:spcPts val="0"/>
                        </a:spcAft>
                        <a:buNone/>
                      </a:pPr>
                      <a:r>
                        <a:rPr lang="en" sz="1500"/>
                        <a:t>Process</a:t>
                      </a:r>
                      <a:endParaRPr sz="1500" dirty="0"/>
                    </a:p>
                  </a:txBody>
                  <a:tcPr marL="121900" marR="121900" marT="121900" marB="121900"/>
                </a:tc>
                <a:tc>
                  <a:txBody>
                    <a:bodyPr/>
                    <a:lstStyle/>
                    <a:p>
                      <a:pPr marL="0" lvl="0" indent="0" algn="ctr" rtl="0">
                        <a:spcBef>
                          <a:spcPts val="0"/>
                        </a:spcBef>
                        <a:spcAft>
                          <a:spcPts val="0"/>
                        </a:spcAft>
                        <a:buNone/>
                      </a:pPr>
                      <a:r>
                        <a:rPr lang="en" sz="1500"/>
                        <a:t>Arrival Time</a:t>
                      </a:r>
                      <a:endParaRPr sz="1500" dirty="0"/>
                    </a:p>
                  </a:txBody>
                  <a:tcPr marL="121900" marR="121900" marT="121900" marB="121900"/>
                </a:tc>
                <a:tc>
                  <a:txBody>
                    <a:bodyPr/>
                    <a:lstStyle/>
                    <a:p>
                      <a:pPr marL="0" lvl="0" indent="0" algn="ctr" rtl="0">
                        <a:spcBef>
                          <a:spcPts val="0"/>
                        </a:spcBef>
                        <a:spcAft>
                          <a:spcPts val="0"/>
                        </a:spcAft>
                        <a:buNone/>
                      </a:pPr>
                      <a:r>
                        <a:rPr lang="en" sz="1500"/>
                        <a:t>Burst Time</a:t>
                      </a:r>
                      <a:endParaRPr sz="1500" dirty="0"/>
                    </a:p>
                  </a:txBody>
                  <a:tcPr marL="121900" marR="121900" marT="121900" marB="121900"/>
                </a:tc>
                <a:extLst>
                  <a:ext uri="{0D108BD9-81ED-4DB2-BD59-A6C34878D82A}">
                    <a16:rowId xmlns:a16="http://schemas.microsoft.com/office/drawing/2014/main" val="10000"/>
                  </a:ext>
                </a:extLst>
              </a:tr>
              <a:tr h="467320">
                <a:tc>
                  <a:txBody>
                    <a:bodyPr/>
                    <a:lstStyle/>
                    <a:p>
                      <a:pPr marL="0" lvl="0" indent="0" algn="ctr" rtl="0">
                        <a:spcBef>
                          <a:spcPts val="0"/>
                        </a:spcBef>
                        <a:spcAft>
                          <a:spcPts val="0"/>
                        </a:spcAft>
                        <a:buNone/>
                      </a:pPr>
                      <a:r>
                        <a:rPr lang="en" sz="1500"/>
                        <a:t>P0</a:t>
                      </a:r>
                      <a:endParaRPr sz="1500" dirty="0"/>
                    </a:p>
                  </a:txBody>
                  <a:tcPr marL="121900" marR="121900" marT="121900" marB="121900"/>
                </a:tc>
                <a:tc>
                  <a:txBody>
                    <a:bodyPr/>
                    <a:lstStyle/>
                    <a:p>
                      <a:pPr marL="0" lvl="0" indent="0" algn="ctr" rtl="0">
                        <a:spcBef>
                          <a:spcPts val="0"/>
                        </a:spcBef>
                        <a:spcAft>
                          <a:spcPts val="0"/>
                        </a:spcAft>
                        <a:buNone/>
                      </a:pPr>
                      <a:r>
                        <a:rPr lang="en" sz="1500"/>
                        <a:t>0 ms</a:t>
                      </a:r>
                      <a:endParaRPr sz="1500" dirty="0"/>
                    </a:p>
                  </a:txBody>
                  <a:tcPr marL="121900" marR="121900" marT="121900" marB="121900"/>
                </a:tc>
                <a:tc>
                  <a:txBody>
                    <a:bodyPr/>
                    <a:lstStyle/>
                    <a:p>
                      <a:pPr marL="0" lvl="0" indent="0" algn="ctr" rtl="0">
                        <a:spcBef>
                          <a:spcPts val="0"/>
                        </a:spcBef>
                        <a:spcAft>
                          <a:spcPts val="0"/>
                        </a:spcAft>
                        <a:buNone/>
                      </a:pPr>
                      <a:r>
                        <a:rPr lang="en" sz="1500"/>
                        <a:t>9 ms</a:t>
                      </a:r>
                      <a:endParaRPr sz="1500" dirty="0"/>
                    </a:p>
                  </a:txBody>
                  <a:tcPr marL="121900" marR="121900" marT="121900" marB="121900"/>
                </a:tc>
                <a:extLst>
                  <a:ext uri="{0D108BD9-81ED-4DB2-BD59-A6C34878D82A}">
                    <a16:rowId xmlns:a16="http://schemas.microsoft.com/office/drawing/2014/main" val="10001"/>
                  </a:ext>
                </a:extLst>
              </a:tr>
              <a:tr h="467320">
                <a:tc>
                  <a:txBody>
                    <a:bodyPr/>
                    <a:lstStyle/>
                    <a:p>
                      <a:pPr marL="0" lvl="0" indent="0" algn="ctr" rtl="0">
                        <a:spcBef>
                          <a:spcPts val="0"/>
                        </a:spcBef>
                        <a:spcAft>
                          <a:spcPts val="0"/>
                        </a:spcAft>
                        <a:buNone/>
                      </a:pPr>
                      <a:r>
                        <a:rPr lang="en" sz="1500"/>
                        <a:t>P1</a:t>
                      </a:r>
                      <a:endParaRPr sz="1500" dirty="0"/>
                    </a:p>
                  </a:txBody>
                  <a:tcPr marL="121900" marR="121900" marT="121900" marB="121900"/>
                </a:tc>
                <a:tc>
                  <a:txBody>
                    <a:bodyPr/>
                    <a:lstStyle/>
                    <a:p>
                      <a:pPr marL="0" lvl="0" indent="0" algn="ctr" rtl="0">
                        <a:spcBef>
                          <a:spcPts val="0"/>
                        </a:spcBef>
                        <a:spcAft>
                          <a:spcPts val="0"/>
                        </a:spcAft>
                        <a:buNone/>
                      </a:pPr>
                      <a:r>
                        <a:rPr lang="en" sz="1500"/>
                        <a:t>1 ms</a:t>
                      </a:r>
                      <a:endParaRPr sz="1500" dirty="0"/>
                    </a:p>
                  </a:txBody>
                  <a:tcPr marL="121900" marR="121900" marT="121900" marB="121900"/>
                </a:tc>
                <a:tc>
                  <a:txBody>
                    <a:bodyPr/>
                    <a:lstStyle/>
                    <a:p>
                      <a:pPr marL="0" lvl="0" indent="0" algn="ctr" rtl="0">
                        <a:spcBef>
                          <a:spcPts val="0"/>
                        </a:spcBef>
                        <a:spcAft>
                          <a:spcPts val="0"/>
                        </a:spcAft>
                        <a:buNone/>
                      </a:pPr>
                      <a:r>
                        <a:rPr lang="en" sz="1500"/>
                        <a:t>4 ms</a:t>
                      </a:r>
                      <a:endParaRPr sz="1500" dirty="0"/>
                    </a:p>
                  </a:txBody>
                  <a:tcPr marL="121900" marR="121900" marT="121900" marB="121900"/>
                </a:tc>
                <a:extLst>
                  <a:ext uri="{0D108BD9-81ED-4DB2-BD59-A6C34878D82A}">
                    <a16:rowId xmlns:a16="http://schemas.microsoft.com/office/drawing/2014/main" val="10002"/>
                  </a:ext>
                </a:extLst>
              </a:tr>
              <a:tr h="467320">
                <a:tc>
                  <a:txBody>
                    <a:bodyPr/>
                    <a:lstStyle/>
                    <a:p>
                      <a:pPr marL="0" lvl="0" indent="0" algn="ctr" rtl="0">
                        <a:spcBef>
                          <a:spcPts val="0"/>
                        </a:spcBef>
                        <a:spcAft>
                          <a:spcPts val="0"/>
                        </a:spcAft>
                        <a:buNone/>
                      </a:pPr>
                      <a:r>
                        <a:rPr lang="en" sz="1500"/>
                        <a:t>P2</a:t>
                      </a:r>
                      <a:endParaRPr sz="1500" dirty="0"/>
                    </a:p>
                  </a:txBody>
                  <a:tcPr marL="121900" marR="121900" marT="121900" marB="121900"/>
                </a:tc>
                <a:tc>
                  <a:txBody>
                    <a:bodyPr/>
                    <a:lstStyle/>
                    <a:p>
                      <a:pPr marL="0" lvl="0" indent="0" algn="ctr" rtl="0">
                        <a:spcBef>
                          <a:spcPts val="0"/>
                        </a:spcBef>
                        <a:spcAft>
                          <a:spcPts val="0"/>
                        </a:spcAft>
                        <a:buNone/>
                      </a:pPr>
                      <a:r>
                        <a:rPr lang="en" sz="1500"/>
                        <a:t>2 ms</a:t>
                      </a:r>
                      <a:endParaRPr sz="1500" dirty="0"/>
                    </a:p>
                  </a:txBody>
                  <a:tcPr marL="121900" marR="121900" marT="121900" marB="121900"/>
                </a:tc>
                <a:tc>
                  <a:txBody>
                    <a:bodyPr/>
                    <a:lstStyle/>
                    <a:p>
                      <a:pPr marL="0" lvl="0" indent="0" algn="ctr" rtl="0">
                        <a:spcBef>
                          <a:spcPts val="0"/>
                        </a:spcBef>
                        <a:spcAft>
                          <a:spcPts val="0"/>
                        </a:spcAft>
                        <a:buNone/>
                      </a:pPr>
                      <a:r>
                        <a:rPr lang="en" sz="1500"/>
                        <a:t>9 ms</a:t>
                      </a:r>
                      <a:endParaRPr sz="1500" dirty="0"/>
                    </a:p>
                  </a:txBody>
                  <a:tcPr marL="121900" marR="121900" marT="121900" marB="121900"/>
                </a:tc>
                <a:extLst>
                  <a:ext uri="{0D108BD9-81ED-4DB2-BD59-A6C34878D82A}">
                    <a16:rowId xmlns:a16="http://schemas.microsoft.com/office/drawing/2014/main" val="10003"/>
                  </a:ext>
                </a:extLst>
              </a:tr>
            </a:tbl>
          </a:graphicData>
        </a:graphic>
      </p:graphicFrame>
      <p:sp>
        <p:nvSpPr>
          <p:cNvPr id="985" name="Google Shape;985;p103"/>
          <p:cNvSpPr txBox="1"/>
          <p:nvPr/>
        </p:nvSpPr>
        <p:spPr>
          <a:xfrm>
            <a:off x="1488644" y="6482967"/>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04"/>
          <p:cNvSpPr txBox="1"/>
          <p:nvPr/>
        </p:nvSpPr>
        <p:spPr>
          <a:xfrm>
            <a:off x="735423" y="6482967"/>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85</a:t>
            </a:r>
            <a:endParaRPr sz="667" dirty="0">
              <a:latin typeface="Arial"/>
              <a:ea typeface="Arial"/>
              <a:cs typeface="Arial"/>
              <a:sym typeface="Arial"/>
            </a:endParaRPr>
          </a:p>
        </p:txBody>
      </p:sp>
      <p:graphicFrame>
        <p:nvGraphicFramePr>
          <p:cNvPr id="991" name="Google Shape;991;p104"/>
          <p:cNvGraphicFramePr/>
          <p:nvPr/>
        </p:nvGraphicFramePr>
        <p:xfrm>
          <a:off x="735452" y="967705"/>
          <a:ext cx="10590033" cy="1506067"/>
        </p:xfrm>
        <a:graphic>
          <a:graphicData uri="http://schemas.openxmlformats.org/drawingml/2006/table">
            <a:tbl>
              <a:tblPr firstRow="1" bandRow="1">
                <a:noFill/>
              </a:tblPr>
              <a:tblGrid>
                <a:gridCol w="5242533">
                  <a:extLst>
                    <a:ext uri="{9D8B030D-6E8A-4147-A177-3AD203B41FA5}">
                      <a16:colId xmlns:a16="http://schemas.microsoft.com/office/drawing/2014/main" val="20000"/>
                    </a:ext>
                  </a:extLst>
                </a:gridCol>
                <a:gridCol w="5347500">
                  <a:extLst>
                    <a:ext uri="{9D8B030D-6E8A-4147-A177-3AD203B41FA5}">
                      <a16:colId xmlns:a16="http://schemas.microsoft.com/office/drawing/2014/main" val="20001"/>
                    </a:ext>
                  </a:extLst>
                </a:gridCol>
              </a:tblGrid>
              <a:tr h="382367">
                <a:tc>
                  <a:txBody>
                    <a:bodyPr/>
                    <a:lstStyle/>
                    <a:p>
                      <a:pPr marL="4572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Skill Demonstrated</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500" b="1" u="none" strike="noStrike" cap="none">
                          <a:solidFill>
                            <a:srgbClr val="231F20"/>
                          </a:solidFill>
                          <a:latin typeface="Arial"/>
                          <a:ea typeface="Arial"/>
                          <a:cs typeface="Arial"/>
                          <a:sym typeface="Arial"/>
                        </a:rPr>
                        <a:t>Question Ques / Verbs for tests</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23700">
                <a:tc>
                  <a:txBody>
                    <a:bodyPr/>
                    <a:lstStyle/>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break down a complex problem into parts.</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Identify the relationships and interaction between the</a:t>
                      </a:r>
                      <a:endParaRPr sz="1500" u="none" strike="noStrike" cap="none" dirty="0">
                        <a:latin typeface="Arial"/>
                        <a:ea typeface="Arial"/>
                        <a:cs typeface="Arial"/>
                        <a:sym typeface="Arial"/>
                      </a:endParaRPr>
                    </a:p>
                    <a:p>
                      <a:pPr marL="457200" marR="0" lvl="0" indent="-298450" algn="l" rtl="0">
                        <a:lnSpc>
                          <a:spcPct val="150000"/>
                        </a:lnSpc>
                        <a:spcBef>
                          <a:spcPts val="0"/>
                        </a:spcBef>
                        <a:spcAft>
                          <a:spcPts val="0"/>
                        </a:spcAft>
                        <a:buClr>
                          <a:srgbClr val="231F20"/>
                        </a:buClr>
                        <a:buSzPts val="1100"/>
                        <a:buFont typeface="Arial"/>
                        <a:buChar char="●"/>
                      </a:pPr>
                      <a:r>
                        <a:rPr lang="en" sz="1500" u="none" strike="noStrike" cap="none">
                          <a:solidFill>
                            <a:srgbClr val="231F20"/>
                          </a:solidFill>
                          <a:latin typeface="Arial"/>
                          <a:ea typeface="Arial"/>
                          <a:cs typeface="Arial"/>
                          <a:sym typeface="Arial"/>
                        </a:rPr>
                        <a:t>different parts of complex problem</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classify, outline, break down, categorize, analyse, diagram,  illustrate, infer, select</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992" name="Google Shape;992;p104"/>
          <p:cNvSpPr txBox="1"/>
          <p:nvPr/>
        </p:nvSpPr>
        <p:spPr>
          <a:xfrm>
            <a:off x="735484" y="2654600"/>
            <a:ext cx="10590000" cy="3169600"/>
          </a:xfrm>
          <a:prstGeom prst="rect">
            <a:avLst/>
          </a:prstGeom>
          <a:noFill/>
          <a:ln>
            <a:noFill/>
          </a:ln>
        </p:spPr>
        <p:txBody>
          <a:bodyPr spcFirstLastPara="1" wrap="square" lIns="0" tIns="112600" rIns="0" bIns="0" anchor="t" anchorCtr="0">
            <a:noAutofit/>
          </a:bodyPr>
          <a:lstStyle/>
          <a:p>
            <a:pPr marL="16933" algn="just">
              <a:lnSpc>
                <a:spcPct val="115000"/>
              </a:lnSpc>
            </a:pPr>
            <a:r>
              <a:rPr lang="en" sz="2400" b="1">
                <a:solidFill>
                  <a:srgbClr val="F68B1E"/>
                </a:solidFill>
                <a:latin typeface="Arial"/>
                <a:ea typeface="Arial"/>
                <a:cs typeface="Arial"/>
                <a:sym typeface="Arial"/>
              </a:rPr>
              <a:t>Sample Questions:</a:t>
            </a:r>
            <a:endParaRPr sz="2400" dirty="0">
              <a:latin typeface="Arial"/>
              <a:ea typeface="Arial"/>
              <a:cs typeface="Arial"/>
              <a:sym typeface="Arial"/>
            </a:endParaRPr>
          </a:p>
          <a:p>
            <a:pPr marL="304792" marR="6773" indent="-280238" algn="just">
              <a:lnSpc>
                <a:spcPct val="150000"/>
              </a:lnSpc>
              <a:spcBef>
                <a:spcPts val="753"/>
              </a:spcBef>
              <a:buClr>
                <a:srgbClr val="231F20"/>
              </a:buClr>
              <a:buSzPts val="1100"/>
              <a:buFont typeface="Arial"/>
              <a:buAutoNum type="arabicPeriod"/>
            </a:pPr>
            <a:r>
              <a:rPr lang="en" sz="1467">
                <a:solidFill>
                  <a:srgbClr val="231F20"/>
                </a:solidFill>
                <a:latin typeface="Arial"/>
                <a:ea typeface="Arial"/>
                <a:cs typeface="Arial"/>
                <a:sym typeface="Arial"/>
              </a:rPr>
              <a:t>A class of 10 students consists of 5 males and 5 females. We intend to train a model based on their  past scores to predict the future score. The average score of females is 60 whereas that of male is 80.  The overall average of the class is 70. Give two ways of predicting the score and analyse them for fitting  model.</a:t>
            </a:r>
            <a:endParaRPr sz="1467" dirty="0">
              <a:latin typeface="Arial"/>
              <a:ea typeface="Arial"/>
              <a:cs typeface="Arial"/>
              <a:sym typeface="Arial"/>
            </a:endParaRPr>
          </a:p>
          <a:p>
            <a:pPr marL="304792" marR="6773" indent="-280238" algn="just">
              <a:lnSpc>
                <a:spcPct val="150000"/>
              </a:lnSpc>
              <a:spcBef>
                <a:spcPts val="1140"/>
              </a:spcBef>
              <a:buClr>
                <a:srgbClr val="231F20"/>
              </a:buClr>
              <a:buSzPts val="1100"/>
              <a:buFont typeface="Arial"/>
              <a:buAutoNum type="arabicPeriod"/>
            </a:pPr>
            <a:r>
              <a:rPr lang="en" sz="1467">
                <a:solidFill>
                  <a:srgbClr val="231F20"/>
                </a:solidFill>
                <a:latin typeface="Arial"/>
                <a:ea typeface="Arial"/>
                <a:cs typeface="Arial"/>
                <a:sym typeface="Arial"/>
              </a:rPr>
              <a:t>Suppose that we want to select between two prediction models, M1 and M2. We have performed 10  rounds of 10-fold cross-validation on each model, whereas the same data partitioning in round one is  used for both M1 and M2. The error rates obtained for M1 are 30.5, 32.2, 20.7, 20.6, 31.0, 41.0, 27.7,  26.0, 21.5, 26.0. The error rates for M2 are 22.4, 14.5, 22.4, 19.6, 20.7, 20.4, 22.1, 19.4, 16.2, 35.0.  Comment on whether one model is significantly better than the other considering a significance level of  1%.</a:t>
            </a:r>
            <a:endParaRPr sz="1467" dirty="0">
              <a:latin typeface="Arial"/>
              <a:ea typeface="Arial"/>
              <a:cs typeface="Arial"/>
              <a:sym typeface="Arial"/>
            </a:endParaRPr>
          </a:p>
        </p:txBody>
      </p:sp>
      <p:sp>
        <p:nvSpPr>
          <p:cNvPr id="993" name="Google Shape;993;p104"/>
          <p:cNvSpPr txBox="1"/>
          <p:nvPr/>
        </p:nvSpPr>
        <p:spPr>
          <a:xfrm>
            <a:off x="1488644" y="6482967"/>
            <a:ext cx="10703200" cy="107600"/>
          </a:xfrm>
          <a:prstGeom prst="rect">
            <a:avLst/>
          </a:prstGeom>
          <a:solidFill>
            <a:srgbClr val="939598"/>
          </a:solidFill>
          <a:ln>
            <a:noFill/>
          </a:ln>
        </p:spPr>
        <p:txBody>
          <a:bodyPr spcFirstLastPara="1" wrap="square" lIns="0" tIns="5067" rIns="0" bIns="0" anchor="t"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994" name="Google Shape;994;p104"/>
          <p:cNvSpPr txBox="1"/>
          <p:nvPr/>
        </p:nvSpPr>
        <p:spPr>
          <a:xfrm>
            <a:off x="735500" y="381433"/>
            <a:ext cx="1948400" cy="298400"/>
          </a:xfrm>
          <a:prstGeom prst="rect">
            <a:avLst/>
          </a:prstGeom>
          <a:noFill/>
          <a:ln>
            <a:noFill/>
          </a:ln>
        </p:spPr>
        <p:txBody>
          <a:bodyPr spcFirstLastPara="1" wrap="square" lIns="121900" tIns="121900" rIns="121900" bIns="121900" anchor="t" anchorCtr="0">
            <a:noAutofit/>
          </a:bodyPr>
          <a:lstStyle/>
          <a:p>
            <a:r>
              <a:rPr lang="en" sz="2400" b="1">
                <a:solidFill>
                  <a:srgbClr val="F68B1E"/>
                </a:solidFill>
              </a:rPr>
              <a:t>4. ANALYZE</a:t>
            </a:r>
            <a:endParaRPr sz="24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05"/>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0" name="Google Shape;1000;p105"/>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1" name="Google Shape;1001;p105"/>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02" name="Google Shape;1002;p105"/>
          <p:cNvSpPr txBox="1"/>
          <p:nvPr/>
        </p:nvSpPr>
        <p:spPr>
          <a:xfrm>
            <a:off x="981167" y="3897533"/>
            <a:ext cx="10473600" cy="2314800"/>
          </a:xfrm>
          <a:prstGeom prst="rect">
            <a:avLst/>
          </a:prstGeom>
          <a:noFill/>
          <a:ln>
            <a:noFill/>
          </a:ln>
        </p:spPr>
        <p:txBody>
          <a:bodyPr spcFirstLastPara="1" wrap="square" lIns="0" tIns="16933" rIns="0" bIns="0" anchor="t" anchorCtr="0">
            <a:noAutofit/>
          </a:bodyPr>
          <a:lstStyle/>
          <a:p>
            <a:pPr marR="8466">
              <a:lnSpc>
                <a:spcPct val="150000"/>
              </a:lnSpc>
              <a:spcBef>
                <a:spcPts val="1133"/>
              </a:spcBef>
            </a:pPr>
            <a:r>
              <a:rPr lang="en" sz="1467">
                <a:solidFill>
                  <a:srgbClr val="231F20"/>
                </a:solidFill>
              </a:rPr>
              <a:t>6.  </a:t>
            </a:r>
            <a:r>
              <a:rPr lang="en" sz="1467">
                <a:solidFill>
                  <a:srgbClr val="231F20"/>
                </a:solidFill>
                <a:latin typeface="Arial"/>
                <a:ea typeface="Arial"/>
                <a:cs typeface="Arial"/>
                <a:sym typeface="Arial"/>
              </a:rPr>
              <a:t>Dave is working on a Campus Management Software but is unable to identify the maximum number  of students per course. He decided to implement the same using arrays but discovered that there is  memory wastage due to over-provisioning. Which method of memory storage should be used by Dave  and how it can be implemented using C?</a:t>
            </a:r>
            <a:endParaRPr sz="1467" dirty="0">
              <a:latin typeface="Arial"/>
              <a:ea typeface="Arial"/>
              <a:cs typeface="Arial"/>
              <a:sym typeface="Arial"/>
            </a:endParaRPr>
          </a:p>
          <a:p>
            <a:pPr marR="7620">
              <a:lnSpc>
                <a:spcPct val="150000"/>
              </a:lnSpc>
              <a:spcBef>
                <a:spcPts val="1133"/>
              </a:spcBef>
            </a:pPr>
            <a:endParaRPr sz="1200" dirty="0">
              <a:latin typeface="Arial"/>
              <a:ea typeface="Arial"/>
              <a:cs typeface="Arial"/>
              <a:sym typeface="Arial"/>
            </a:endParaRPr>
          </a:p>
        </p:txBody>
      </p:sp>
      <p:sp>
        <p:nvSpPr>
          <p:cNvPr id="1003" name="Google Shape;1003;p105"/>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004" name="Google Shape;1004;p105"/>
          <p:cNvSpPr txBox="1"/>
          <p:nvPr/>
        </p:nvSpPr>
        <p:spPr>
          <a:xfrm>
            <a:off x="893267" y="431867"/>
            <a:ext cx="10561600" cy="3426400"/>
          </a:xfrm>
          <a:prstGeom prst="rect">
            <a:avLst/>
          </a:prstGeom>
          <a:noFill/>
          <a:ln>
            <a:noFill/>
          </a:ln>
        </p:spPr>
        <p:txBody>
          <a:bodyPr spcFirstLastPara="1" wrap="square" lIns="121900" tIns="121900" rIns="121900" bIns="121900" anchor="t" anchorCtr="0">
            <a:noAutofit/>
          </a:bodyPr>
          <a:lstStyle/>
          <a:p>
            <a:pPr marL="16933" algn="just">
              <a:lnSpc>
                <a:spcPct val="150000"/>
              </a:lnSpc>
              <a:buClr>
                <a:schemeClr val="dk1"/>
              </a:buClr>
            </a:pPr>
            <a:r>
              <a:rPr lang="en" sz="2267" b="1">
                <a:solidFill>
                  <a:srgbClr val="F68B1E"/>
                </a:solidFill>
              </a:rPr>
              <a:t>Sample Questions:</a:t>
            </a:r>
            <a:endParaRPr sz="1600" dirty="0">
              <a:solidFill>
                <a:schemeClr val="dk1"/>
              </a:solidFill>
            </a:endParaRPr>
          </a:p>
          <a:p>
            <a:pPr marR="6773">
              <a:lnSpc>
                <a:spcPct val="150000"/>
              </a:lnSpc>
              <a:spcBef>
                <a:spcPts val="1140"/>
              </a:spcBef>
            </a:pPr>
            <a:r>
              <a:rPr lang="en" sz="1467">
                <a:solidFill>
                  <a:schemeClr val="dk1"/>
                </a:solidFill>
              </a:rPr>
              <a:t>3. </a:t>
            </a:r>
            <a:r>
              <a:rPr lang="en" sz="1467">
                <a:solidFill>
                  <a:schemeClr val="hlink"/>
                </a:solidFill>
              </a:rPr>
              <a:t>Return statement can only be used to return a single value. Can multiple values be returned from a  function? Justify your answer.</a:t>
            </a:r>
            <a:endParaRPr sz="1467" dirty="0">
              <a:solidFill>
                <a:schemeClr val="dk1"/>
              </a:solidFill>
            </a:endParaRPr>
          </a:p>
          <a:p>
            <a:pPr marR="8466">
              <a:lnSpc>
                <a:spcPct val="150000"/>
              </a:lnSpc>
              <a:spcBef>
                <a:spcPts val="1133"/>
              </a:spcBef>
            </a:pPr>
            <a:r>
              <a:rPr lang="en" sz="1467">
                <a:solidFill>
                  <a:schemeClr val="hlink"/>
                </a:solidFill>
              </a:rPr>
              <a:t>4. Bob wrote a program using functions to find sum of two numbers whereas Alex wrote the statements  to find the sum of two numbers in the main() function only. Which of the two methods is efficient in  execution and why?</a:t>
            </a:r>
            <a:endParaRPr sz="1467" dirty="0">
              <a:solidFill>
                <a:schemeClr val="dk1"/>
              </a:solidFill>
            </a:endParaRPr>
          </a:p>
          <a:p>
            <a:pPr marR="8466">
              <a:lnSpc>
                <a:spcPct val="150000"/>
              </a:lnSpc>
              <a:spcBef>
                <a:spcPts val="1133"/>
              </a:spcBef>
            </a:pPr>
            <a:r>
              <a:rPr lang="en" sz="1467">
                <a:solidFill>
                  <a:schemeClr val="hlink"/>
                </a:solidFill>
              </a:rPr>
              <a:t>5.  Carly wants to store the details of students studying in 1st year and later on wishes to retrieve the information about the   students who score the highest marks in each subject. Specify the scenario where  the data can be organized as a single 2-D array or as multiple 1-D arrays.</a:t>
            </a:r>
            <a:endParaRPr sz="1467" dirty="0"/>
          </a:p>
        </p:txBody>
      </p:sp>
      <p:sp>
        <p:nvSpPr>
          <p:cNvPr id="1005" name="Google Shape;1005;p105"/>
          <p:cNvSpPr/>
          <p:nvPr/>
        </p:nvSpPr>
        <p:spPr>
          <a:xfrm>
            <a:off x="10703345" y="6473049"/>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06" name="Google Shape;1006;p105"/>
          <p:cNvSpPr txBox="1"/>
          <p:nvPr/>
        </p:nvSpPr>
        <p:spPr>
          <a:xfrm>
            <a:off x="10703344" y="6473048"/>
            <a:ext cx="753200" cy="111600"/>
          </a:xfrm>
          <a:prstGeom prst="rect">
            <a:avLst/>
          </a:prstGeom>
          <a:noFill/>
          <a:ln>
            <a:noFill/>
          </a:ln>
        </p:spPr>
        <p:txBody>
          <a:bodyPr spcFirstLastPara="1" wrap="square" lIns="0" tIns="0" rIns="0" bIns="0" anchor="t" anchorCtr="0">
            <a:noAutofit/>
          </a:bodyPr>
          <a:lstStyle/>
          <a:p>
            <a:pPr>
              <a:lnSpc>
                <a:spcPct val="113750"/>
              </a:lnSpc>
            </a:pPr>
            <a:endParaRPr sz="667" dirty="0">
              <a:latin typeface="Arial"/>
              <a:ea typeface="Arial"/>
              <a:cs typeface="Arial"/>
              <a:sym typeface="Arial"/>
            </a:endParaRPr>
          </a:p>
        </p:txBody>
      </p:sp>
      <p:sp>
        <p:nvSpPr>
          <p:cNvPr id="1007" name="Google Shape;1007;p105"/>
          <p:cNvSpPr txBox="1"/>
          <p:nvPr/>
        </p:nvSpPr>
        <p:spPr>
          <a:xfrm>
            <a:off x="10859700" y="6361100"/>
            <a:ext cx="459600" cy="114000"/>
          </a:xfrm>
          <a:prstGeom prst="rect">
            <a:avLst/>
          </a:prstGeom>
          <a:noFill/>
          <a:ln>
            <a:noFill/>
          </a:ln>
        </p:spPr>
        <p:txBody>
          <a:bodyPr spcFirstLastPara="1" wrap="square" lIns="121900" tIns="121900" rIns="121900" bIns="121900" anchor="t" anchorCtr="0">
            <a:noAutofit/>
          </a:bodyPr>
          <a:lstStyle/>
          <a:p>
            <a:r>
              <a:rPr lang="en" sz="667"/>
              <a:t>   86</a:t>
            </a:r>
            <a:endParaRPr sz="66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61EA-949B-4CF3-B5DC-ADB79BFD98DA}"/>
              </a:ext>
            </a:extLst>
          </p:cNvPr>
          <p:cNvSpPr>
            <a:spLocks noGrp="1"/>
          </p:cNvSpPr>
          <p:nvPr>
            <p:ph type="title"/>
          </p:nvPr>
        </p:nvSpPr>
        <p:spPr>
          <a:xfrm>
            <a:off x="838200" y="365126"/>
            <a:ext cx="10515600" cy="315912"/>
          </a:xfrm>
        </p:spPr>
        <p:txBody>
          <a:bodyPr>
            <a:normAutofit fontScale="90000"/>
          </a:bodyPr>
          <a:lstStyle/>
          <a:p>
            <a:r>
              <a:rPr lang="en-US" b="1" dirty="0">
                <a:latin typeface="+mn-lt"/>
              </a:rPr>
              <a:t>SAR – NBA Criteria and Evaluation Scores</a:t>
            </a:r>
            <a:endParaRPr lang="en-IN" b="1" dirty="0">
              <a:latin typeface="+mn-lt"/>
            </a:endParaRPr>
          </a:p>
        </p:txBody>
      </p:sp>
      <p:sp>
        <p:nvSpPr>
          <p:cNvPr id="3" name="Content Placeholder 2">
            <a:extLst>
              <a:ext uri="{FF2B5EF4-FFF2-40B4-BE49-F238E27FC236}">
                <a16:creationId xmlns:a16="http://schemas.microsoft.com/office/drawing/2014/main" id="{85DDCD6B-324C-43FA-8F62-C5600065D87F}"/>
              </a:ext>
            </a:extLst>
          </p:cNvPr>
          <p:cNvSpPr>
            <a:spLocks noGrp="1"/>
          </p:cNvSpPr>
          <p:nvPr>
            <p:ph idx="1"/>
          </p:nvPr>
        </p:nvSpPr>
        <p:spPr>
          <a:xfrm>
            <a:off x="838200" y="1316181"/>
            <a:ext cx="10515600" cy="5033103"/>
          </a:xfrm>
        </p:spPr>
        <p:txBody>
          <a:bodyPr>
            <a:normAutofit fontScale="92500" lnSpcReduction="10000"/>
          </a:bodyPr>
          <a:lstStyle/>
          <a:p>
            <a:pPr marL="0" indent="0">
              <a:buNone/>
            </a:pPr>
            <a:r>
              <a:rPr lang="en-US" b="1" dirty="0"/>
              <a:t>      </a:t>
            </a:r>
            <a:r>
              <a:rPr lang="en-US" sz="2400" b="1" dirty="0">
                <a:cs typeface="Calibri Light" panose="020F0302020204030204" pitchFamily="34" charset="0"/>
              </a:rPr>
              <a:t>Grade Y W C D: Y complied, W weakness, C concern, D Deficiency</a:t>
            </a:r>
            <a:endParaRPr lang="en-US" b="1" dirty="0">
              <a:cs typeface="Calibri Light" panose="020F0302020204030204" pitchFamily="34" charset="0"/>
            </a:endParaRPr>
          </a:p>
          <a:p>
            <a:pPr marL="514350" indent="-514350">
              <a:buAutoNum type="arabicPeriod"/>
            </a:pPr>
            <a:r>
              <a:rPr lang="en-US" sz="2400" b="1" dirty="0">
                <a:cs typeface="Calibri Light" panose="020F0302020204030204" pitchFamily="34" charset="0"/>
              </a:rPr>
              <a:t>Vision, Mission, PEOs			 50*</a:t>
            </a:r>
          </a:p>
          <a:p>
            <a:pPr marL="514350" indent="-514350">
              <a:buAutoNum type="arabicPeriod"/>
            </a:pPr>
            <a:r>
              <a:rPr lang="en-US" sz="2400" b="1" dirty="0">
                <a:solidFill>
                  <a:srgbClr val="00B050"/>
                </a:solidFill>
                <a:cs typeface="Calibri Light" panose="020F0302020204030204" pitchFamily="34" charset="0"/>
              </a:rPr>
              <a:t>Program Curriculum &amp;		</a:t>
            </a:r>
          </a:p>
          <a:p>
            <a:pPr marL="0" indent="0">
              <a:buNone/>
            </a:pPr>
            <a:r>
              <a:rPr lang="en-US" sz="2400" b="1" dirty="0">
                <a:solidFill>
                  <a:srgbClr val="00B050"/>
                </a:solidFill>
                <a:cs typeface="Calibri Light" panose="020F0302020204030204" pitchFamily="34" charset="0"/>
              </a:rPr>
              <a:t>        Teaching-Learning Processes		100*</a:t>
            </a:r>
          </a:p>
          <a:p>
            <a:pPr marL="514350" indent="-514350">
              <a:buAutoNum type="arabicPeriod" startAt="3"/>
            </a:pPr>
            <a:r>
              <a:rPr lang="en-US" sz="2400" b="1" dirty="0">
                <a:solidFill>
                  <a:srgbClr val="00B050"/>
                </a:solidFill>
                <a:cs typeface="Calibri Light" panose="020F0302020204030204" pitchFamily="34" charset="0"/>
              </a:rPr>
              <a:t>Course Outcomes and</a:t>
            </a:r>
          </a:p>
          <a:p>
            <a:pPr marL="0" indent="0">
              <a:buNone/>
            </a:pPr>
            <a:r>
              <a:rPr lang="en-US" sz="2400" b="1" dirty="0">
                <a:solidFill>
                  <a:srgbClr val="00B050"/>
                </a:solidFill>
                <a:cs typeface="Calibri Light" panose="020F0302020204030204" pitchFamily="34" charset="0"/>
              </a:rPr>
              <a:t>        Program Outcomes				175*</a:t>
            </a:r>
          </a:p>
          <a:p>
            <a:pPr marL="514350" indent="-514350">
              <a:buAutoNum type="arabicPeriod" startAt="4"/>
            </a:pPr>
            <a:r>
              <a:rPr lang="en-US" sz="2400" b="1" dirty="0">
                <a:cs typeface="Calibri Light" panose="020F0302020204030204" pitchFamily="34" charset="0"/>
              </a:rPr>
              <a:t>Students’ Performance			100</a:t>
            </a:r>
          </a:p>
          <a:p>
            <a:pPr marL="514350" indent="-514350">
              <a:buAutoNum type="arabicPeriod" startAt="4"/>
            </a:pPr>
            <a:r>
              <a:rPr lang="en-US" sz="2400" b="1" dirty="0">
                <a:cs typeface="Calibri Light" panose="020F0302020204030204" pitchFamily="34" charset="0"/>
              </a:rPr>
              <a:t> Faculty Information and </a:t>
            </a:r>
          </a:p>
          <a:p>
            <a:pPr marL="0" indent="0">
              <a:buNone/>
            </a:pPr>
            <a:r>
              <a:rPr lang="en-US" sz="2400" b="1" dirty="0">
                <a:cs typeface="Calibri Light" panose="020F0302020204030204" pitchFamily="34" charset="0"/>
              </a:rPr>
              <a:t>        Contributions				200</a:t>
            </a:r>
          </a:p>
          <a:p>
            <a:pPr marL="514350" indent="-514350">
              <a:buAutoNum type="arabicPeriod" startAt="6"/>
            </a:pPr>
            <a:r>
              <a:rPr lang="en-US" sz="2400" b="1" dirty="0">
                <a:cs typeface="Calibri Light" panose="020F0302020204030204" pitchFamily="34" charset="0"/>
              </a:rPr>
              <a:t>Facilities and Technical Support	 	  80</a:t>
            </a:r>
          </a:p>
          <a:p>
            <a:pPr marL="514350" indent="-514350">
              <a:buAutoNum type="arabicPeriod" startAt="6"/>
            </a:pPr>
            <a:r>
              <a:rPr lang="en-IN" sz="2400" b="1" dirty="0">
                <a:cs typeface="Calibri Light" panose="020F0302020204030204" pitchFamily="34" charset="0"/>
              </a:rPr>
              <a:t>Continuous Improvement		 	  75</a:t>
            </a:r>
          </a:p>
          <a:p>
            <a:pPr marL="0" indent="0">
              <a:buNone/>
            </a:pPr>
            <a:r>
              <a:rPr lang="en-IN" sz="2400" b="1" dirty="0">
                <a:cs typeface="Calibri Light" panose="020F0302020204030204" pitchFamily="34" charset="0"/>
              </a:rPr>
              <a:t>		*325/780 = 41.7%  	criterion 8, 9, 10 for 220 marks</a:t>
            </a:r>
          </a:p>
        </p:txBody>
      </p:sp>
      <p:sp>
        <p:nvSpPr>
          <p:cNvPr id="4" name="Slide Number Placeholder 3">
            <a:extLst>
              <a:ext uri="{FF2B5EF4-FFF2-40B4-BE49-F238E27FC236}">
                <a16:creationId xmlns:a16="http://schemas.microsoft.com/office/drawing/2014/main" id="{6C67B681-C6E7-4C70-B5A0-5C75D5C4C306}"/>
              </a:ext>
            </a:extLst>
          </p:cNvPr>
          <p:cNvSpPr>
            <a:spLocks noGrp="1"/>
          </p:cNvSpPr>
          <p:nvPr>
            <p:ph type="sldNum" sz="quarter" idx="12"/>
          </p:nvPr>
        </p:nvSpPr>
        <p:spPr/>
        <p:txBody>
          <a:bodyPr/>
          <a:lstStyle/>
          <a:p>
            <a:fld id="{71EC9CE2-5AEF-428F-9B76-4FE97200EC74}" type="slidenum">
              <a:rPr lang="en-IN" smtClean="0"/>
              <a:t>8</a:t>
            </a:fld>
            <a:endParaRPr lang="en-IN" dirty="0"/>
          </a:p>
        </p:txBody>
      </p:sp>
      <p:sp>
        <p:nvSpPr>
          <p:cNvPr id="5" name="Rectangle 4">
            <a:extLst>
              <a:ext uri="{FF2B5EF4-FFF2-40B4-BE49-F238E27FC236}">
                <a16:creationId xmlns:a16="http://schemas.microsoft.com/office/drawing/2014/main" id="{48C2F16A-6B88-7A62-2599-0EB1AA2AA9F5}"/>
              </a:ext>
            </a:extLst>
          </p:cNvPr>
          <p:cNvSpPr/>
          <p:nvPr/>
        </p:nvSpPr>
        <p:spPr>
          <a:xfrm>
            <a:off x="548640" y="190831"/>
            <a:ext cx="10241280" cy="64405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019946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106"/>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3" name="Google Shape;1013;p106"/>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4" name="Google Shape;1014;p106"/>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15" name="Google Shape;1015;p106"/>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16" name="Google Shape;1016;p106"/>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87</a:t>
            </a:r>
            <a:endParaRPr sz="667" dirty="0">
              <a:latin typeface="Arial"/>
              <a:ea typeface="Arial"/>
              <a:cs typeface="Arial"/>
              <a:sym typeface="Arial"/>
            </a:endParaRPr>
          </a:p>
        </p:txBody>
      </p:sp>
      <p:sp>
        <p:nvSpPr>
          <p:cNvPr id="1017" name="Google Shape;1017;p106"/>
          <p:cNvSpPr txBox="1"/>
          <p:nvPr/>
        </p:nvSpPr>
        <p:spPr>
          <a:xfrm>
            <a:off x="882900" y="456000"/>
            <a:ext cx="10572000" cy="4672400"/>
          </a:xfrm>
          <a:prstGeom prst="rect">
            <a:avLst/>
          </a:prstGeom>
          <a:noFill/>
          <a:ln>
            <a:noFill/>
          </a:ln>
        </p:spPr>
        <p:txBody>
          <a:bodyPr spcFirstLastPara="1" wrap="square" lIns="0" tIns="16933" rIns="0" bIns="0" anchor="t" anchorCtr="0">
            <a:noAutofit/>
          </a:bodyPr>
          <a:lstStyle/>
          <a:p>
            <a:pPr algn="just">
              <a:lnSpc>
                <a:spcPct val="115000"/>
              </a:lnSpc>
            </a:pPr>
            <a:r>
              <a:rPr lang="en" sz="2267" b="1">
                <a:solidFill>
                  <a:srgbClr val="F68B1E"/>
                </a:solidFill>
              </a:rPr>
              <a:t>Sample Questions:</a:t>
            </a:r>
            <a:endParaRPr sz="2267" b="1" dirty="0">
              <a:solidFill>
                <a:srgbClr val="F68B1E"/>
              </a:solidFill>
            </a:endParaRPr>
          </a:p>
          <a:p>
            <a:pPr algn="just">
              <a:lnSpc>
                <a:spcPct val="115000"/>
              </a:lnSpc>
            </a:pPr>
            <a:endParaRPr sz="1600" b="1" dirty="0">
              <a:solidFill>
                <a:srgbClr val="F68B1E"/>
              </a:solidFill>
            </a:endParaRPr>
          </a:p>
          <a:p>
            <a:pPr marR="7620">
              <a:lnSpc>
                <a:spcPct val="200000"/>
              </a:lnSpc>
              <a:spcBef>
                <a:spcPts val="1133"/>
              </a:spcBef>
            </a:pPr>
            <a:r>
              <a:rPr lang="en" sz="1467">
                <a:solidFill>
                  <a:schemeClr val="hlink"/>
                </a:solidFill>
              </a:rPr>
              <a:t>7.  Albert is working on a 32-bit machine whereas Julie is working on a 64-bit machine. Both wrote the  same code to find factorial of a number but Albert is unable to find factorial of a number till 9 whereas  Julie is able to find the factorial of higher number. Identify the possible reason why Albert is unable to find  the factorial. Suggest some changes in the code so that Albert can handle bigger inputs.</a:t>
            </a:r>
            <a:endParaRPr sz="1600" b="1" dirty="0">
              <a:solidFill>
                <a:srgbClr val="F68B1E"/>
              </a:solidFill>
            </a:endParaRPr>
          </a:p>
          <a:p>
            <a:pPr marR="7620">
              <a:lnSpc>
                <a:spcPct val="200000"/>
              </a:lnSpc>
              <a:spcBef>
                <a:spcPts val="1133"/>
              </a:spcBef>
            </a:pPr>
            <a:r>
              <a:rPr lang="en" sz="1467">
                <a:solidFill>
                  <a:srgbClr val="231F20"/>
                </a:solidFill>
              </a:rPr>
              <a:t>8.  </a:t>
            </a:r>
            <a:r>
              <a:rPr lang="en" sz="1467">
                <a:solidFill>
                  <a:srgbClr val="231F20"/>
                </a:solidFill>
                <a:latin typeface="Arial"/>
                <a:ea typeface="Arial"/>
                <a:cs typeface="Arial"/>
                <a:sym typeface="Arial"/>
              </a:rPr>
              <a:t>While writing a C code, the problem faced by the programmers is to find if the parenthesis is balanced  or not. Write an algorithm to check if the parenthesis in C code are balanced. Initially your code should  work for balanced { and } braces.</a:t>
            </a:r>
            <a:endParaRPr sz="1467" dirty="0">
              <a:latin typeface="Arial"/>
              <a:ea typeface="Arial"/>
              <a:cs typeface="Arial"/>
              <a:sym typeface="Arial"/>
            </a:endParaRPr>
          </a:p>
          <a:p>
            <a:pPr marR="6773">
              <a:lnSpc>
                <a:spcPct val="200000"/>
              </a:lnSpc>
              <a:spcBef>
                <a:spcPts val="1133"/>
              </a:spcBef>
            </a:pPr>
            <a:r>
              <a:rPr lang="en" sz="1467">
                <a:solidFill>
                  <a:srgbClr val="231F20"/>
                </a:solidFill>
              </a:rPr>
              <a:t>9.  </a:t>
            </a:r>
            <a:r>
              <a:rPr lang="en" sz="1467">
                <a:solidFill>
                  <a:srgbClr val="231F20"/>
                </a:solidFill>
                <a:latin typeface="Arial"/>
                <a:ea typeface="Arial"/>
                <a:cs typeface="Arial"/>
                <a:sym typeface="Arial"/>
              </a:rPr>
              <a:t>Swapping of the data in a linked list can be performed by swapping the contents in the linked list. Can  the contents of a linked list be swapped without actually swapping the data?</a:t>
            </a:r>
            <a:endParaRPr sz="1467" dirty="0">
              <a:solidFill>
                <a:srgbClr val="231F20"/>
              </a:solidFill>
              <a:latin typeface="Arial"/>
              <a:ea typeface="Arial"/>
              <a:cs typeface="Arial"/>
              <a:sym typeface="Arial"/>
            </a:endParaRPr>
          </a:p>
          <a:p>
            <a:pPr marR="6773" algn="just">
              <a:lnSpc>
                <a:spcPct val="150000"/>
              </a:lnSpc>
              <a:spcBef>
                <a:spcPts val="1133"/>
              </a:spcBef>
            </a:pPr>
            <a:endParaRPr sz="1467" dirty="0">
              <a:solidFill>
                <a:srgbClr val="231F20"/>
              </a:solidFill>
            </a:endParaRPr>
          </a:p>
          <a:p>
            <a:endParaRPr sz="1733" dirty="0">
              <a:latin typeface="Arial"/>
              <a:ea typeface="Arial"/>
              <a:cs typeface="Arial"/>
              <a:sym typeface="Arial"/>
            </a:endParaRPr>
          </a:p>
          <a:p>
            <a:pPr marL="16933">
              <a:spcBef>
                <a:spcPts val="7"/>
              </a:spcBef>
            </a:pPr>
            <a:endParaRPr sz="1200" dirty="0">
              <a:latin typeface="Arial"/>
              <a:ea typeface="Arial"/>
              <a:cs typeface="Arial"/>
              <a:sym typeface="Arial"/>
            </a:endParaRPr>
          </a:p>
        </p:txBody>
      </p:sp>
      <p:sp>
        <p:nvSpPr>
          <p:cNvPr id="1018" name="Google Shape;1018;p106"/>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07"/>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4" name="Google Shape;1024;p107"/>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5" name="Google Shape;1025;p107"/>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26" name="Google Shape;1026;p107"/>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27" name="Google Shape;1027;p107"/>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88</a:t>
            </a:r>
            <a:endParaRPr sz="667" dirty="0">
              <a:latin typeface="Arial"/>
              <a:ea typeface="Arial"/>
              <a:cs typeface="Arial"/>
              <a:sym typeface="Arial"/>
            </a:endParaRPr>
          </a:p>
        </p:txBody>
      </p:sp>
      <p:graphicFrame>
        <p:nvGraphicFramePr>
          <p:cNvPr id="1028" name="Google Shape;1028;p107"/>
          <p:cNvGraphicFramePr/>
          <p:nvPr/>
        </p:nvGraphicFramePr>
        <p:xfrm>
          <a:off x="882901" y="1639468"/>
          <a:ext cx="10572000" cy="3410073"/>
        </p:xfrm>
        <a:graphic>
          <a:graphicData uri="http://schemas.openxmlformats.org/drawingml/2006/table">
            <a:tbl>
              <a:tblPr firstRow="1" bandRow="1">
                <a:noFill/>
              </a:tblPr>
              <a:tblGrid>
                <a:gridCol w="5286000">
                  <a:extLst>
                    <a:ext uri="{9D8B030D-6E8A-4147-A177-3AD203B41FA5}">
                      <a16:colId xmlns:a16="http://schemas.microsoft.com/office/drawing/2014/main" val="20000"/>
                    </a:ext>
                  </a:extLst>
                </a:gridCol>
                <a:gridCol w="5286000">
                  <a:extLst>
                    <a:ext uri="{9D8B030D-6E8A-4147-A177-3AD203B41FA5}">
                      <a16:colId xmlns:a16="http://schemas.microsoft.com/office/drawing/2014/main" val="20001"/>
                    </a:ext>
                  </a:extLst>
                </a:gridCol>
              </a:tblGrid>
              <a:tr h="495973">
                <a:tc>
                  <a:txBody>
                    <a:bodyPr/>
                    <a:lstStyle/>
                    <a:p>
                      <a:pPr marL="25400" marR="0" lvl="0" indent="0" algn="ctr" rtl="0">
                        <a:lnSpc>
                          <a:spcPct val="150000"/>
                        </a:lnSpc>
                        <a:spcBef>
                          <a:spcPts val="0"/>
                        </a:spcBef>
                        <a:spcAft>
                          <a:spcPts val="0"/>
                        </a:spcAft>
                        <a:buNone/>
                      </a:pPr>
                      <a:r>
                        <a:rPr lang="en" sz="2400" b="1" u="none" strike="noStrike" cap="none">
                          <a:solidFill>
                            <a:srgbClr val="231F20"/>
                          </a:solidFill>
                          <a:latin typeface="Arial"/>
                          <a:ea typeface="Arial"/>
                          <a:cs typeface="Arial"/>
                          <a:sym typeface="Arial"/>
                        </a:rPr>
                        <a:t>Skill Demonstrated</a:t>
                      </a:r>
                      <a:endParaRPr sz="24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2400" b="1" u="none" strike="noStrike" cap="none">
                          <a:solidFill>
                            <a:srgbClr val="231F20"/>
                          </a:solidFill>
                          <a:latin typeface="Arial"/>
                          <a:ea typeface="Arial"/>
                          <a:cs typeface="Arial"/>
                          <a:sym typeface="Arial"/>
                        </a:rPr>
                        <a:t>Question Ques / Verbs for tests</a:t>
                      </a:r>
                      <a:endParaRPr sz="24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914100">
                <a:tc>
                  <a:txBody>
                    <a:bodyPr/>
                    <a:lstStyle/>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compare and discriminate between ideas</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assess value of theories, presentations</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make choices based on reasoned argument</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verify value of evidence</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recognize subjectivity</a:t>
                      </a:r>
                      <a:endParaRPr sz="1700" u="none" strike="noStrike" cap="none" dirty="0">
                        <a:latin typeface="Arial"/>
                        <a:ea typeface="Arial"/>
                        <a:cs typeface="Arial"/>
                        <a:sym typeface="Arial"/>
                      </a:endParaRPr>
                    </a:p>
                    <a:p>
                      <a:pPr marL="457200" marR="0" lvl="0" indent="-311150" algn="l" rtl="0">
                        <a:lnSpc>
                          <a:spcPct val="150000"/>
                        </a:lnSpc>
                        <a:spcBef>
                          <a:spcPts val="0"/>
                        </a:spcBef>
                        <a:spcAft>
                          <a:spcPts val="0"/>
                        </a:spcAft>
                        <a:buClr>
                          <a:srgbClr val="231F20"/>
                        </a:buClr>
                        <a:buSzPts val="1300"/>
                        <a:buFont typeface="Arial"/>
                        <a:buChar char="●"/>
                      </a:pPr>
                      <a:r>
                        <a:rPr lang="en" sz="1700" u="none" strike="noStrike" cap="none">
                          <a:solidFill>
                            <a:srgbClr val="231F20"/>
                          </a:solidFill>
                          <a:latin typeface="Arial"/>
                          <a:ea typeface="Arial"/>
                          <a:cs typeface="Arial"/>
                          <a:sym typeface="Arial"/>
                        </a:rPr>
                        <a:t>use of definite criteria for judgments</a:t>
                      </a:r>
                      <a:endParaRPr sz="17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700">
                          <a:solidFill>
                            <a:srgbClr val="231F20"/>
                          </a:solidFill>
                          <a:latin typeface="Arial"/>
                          <a:ea typeface="Arial"/>
                          <a:cs typeface="Arial"/>
                          <a:sym typeface="Arial"/>
                        </a:rPr>
                        <a:t>a</a:t>
                      </a:r>
                      <a:r>
                        <a:rPr lang="en" sz="1700" u="none" strike="noStrike" cap="none">
                          <a:solidFill>
                            <a:srgbClr val="231F20"/>
                          </a:solidFill>
                          <a:latin typeface="Arial"/>
                          <a:ea typeface="Arial"/>
                          <a:cs typeface="Arial"/>
                          <a:sym typeface="Arial"/>
                        </a:rPr>
                        <a:t>ssess,</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decide,</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choose, rank, grade, test, measure, defend,  recommend, convince, select, judge, support, conclude,</a:t>
                      </a:r>
                      <a:r>
                        <a:rPr lang="en" sz="1700">
                          <a:solidFill>
                            <a:srgbClr val="231F20"/>
                          </a:solidFill>
                          <a:latin typeface="Arial"/>
                          <a:ea typeface="Arial"/>
                          <a:cs typeface="Arial"/>
                          <a:sym typeface="Arial"/>
                        </a:rPr>
                        <a:t> </a:t>
                      </a:r>
                      <a:r>
                        <a:rPr lang="en" sz="1700" u="none" strike="noStrike" cap="none">
                          <a:solidFill>
                            <a:srgbClr val="231F20"/>
                          </a:solidFill>
                          <a:latin typeface="Arial"/>
                          <a:ea typeface="Arial"/>
                          <a:cs typeface="Arial"/>
                          <a:sym typeface="Arial"/>
                        </a:rPr>
                        <a:t>argue, justify, compare, summarize, evaluate</a:t>
                      </a:r>
                      <a:endParaRPr sz="17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1029" name="Google Shape;1029;p107"/>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030" name="Google Shape;1030;p107"/>
          <p:cNvSpPr txBox="1"/>
          <p:nvPr/>
        </p:nvSpPr>
        <p:spPr>
          <a:xfrm>
            <a:off x="882900" y="681300"/>
            <a:ext cx="2929200" cy="337600"/>
          </a:xfrm>
          <a:prstGeom prst="rect">
            <a:avLst/>
          </a:prstGeom>
          <a:noFill/>
          <a:ln>
            <a:noFill/>
          </a:ln>
        </p:spPr>
        <p:txBody>
          <a:bodyPr spcFirstLastPara="1" wrap="square" lIns="121900" tIns="121900" rIns="121900" bIns="121900" anchor="t" anchorCtr="0">
            <a:noAutofit/>
          </a:bodyPr>
          <a:lstStyle/>
          <a:p>
            <a:pPr marL="16933">
              <a:spcBef>
                <a:spcPts val="7"/>
              </a:spcBef>
            </a:pPr>
            <a:r>
              <a:rPr lang="en" sz="2533" b="1">
                <a:solidFill>
                  <a:srgbClr val="F68B1E"/>
                </a:solidFill>
              </a:rPr>
              <a:t>5. EVALUATE</a:t>
            </a:r>
            <a:endParaRPr sz="2533"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08"/>
          <p:cNvSpPr txBox="1"/>
          <p:nvPr/>
        </p:nvSpPr>
        <p:spPr>
          <a:xfrm>
            <a:off x="742789" y="6475100"/>
            <a:ext cx="753035" cy="107512"/>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89</a:t>
            </a:r>
            <a:endParaRPr sz="667" dirty="0">
              <a:latin typeface="Arial"/>
              <a:ea typeface="Arial"/>
              <a:cs typeface="Arial"/>
              <a:sym typeface="Arial"/>
            </a:endParaRPr>
          </a:p>
        </p:txBody>
      </p:sp>
      <p:sp>
        <p:nvSpPr>
          <p:cNvPr id="1036" name="Google Shape;1036;p108"/>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1037" name="Google Shape;1037;p108"/>
          <p:cNvSpPr txBox="1"/>
          <p:nvPr/>
        </p:nvSpPr>
        <p:spPr>
          <a:xfrm>
            <a:off x="742833" y="4114500"/>
            <a:ext cx="10546000" cy="1222800"/>
          </a:xfrm>
          <a:prstGeom prst="rect">
            <a:avLst/>
          </a:prstGeom>
          <a:noFill/>
          <a:ln>
            <a:noFill/>
          </a:ln>
        </p:spPr>
        <p:txBody>
          <a:bodyPr spcFirstLastPara="1" wrap="square" lIns="121900" tIns="121900" rIns="121900" bIns="121900" anchor="t" anchorCtr="0">
            <a:noAutofit/>
          </a:bodyPr>
          <a:lstStyle/>
          <a:p>
            <a:pPr marL="16933" marR="6773" algn="just">
              <a:lnSpc>
                <a:spcPct val="150000"/>
              </a:lnSpc>
            </a:pPr>
            <a:r>
              <a:rPr lang="en" sz="1600">
                <a:solidFill>
                  <a:schemeClr val="hlink"/>
                </a:solidFill>
              </a:rPr>
              <a:t>Both higher order cognitive skills ‘Evaluate’ and ‘Create’ are difficult to assess in time-limited  examinations. These need to be assessed in variety of student works like projects, open ended problem-  solving exercises etc. Typical examples of problem statements or need statements which need higher order  abilities to solve are given below</a:t>
            </a:r>
            <a:endParaRPr sz="1600" dirty="0"/>
          </a:p>
        </p:txBody>
      </p:sp>
      <p:sp>
        <p:nvSpPr>
          <p:cNvPr id="1038" name="Google Shape;1038;p108"/>
          <p:cNvSpPr txBox="1"/>
          <p:nvPr/>
        </p:nvSpPr>
        <p:spPr>
          <a:xfrm>
            <a:off x="742793" y="594100"/>
            <a:ext cx="2274400" cy="172800"/>
          </a:xfrm>
          <a:prstGeom prst="rect">
            <a:avLst/>
          </a:prstGeom>
          <a:noFill/>
          <a:ln>
            <a:noFill/>
          </a:ln>
        </p:spPr>
        <p:txBody>
          <a:bodyPr spcFirstLastPara="1" wrap="square" lIns="0" tIns="16933" rIns="0" bIns="0" anchor="t" anchorCtr="0">
            <a:noAutofit/>
          </a:bodyPr>
          <a:lstStyle/>
          <a:p>
            <a:pPr marL="16933"/>
            <a:r>
              <a:rPr lang="en" sz="2133" b="1">
                <a:solidFill>
                  <a:srgbClr val="F68B1E"/>
                </a:solidFill>
              </a:rPr>
              <a:t>6. CREATE</a:t>
            </a:r>
            <a:endParaRPr sz="2133" b="1" dirty="0"/>
          </a:p>
        </p:txBody>
      </p:sp>
      <p:graphicFrame>
        <p:nvGraphicFramePr>
          <p:cNvPr id="1039" name="Google Shape;1039;p108"/>
          <p:cNvGraphicFramePr/>
          <p:nvPr/>
        </p:nvGraphicFramePr>
        <p:xfrm>
          <a:off x="742801" y="1118054"/>
          <a:ext cx="10546066" cy="2732694"/>
        </p:xfrm>
        <a:graphic>
          <a:graphicData uri="http://schemas.openxmlformats.org/drawingml/2006/table">
            <a:tbl>
              <a:tblPr firstRow="1" bandRow="1">
                <a:noFill/>
              </a:tblPr>
              <a:tblGrid>
                <a:gridCol w="5273033">
                  <a:extLst>
                    <a:ext uri="{9D8B030D-6E8A-4147-A177-3AD203B41FA5}">
                      <a16:colId xmlns:a16="http://schemas.microsoft.com/office/drawing/2014/main" val="20000"/>
                    </a:ext>
                  </a:extLst>
                </a:gridCol>
                <a:gridCol w="5273033">
                  <a:extLst>
                    <a:ext uri="{9D8B030D-6E8A-4147-A177-3AD203B41FA5}">
                      <a16:colId xmlns:a16="http://schemas.microsoft.com/office/drawing/2014/main" val="20001"/>
                    </a:ext>
                  </a:extLst>
                </a:gridCol>
              </a:tblGrid>
              <a:tr h="356867">
                <a:tc>
                  <a:txBody>
                    <a:bodyPr/>
                    <a:lstStyle/>
                    <a:p>
                      <a:pPr marL="2540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Skill Demonstrated</a:t>
                      </a:r>
                      <a:endParaRPr sz="17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00000"/>
                        </a:lnSpc>
                        <a:spcBef>
                          <a:spcPts val="0"/>
                        </a:spcBef>
                        <a:spcAft>
                          <a:spcPts val="0"/>
                        </a:spcAft>
                        <a:buNone/>
                      </a:pPr>
                      <a:r>
                        <a:rPr lang="en" sz="1700" b="1" u="none" strike="noStrike" cap="none">
                          <a:solidFill>
                            <a:srgbClr val="231F20"/>
                          </a:solidFill>
                          <a:latin typeface="Arial"/>
                          <a:ea typeface="Arial"/>
                          <a:cs typeface="Arial"/>
                          <a:sym typeface="Arial"/>
                        </a:rPr>
                        <a:t>Question Ques / Verbs for tests</a:t>
                      </a:r>
                      <a:endParaRPr sz="17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375827">
                <a:tc>
                  <a:txBody>
                    <a:bodyPr/>
                    <a:lstStyle/>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use old ideas to create new ones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Combine parts to make (new) whole,</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generalize from given facts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relate knowledge from several areas</a:t>
                      </a:r>
                      <a:endParaRPr sz="1600" u="none" strike="noStrike" cap="none" dirty="0">
                        <a:latin typeface="Arial"/>
                        <a:ea typeface="Arial"/>
                        <a:cs typeface="Arial"/>
                        <a:sym typeface="Arial"/>
                      </a:endParaRPr>
                    </a:p>
                    <a:p>
                      <a:pPr marL="457200" marR="0" lvl="0" indent="-304800" algn="l" rtl="0">
                        <a:lnSpc>
                          <a:spcPct val="200000"/>
                        </a:lnSpc>
                        <a:spcBef>
                          <a:spcPts val="0"/>
                        </a:spcBef>
                        <a:spcAft>
                          <a:spcPts val="0"/>
                        </a:spcAft>
                        <a:buClr>
                          <a:srgbClr val="231F20"/>
                        </a:buClr>
                        <a:buSzPts val="1200"/>
                        <a:buFont typeface="Arial"/>
                        <a:buChar char="●"/>
                      </a:pPr>
                      <a:r>
                        <a:rPr lang="en" sz="1600" u="none" strike="noStrike" cap="none">
                          <a:solidFill>
                            <a:srgbClr val="231F20"/>
                          </a:solidFill>
                          <a:latin typeface="Arial"/>
                          <a:ea typeface="Arial"/>
                          <a:cs typeface="Arial"/>
                          <a:sym typeface="Arial"/>
                        </a:rPr>
                        <a:t>predict, draw conclusions</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200000"/>
                        </a:lnSpc>
                        <a:spcBef>
                          <a:spcPts val="0"/>
                        </a:spcBef>
                        <a:spcAft>
                          <a:spcPts val="0"/>
                        </a:spcAft>
                        <a:buNone/>
                      </a:pPr>
                      <a:r>
                        <a:rPr lang="en" sz="1600" u="none" strike="noStrike" cap="none">
                          <a:solidFill>
                            <a:srgbClr val="231F20"/>
                          </a:solidFill>
                          <a:latin typeface="Arial"/>
                          <a:ea typeface="Arial"/>
                          <a:cs typeface="Arial"/>
                          <a:sym typeface="Arial"/>
                        </a:rPr>
                        <a:t>design, formulate, build, invent, create, compose, generate,  derive, modify, develop, integrate</a:t>
                      </a:r>
                      <a:endParaRPr sz="16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09"/>
          <p:cNvSpPr txBox="1"/>
          <p:nvPr/>
        </p:nvSpPr>
        <p:spPr>
          <a:xfrm>
            <a:off x="742789" y="6475100"/>
            <a:ext cx="753200" cy="107600"/>
          </a:xfrm>
          <a:prstGeom prst="rect">
            <a:avLst/>
          </a:prstGeom>
          <a:noFill/>
          <a:ln>
            <a:noFill/>
          </a:ln>
        </p:spPr>
        <p:txBody>
          <a:bodyPr spcFirstLastPara="1" wrap="square" lIns="0" tIns="0" rIns="0" bIns="0" anchor="t" anchorCtr="0">
            <a:noAutofit/>
          </a:bodyPr>
          <a:lstStyle/>
          <a:p>
            <a:pPr algn="ctr">
              <a:lnSpc>
                <a:spcPct val="109583"/>
              </a:lnSpc>
            </a:pPr>
            <a:r>
              <a:rPr lang="en" sz="667">
                <a:solidFill>
                  <a:srgbClr val="231F20"/>
                </a:solidFill>
              </a:rPr>
              <a:t>90</a:t>
            </a:r>
            <a:endParaRPr sz="667" dirty="0">
              <a:latin typeface="Arial"/>
              <a:ea typeface="Arial"/>
              <a:cs typeface="Arial"/>
              <a:sym typeface="Arial"/>
            </a:endParaRPr>
          </a:p>
        </p:txBody>
      </p:sp>
      <p:sp>
        <p:nvSpPr>
          <p:cNvPr id="1045" name="Google Shape;1045;p109"/>
          <p:cNvSpPr txBox="1"/>
          <p:nvPr/>
        </p:nvSpPr>
        <p:spPr>
          <a:xfrm>
            <a:off x="904800" y="2427867"/>
            <a:ext cx="10494800" cy="3237200"/>
          </a:xfrm>
          <a:prstGeom prst="rect">
            <a:avLst/>
          </a:prstGeom>
          <a:noFill/>
          <a:ln>
            <a:noFill/>
          </a:ln>
        </p:spPr>
        <p:txBody>
          <a:bodyPr spcFirstLastPara="1" wrap="square" lIns="0" tIns="16933" rIns="0" bIns="0" anchor="t" anchorCtr="0">
            <a:noAutofit/>
          </a:bodyPr>
          <a:lstStyle/>
          <a:p>
            <a:pPr marL="304792" marR="8466"/>
            <a:endParaRPr sz="933" dirty="0">
              <a:latin typeface="Arial"/>
              <a:ea typeface="Arial"/>
              <a:cs typeface="Arial"/>
              <a:sym typeface="Arial"/>
            </a:endParaRPr>
          </a:p>
          <a:p>
            <a:pPr marL="609585" marR="6773" algn="just">
              <a:spcBef>
                <a:spcPts val="1133"/>
              </a:spcBef>
            </a:pPr>
            <a:endParaRPr sz="1467" dirty="0">
              <a:latin typeface="Arial"/>
              <a:ea typeface="Arial"/>
              <a:cs typeface="Arial"/>
              <a:sym typeface="Arial"/>
            </a:endParaRPr>
          </a:p>
        </p:txBody>
      </p:sp>
      <p:sp>
        <p:nvSpPr>
          <p:cNvPr id="1046" name="Google Shape;1046;p109"/>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
        <p:nvSpPr>
          <p:cNvPr id="1047" name="Google Shape;1047;p109"/>
          <p:cNvSpPr txBox="1"/>
          <p:nvPr/>
        </p:nvSpPr>
        <p:spPr>
          <a:xfrm>
            <a:off x="742800" y="470666"/>
            <a:ext cx="10656800" cy="5460901"/>
          </a:xfrm>
          <a:prstGeom prst="rect">
            <a:avLst/>
          </a:prstGeom>
          <a:noFill/>
          <a:ln>
            <a:noFill/>
          </a:ln>
        </p:spPr>
        <p:txBody>
          <a:bodyPr spcFirstLastPara="1" wrap="square" lIns="121900" tIns="121900" rIns="121900" bIns="121900" anchor="t" anchorCtr="0">
            <a:noAutofit/>
          </a:bodyPr>
          <a:lstStyle/>
          <a:p>
            <a:pPr algn="just">
              <a:lnSpc>
                <a:spcPct val="115000"/>
              </a:lnSpc>
            </a:pPr>
            <a:r>
              <a:rPr lang="en" sz="2000" b="1" dirty="0">
                <a:solidFill>
                  <a:srgbClr val="F68B1E"/>
                </a:solidFill>
              </a:rPr>
              <a:t>Sample Problem / Need statements:</a:t>
            </a:r>
            <a:endParaRPr sz="2000" b="1" dirty="0">
              <a:solidFill>
                <a:schemeClr val="dk1"/>
              </a:solidFill>
            </a:endParaRPr>
          </a:p>
          <a:p>
            <a:pPr marL="609585" marR="8466" indent="-397923" algn="just">
              <a:lnSpc>
                <a:spcPct val="150000"/>
              </a:lnSpc>
              <a:spcBef>
                <a:spcPts val="760"/>
              </a:spcBef>
              <a:buClr>
                <a:schemeClr val="hlink"/>
              </a:buClr>
              <a:buSzPts val="1100"/>
              <a:buAutoNum type="arabicPeriod"/>
            </a:pPr>
            <a:r>
              <a:rPr lang="en" sz="1400" dirty="0"/>
              <a:t>Automatic tethering of milking machine to the udder of a cow. A milk diary wants to automate the milking  process. The milking process involves attaching the milking cups to the teats. Design a system for the  same.</a:t>
            </a:r>
            <a:endParaRPr sz="1400" dirty="0"/>
          </a:p>
          <a:p>
            <a:pPr marL="609585" indent="-397923">
              <a:lnSpc>
                <a:spcPct val="150000"/>
              </a:lnSpc>
              <a:buClr>
                <a:schemeClr val="hlink"/>
              </a:buClr>
              <a:buSzPts val="1100"/>
              <a:buAutoNum type="arabicPeriod"/>
            </a:pPr>
            <a:r>
              <a:rPr lang="en" sz="1400" dirty="0"/>
              <a:t>An electric vehicle uses LIoN batteries. The batteries have to be charged and get discharged during use. The batteries require continuous monitoring during charging and discharging so that they remain healthy  and yield a long life. Design a system to monitor and manage the health of the batteries.</a:t>
            </a:r>
            <a:endParaRPr sz="1400" dirty="0"/>
          </a:p>
          <a:p>
            <a:pPr marL="609585" marR="7620" indent="-397923" algn="just">
              <a:lnSpc>
                <a:spcPct val="150000"/>
              </a:lnSpc>
              <a:buClr>
                <a:schemeClr val="hlink"/>
              </a:buClr>
              <a:buSzPts val="1100"/>
              <a:buAutoNum type="arabicPeriod"/>
            </a:pPr>
            <a:r>
              <a:rPr lang="en" sz="1400" dirty="0"/>
              <a:t>A Biotech industry needs automation for filling its product into 20 ltr bottles. Design a system to meter the  flow into the bottles so that each bottle has 20 ltr of the liquid. There will be more than one filling station  and the system has to monitor all the filling stations as well as keep count of the total production on a  daily basis.</a:t>
            </a:r>
            <a:endParaRPr sz="1400" dirty="0"/>
          </a:p>
          <a:p>
            <a:pPr marL="609585" marR="6773" indent="-397923" algn="just">
              <a:lnSpc>
                <a:spcPct val="150000"/>
              </a:lnSpc>
              <a:buClr>
                <a:schemeClr val="hlink"/>
              </a:buClr>
              <a:buSzPts val="1100"/>
              <a:buAutoNum type="arabicPeriod"/>
            </a:pPr>
            <a:r>
              <a:rPr lang="en" sz="1400" dirty="0"/>
              <a:t>Microwave Doppler radar with a range of 9m are available for motion detection. Design a surround view  monitoring system for a 3 wheeler to detect human obstacles while the vehicle is in motion.</a:t>
            </a:r>
            <a:endParaRPr sz="1400" dirty="0"/>
          </a:p>
          <a:p>
            <a:pPr marL="609585" marR="9313" indent="-397923" algn="just">
              <a:lnSpc>
                <a:spcPct val="150000"/>
              </a:lnSpc>
              <a:buClr>
                <a:schemeClr val="hlink"/>
              </a:buClr>
              <a:buSzPts val="1100"/>
              <a:buAutoNum type="arabicPeriod"/>
            </a:pPr>
            <a:r>
              <a:rPr lang="en" sz="1400" dirty="0"/>
              <a:t>Design a system to assist the driver by using cameras to detect lane markers and pedestrians while the  vehicle is in motion.</a:t>
            </a:r>
            <a:endParaRPr sz="1400" dirty="0"/>
          </a:p>
          <a:p>
            <a:pPr marL="609585" marR="6773" indent="-397923" algn="just">
              <a:lnSpc>
                <a:spcPct val="150000"/>
              </a:lnSpc>
              <a:buClr>
                <a:schemeClr val="hlink"/>
              </a:buClr>
              <a:buSzPts val="1100"/>
              <a:buAutoNum type="arabicPeriod"/>
            </a:pPr>
            <a:r>
              <a:rPr lang="en" sz="1400" dirty="0"/>
              <a:t>Develop a small size USB 2.0 / 3.0 CMOS camera system which can be used for industrial inspection,  medical applications, microscopy, etc. The system should be able to capture the image quickly and be  able to process the captured image and then store it also</a:t>
            </a:r>
            <a:endParaRPr sz="1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0"/>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3" name="Google Shape;1053;p110"/>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4" name="Google Shape;1054;p110"/>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55" name="Google Shape;1055;p110"/>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56" name="Google Shape;1056;p110"/>
          <p:cNvSpPr txBox="1"/>
          <p:nvPr/>
        </p:nvSpPr>
        <p:spPr>
          <a:xfrm>
            <a:off x="10702444" y="6473065"/>
            <a:ext cx="753035" cy="111585"/>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91</a:t>
            </a:r>
            <a:endParaRPr sz="667" dirty="0">
              <a:latin typeface="Arial"/>
              <a:ea typeface="Arial"/>
              <a:cs typeface="Arial"/>
              <a:sym typeface="Arial"/>
            </a:endParaRPr>
          </a:p>
        </p:txBody>
      </p:sp>
      <p:sp>
        <p:nvSpPr>
          <p:cNvPr id="1057" name="Google Shape;1057;p110"/>
          <p:cNvSpPr/>
          <p:nvPr/>
        </p:nvSpPr>
        <p:spPr>
          <a:xfrm>
            <a:off x="-3067" y="169535"/>
            <a:ext cx="12197299" cy="782645"/>
          </a:xfrm>
          <a:custGeom>
            <a:avLst/>
            <a:gdLst/>
            <a:ahLst/>
            <a:cxnLst/>
            <a:rect l="l" t="t" r="r" b="b"/>
            <a:pathLst>
              <a:path w="7560309" h="684530" extrusionOk="0">
                <a:moveTo>
                  <a:pt x="7559992" y="0"/>
                </a:moveTo>
                <a:lnTo>
                  <a:pt x="0" y="0"/>
                </a:lnTo>
                <a:lnTo>
                  <a:pt x="0" y="684009"/>
                </a:lnTo>
                <a:lnTo>
                  <a:pt x="7559992" y="684009"/>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58" name="Google Shape;1058;p110"/>
          <p:cNvSpPr txBox="1">
            <a:spLocks noGrp="1"/>
          </p:cNvSpPr>
          <p:nvPr>
            <p:ph type="title"/>
          </p:nvPr>
        </p:nvSpPr>
        <p:spPr>
          <a:xfrm>
            <a:off x="683167" y="297833"/>
            <a:ext cx="4451600" cy="595200"/>
          </a:xfrm>
          <a:prstGeom prst="rect">
            <a:avLst/>
          </a:prstGeom>
          <a:noFill/>
          <a:ln>
            <a:noFill/>
          </a:ln>
        </p:spPr>
        <p:txBody>
          <a:bodyPr spcFirstLastPara="1" vert="horz" wrap="square" lIns="0" tIns="16933" rIns="0" bIns="0" rtlCol="0" anchor="ctr" anchorCtr="0">
            <a:noAutofit/>
          </a:bodyPr>
          <a:lstStyle/>
          <a:p>
            <a:pPr marL="16933">
              <a:lnSpc>
                <a:spcPct val="115000"/>
              </a:lnSpc>
              <a:spcBef>
                <a:spcPts val="0"/>
              </a:spcBef>
            </a:pPr>
            <a:r>
              <a:rPr lang="en" sz="1867" b="1" dirty="0"/>
              <a:t>APPENDIX-C</a:t>
            </a:r>
            <a:endParaRPr sz="1867" b="1" dirty="0"/>
          </a:p>
          <a:p>
            <a:pPr marL="16933">
              <a:lnSpc>
                <a:spcPct val="110000"/>
              </a:lnSpc>
              <a:spcBef>
                <a:spcPts val="0"/>
              </a:spcBef>
            </a:pPr>
            <a:r>
              <a:rPr lang="en" sz="1867" b="1" dirty="0"/>
              <a:t>Model Question Papers</a:t>
            </a:r>
            <a:endParaRPr sz="1867" b="1" dirty="0"/>
          </a:p>
        </p:txBody>
      </p:sp>
      <p:sp>
        <p:nvSpPr>
          <p:cNvPr id="1061" name="Google Shape;1061;p110"/>
          <p:cNvSpPr txBox="1"/>
          <p:nvPr/>
        </p:nvSpPr>
        <p:spPr>
          <a:xfrm>
            <a:off x="683167" y="1455492"/>
            <a:ext cx="4920800" cy="1112000"/>
          </a:xfrm>
          <a:prstGeom prst="rect">
            <a:avLst/>
          </a:prstGeom>
          <a:noFill/>
          <a:ln>
            <a:noFill/>
          </a:ln>
        </p:spPr>
        <p:txBody>
          <a:bodyPr spcFirstLastPara="1" wrap="square" lIns="0" tIns="16933" rIns="0" bIns="0" anchor="t" anchorCtr="0">
            <a:noAutofit/>
          </a:bodyPr>
          <a:lstStyle/>
          <a:p>
            <a:pPr marL="16933"/>
            <a:r>
              <a:rPr lang="en" sz="1467" b="1" dirty="0">
                <a:solidFill>
                  <a:srgbClr val="F68B1E"/>
                </a:solidFill>
              </a:rPr>
              <a:t>MODEL QUESTION PAPER</a:t>
            </a:r>
            <a:endParaRPr sz="1467" b="1" dirty="0"/>
          </a:p>
          <a:p>
            <a:pPr marL="16933" marR="6773">
              <a:spcBef>
                <a:spcPts val="645"/>
              </a:spcBef>
            </a:pPr>
            <a:r>
              <a:rPr lang="en" sz="1467" dirty="0">
                <a:solidFill>
                  <a:srgbClr val="231F20"/>
                </a:solidFill>
                <a:latin typeface="Arial"/>
                <a:ea typeface="Arial"/>
                <a:cs typeface="Arial"/>
                <a:sym typeface="Arial"/>
              </a:rPr>
              <a:t>Course: Programming for Problem solving (ESC 103)  </a:t>
            </a:r>
            <a:endParaRPr sz="1467" dirty="0">
              <a:solidFill>
                <a:srgbClr val="231F20"/>
              </a:solidFill>
              <a:latin typeface="Arial"/>
              <a:ea typeface="Arial"/>
              <a:cs typeface="Arial"/>
              <a:sym typeface="Arial"/>
            </a:endParaRPr>
          </a:p>
          <a:p>
            <a:pPr marL="16933" marR="6773">
              <a:spcBef>
                <a:spcPts val="645"/>
              </a:spcBef>
            </a:pPr>
            <a:r>
              <a:rPr lang="en" sz="1467" dirty="0">
                <a:solidFill>
                  <a:srgbClr val="231F20"/>
                </a:solidFill>
                <a:latin typeface="Arial"/>
                <a:ea typeface="Arial"/>
                <a:cs typeface="Arial"/>
                <a:sym typeface="Arial"/>
              </a:rPr>
              <a:t>Maximum Marks :100; Duration: 03 hours</a:t>
            </a:r>
            <a:endParaRPr sz="1467" dirty="0">
              <a:latin typeface="Arial"/>
              <a:ea typeface="Arial"/>
              <a:cs typeface="Arial"/>
              <a:sym typeface="Arial"/>
            </a:endParaRPr>
          </a:p>
        </p:txBody>
      </p:sp>
      <p:graphicFrame>
        <p:nvGraphicFramePr>
          <p:cNvPr id="1062" name="Google Shape;1062;p110"/>
          <p:cNvGraphicFramePr/>
          <p:nvPr/>
        </p:nvGraphicFramePr>
        <p:xfrm>
          <a:off x="710118" y="2567487"/>
          <a:ext cx="10771735" cy="3538000"/>
        </p:xfrm>
        <a:graphic>
          <a:graphicData uri="http://schemas.openxmlformats.org/drawingml/2006/table">
            <a:tbl>
              <a:tblPr firstRow="1" bandRow="1">
                <a:noFill/>
              </a:tblPr>
              <a:tblGrid>
                <a:gridCol w="939167">
                  <a:extLst>
                    <a:ext uri="{9D8B030D-6E8A-4147-A177-3AD203B41FA5}">
                      <a16:colId xmlns:a16="http://schemas.microsoft.com/office/drawing/2014/main" val="20000"/>
                    </a:ext>
                  </a:extLst>
                </a:gridCol>
                <a:gridCol w="6075900">
                  <a:extLst>
                    <a:ext uri="{9D8B030D-6E8A-4147-A177-3AD203B41FA5}">
                      <a16:colId xmlns:a16="http://schemas.microsoft.com/office/drawing/2014/main" val="20001"/>
                    </a:ext>
                  </a:extLst>
                </a:gridCol>
                <a:gridCol w="939167">
                  <a:extLst>
                    <a:ext uri="{9D8B030D-6E8A-4147-A177-3AD203B41FA5}">
                      <a16:colId xmlns:a16="http://schemas.microsoft.com/office/drawing/2014/main" val="20002"/>
                    </a:ext>
                  </a:extLst>
                </a:gridCol>
                <a:gridCol w="939167">
                  <a:extLst>
                    <a:ext uri="{9D8B030D-6E8A-4147-A177-3AD203B41FA5}">
                      <a16:colId xmlns:a16="http://schemas.microsoft.com/office/drawing/2014/main" val="20003"/>
                    </a:ext>
                  </a:extLst>
                </a:gridCol>
                <a:gridCol w="939167">
                  <a:extLst>
                    <a:ext uri="{9D8B030D-6E8A-4147-A177-3AD203B41FA5}">
                      <a16:colId xmlns:a16="http://schemas.microsoft.com/office/drawing/2014/main" val="20004"/>
                    </a:ext>
                  </a:extLst>
                </a:gridCol>
                <a:gridCol w="939167">
                  <a:extLst>
                    <a:ext uri="{9D8B030D-6E8A-4147-A177-3AD203B41FA5}">
                      <a16:colId xmlns:a16="http://schemas.microsoft.com/office/drawing/2014/main" val="20005"/>
                    </a:ext>
                  </a:extLst>
                </a:gridCol>
              </a:tblGrid>
              <a:tr h="250271">
                <a:tc>
                  <a:txBody>
                    <a:bodyPr/>
                    <a:lstStyle/>
                    <a:p>
                      <a:pPr marL="762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Q.No</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Questions</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Marks</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CO</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BL</a:t>
                      </a:r>
                      <a:endParaRPr sz="15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500" b="1" u="none" strike="noStrike" cap="none">
                          <a:solidFill>
                            <a:srgbClr val="231F20"/>
                          </a:solidFill>
                          <a:latin typeface="Arial"/>
                          <a:ea typeface="Arial"/>
                          <a:cs typeface="Arial"/>
                          <a:sym typeface="Arial"/>
                        </a:rPr>
                        <a:t>PI</a:t>
                      </a:r>
                      <a:endParaRPr sz="15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30691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Explain the steps involved in solving a problem using computer.</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127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64219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an algorithm to find roots of a quadratic equation ax2 + bx +c =</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 reading the values of a, b and c.</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642192">
                <a:tc>
                  <a:txBody>
                    <a:bodyPr/>
                    <a:lstStyle/>
                    <a:p>
                      <a:pPr marL="7620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2(a)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if-else-if and switch statement giving examples for their  relevant use.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97747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2b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just"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 C program that reads a given integer number and checks  whether it a palindrome. A palindrome is a number that has same value  even when it is reversed. Eg: 12321 is a palindrome.</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3a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the working of three looping constructs of C language giving  their syntax.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08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5"/>
                  </a:ext>
                </a:extLst>
              </a:tr>
            </a:tbl>
          </a:graphicData>
        </a:graphic>
      </p:graphicFrame>
      <p:sp>
        <p:nvSpPr>
          <p:cNvPr id="1063" name="Google Shape;1063;p110"/>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111"/>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0" name="Google Shape;1070;p111"/>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1" name="Google Shape;1071;p111"/>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072" name="Google Shape;1072;p111"/>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073" name="Google Shape;1073;p111"/>
          <p:cNvSpPr txBox="1"/>
          <p:nvPr/>
        </p:nvSpPr>
        <p:spPr>
          <a:xfrm>
            <a:off x="10702444" y="6473064"/>
            <a:ext cx="753200" cy="111600"/>
          </a:xfrm>
          <a:prstGeom prst="rect">
            <a:avLst/>
          </a:prstGeom>
          <a:noFill/>
          <a:ln>
            <a:noFill/>
          </a:ln>
        </p:spPr>
        <p:txBody>
          <a:bodyPr spcFirstLastPara="1" wrap="square" lIns="0" tIns="0" rIns="0" bIns="0" anchor="t" anchorCtr="0">
            <a:noAutofit/>
          </a:bodyPr>
          <a:lstStyle/>
          <a:p>
            <a:pPr algn="ctr">
              <a:lnSpc>
                <a:spcPct val="113750"/>
              </a:lnSpc>
            </a:pPr>
            <a:r>
              <a:rPr lang="en" sz="667">
                <a:solidFill>
                  <a:srgbClr val="231F20"/>
                </a:solidFill>
              </a:rPr>
              <a:t>92</a:t>
            </a:r>
            <a:endParaRPr sz="667" dirty="0">
              <a:latin typeface="Arial"/>
              <a:ea typeface="Arial"/>
              <a:cs typeface="Arial"/>
              <a:sym typeface="Arial"/>
            </a:endParaRPr>
          </a:p>
        </p:txBody>
      </p:sp>
      <p:graphicFrame>
        <p:nvGraphicFramePr>
          <p:cNvPr id="1074" name="Google Shape;1074;p111"/>
          <p:cNvGraphicFramePr/>
          <p:nvPr/>
        </p:nvGraphicFramePr>
        <p:xfrm>
          <a:off x="876169" y="802320"/>
          <a:ext cx="10578698" cy="5313709"/>
        </p:xfrm>
        <a:graphic>
          <a:graphicData uri="http://schemas.openxmlformats.org/drawingml/2006/table">
            <a:tbl>
              <a:tblPr firstRow="1" bandRow="1">
                <a:noFill/>
              </a:tblPr>
              <a:tblGrid>
                <a:gridCol w="922333">
                  <a:extLst>
                    <a:ext uri="{9D8B030D-6E8A-4147-A177-3AD203B41FA5}">
                      <a16:colId xmlns:a16="http://schemas.microsoft.com/office/drawing/2014/main" val="20000"/>
                    </a:ext>
                  </a:extLst>
                </a:gridCol>
                <a:gridCol w="5967033">
                  <a:extLst>
                    <a:ext uri="{9D8B030D-6E8A-4147-A177-3AD203B41FA5}">
                      <a16:colId xmlns:a16="http://schemas.microsoft.com/office/drawing/2014/main" val="20001"/>
                    </a:ext>
                  </a:extLst>
                </a:gridCol>
                <a:gridCol w="922333">
                  <a:extLst>
                    <a:ext uri="{9D8B030D-6E8A-4147-A177-3AD203B41FA5}">
                      <a16:colId xmlns:a16="http://schemas.microsoft.com/office/drawing/2014/main" val="20002"/>
                    </a:ext>
                  </a:extLst>
                </a:gridCol>
                <a:gridCol w="922333">
                  <a:extLst>
                    <a:ext uri="{9D8B030D-6E8A-4147-A177-3AD203B41FA5}">
                      <a16:colId xmlns:a16="http://schemas.microsoft.com/office/drawing/2014/main" val="20003"/>
                    </a:ext>
                  </a:extLst>
                </a:gridCol>
                <a:gridCol w="922333">
                  <a:extLst>
                    <a:ext uri="{9D8B030D-6E8A-4147-A177-3AD203B41FA5}">
                      <a16:colId xmlns:a16="http://schemas.microsoft.com/office/drawing/2014/main" val="20004"/>
                    </a:ext>
                  </a:extLst>
                </a:gridCol>
                <a:gridCol w="922333">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466555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3b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747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What does the following program do?  #include &lt;stdio.h&gt;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main()</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char ch;</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vcnt = 0, ccnt=0;</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for ( ch = getchar(); ch != ‘\n’; ch=getchar()){</a:t>
                      </a:r>
                      <a:endParaRPr sz="1500" u="none" strike="noStrike" cap="none" dirty="0">
                        <a:latin typeface="Arial"/>
                        <a:ea typeface="Arial"/>
                        <a:cs typeface="Arial"/>
                        <a:sym typeface="Arial"/>
                      </a:endParaRPr>
                    </a:p>
                    <a:p>
                      <a:pPr marL="127000" marR="38100" lvl="0" indent="-3810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if(ch==’a’ || ch==’e’ || ch==’i’ || ch==’o’ || ch==’u’ ||  ch==’A’ || ch==’E’ || ch==’I’ || ch==’O’ || ch==’U’)  vcnt++;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else if((ch &gt;= ‘a’ &amp;&amp; ch &lt;= ‘z’) || (ch &gt;= ‘A’ &amp;&amp; ch &lt;= ‘Z’))</a:t>
                      </a:r>
                      <a:endParaRPr sz="1500" u="none" strike="noStrike" cap="none" dirty="0">
                        <a:latin typeface="Arial"/>
                        <a:ea typeface="Arial"/>
                        <a:cs typeface="Arial"/>
                        <a:sym typeface="Arial"/>
                      </a:endParaRPr>
                    </a:p>
                    <a:p>
                      <a:pPr marL="1270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ccnt++;</a:t>
                      </a:r>
                      <a:endParaRPr sz="1500" u="none" strike="noStrike" cap="none" dirty="0">
                        <a:latin typeface="Arial"/>
                        <a:ea typeface="Arial"/>
                        <a:cs typeface="Arial"/>
                        <a:sym typeface="Arial"/>
                      </a:endParaRPr>
                    </a:p>
                    <a:p>
                      <a:pPr marL="889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printf( “ %d %d\n”, vcnt, ccnt);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Rewrite the above program using while and switch constructs.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76200" marR="0" lvl="0" indent="0" algn="l"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CO4</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L4</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p>
                      <a:pPr marL="0" marR="0" lvl="0" indent="0" algn="ctr" rtl="0">
                        <a:lnSpc>
                          <a:spcPct val="150000"/>
                        </a:lnSpc>
                        <a:spcBef>
                          <a:spcPts val="40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30691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Compare call by value and call by reference with relevant examples.</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8</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075" name="Google Shape;1075;p111"/>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112"/>
          <p:cNvSpPr txBox="1"/>
          <p:nvPr/>
        </p:nvSpPr>
        <p:spPr>
          <a:xfrm>
            <a:off x="742789" y="6475100"/>
            <a:ext cx="753035" cy="107512"/>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93</a:t>
            </a:r>
            <a:endParaRPr sz="667" dirty="0">
              <a:latin typeface="Arial"/>
              <a:ea typeface="Arial"/>
              <a:cs typeface="Arial"/>
              <a:sym typeface="Arial"/>
            </a:endParaRPr>
          </a:p>
        </p:txBody>
      </p:sp>
      <p:graphicFrame>
        <p:nvGraphicFramePr>
          <p:cNvPr id="1081" name="Google Shape;1081;p112"/>
          <p:cNvGraphicFramePr/>
          <p:nvPr/>
        </p:nvGraphicFramePr>
        <p:xfrm>
          <a:off x="762002" y="3123468"/>
          <a:ext cx="10605535" cy="3027458"/>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1648032">
                <a:tc>
                  <a:txBody>
                    <a:bodyPr/>
                    <a:lstStyle/>
                    <a:p>
                      <a:pPr marL="0" marR="0" lvl="0" indent="0" algn="l" rtl="0">
                        <a:lnSpc>
                          <a:spcPct val="150000"/>
                        </a:lnSpc>
                        <a:spcBef>
                          <a:spcPts val="0"/>
                        </a:spcBef>
                        <a:spcAft>
                          <a:spcPts val="0"/>
                        </a:spcAft>
                        <a:buNone/>
                      </a:pPr>
                      <a:endParaRPr sz="1500" u="none" strike="noStrike" cap="none" dirty="0">
                        <a:latin typeface="Times New Roman"/>
                        <a:ea typeface="Times New Roman"/>
                        <a:cs typeface="Times New Roman"/>
                        <a:sym typeface="Times New Roman"/>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swap( int *x, int *y)</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 *temp;</a:t>
                      </a:r>
                      <a:endParaRPr sz="1500" u="none" strike="noStrike" cap="none" dirty="0">
                        <a:latin typeface="Arial"/>
                        <a:ea typeface="Arial"/>
                        <a:cs typeface="Arial"/>
                        <a:sym typeface="Arial"/>
                      </a:endParaRPr>
                    </a:p>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temp = x, x=y, y = temp;</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1143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6</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CO5</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L4</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63500" lvl="0" indent="0" algn="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0"/>
                  </a:ext>
                </a:extLst>
              </a:tr>
              <a:tr h="131275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5c</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Define a structure to store time with three components hours, mins   and seconds. Write a modular C program to compute the time taken  by       an athlete to complete a marathon reading the start and end time  of his  run.</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1016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10</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63500" lvl="0" indent="0" algn="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bl>
          </a:graphicData>
        </a:graphic>
      </p:graphicFrame>
      <p:sp>
        <p:nvSpPr>
          <p:cNvPr id="1082" name="Google Shape;1082;p112"/>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graphicFrame>
        <p:nvGraphicFramePr>
          <p:cNvPr id="1083" name="Google Shape;1083;p112"/>
          <p:cNvGraphicFramePr/>
          <p:nvPr/>
        </p:nvGraphicFramePr>
        <p:xfrm>
          <a:off x="762002" y="764320"/>
          <a:ext cx="10605535" cy="2312337"/>
        </p:xfrm>
        <a:graphic>
          <a:graphicData uri="http://schemas.openxmlformats.org/drawingml/2006/table">
            <a:tbl>
              <a:tblPr firstRow="1" bandRow="1">
                <a:noFill/>
              </a:tblPr>
              <a:tblGrid>
                <a:gridCol w="924667">
                  <a:extLst>
                    <a:ext uri="{9D8B030D-6E8A-4147-A177-3AD203B41FA5}">
                      <a16:colId xmlns:a16="http://schemas.microsoft.com/office/drawing/2014/main" val="20000"/>
                    </a:ext>
                  </a:extLst>
                </a:gridCol>
                <a:gridCol w="5982200">
                  <a:extLst>
                    <a:ext uri="{9D8B030D-6E8A-4147-A177-3AD203B41FA5}">
                      <a16:colId xmlns:a16="http://schemas.microsoft.com/office/drawing/2014/main" val="20001"/>
                    </a:ext>
                  </a:extLst>
                </a:gridCol>
                <a:gridCol w="924667">
                  <a:extLst>
                    <a:ext uri="{9D8B030D-6E8A-4147-A177-3AD203B41FA5}">
                      <a16:colId xmlns:a16="http://schemas.microsoft.com/office/drawing/2014/main" val="20002"/>
                    </a:ext>
                  </a:extLst>
                </a:gridCol>
                <a:gridCol w="924667">
                  <a:extLst>
                    <a:ext uri="{9D8B030D-6E8A-4147-A177-3AD203B41FA5}">
                      <a16:colId xmlns:a16="http://schemas.microsoft.com/office/drawing/2014/main" val="20003"/>
                    </a:ext>
                  </a:extLst>
                </a:gridCol>
                <a:gridCol w="924667">
                  <a:extLst>
                    <a:ext uri="{9D8B030D-6E8A-4147-A177-3AD203B41FA5}">
                      <a16:colId xmlns:a16="http://schemas.microsoft.com/office/drawing/2014/main" val="20004"/>
                    </a:ext>
                  </a:extLst>
                </a:gridCol>
                <a:gridCol w="924667">
                  <a:extLst>
                    <a:ext uri="{9D8B030D-6E8A-4147-A177-3AD203B41FA5}">
                      <a16:colId xmlns:a16="http://schemas.microsoft.com/office/drawing/2014/main" val="20005"/>
                    </a:ext>
                  </a:extLst>
                </a:gridCol>
              </a:tblGrid>
              <a:tr h="97747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Write a C function to find the largest and smallest in a given list of</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integers of size n using call by reference:</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void minmax( int list[ ], int n, int *min, int *max);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0"/>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5a</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Explain at least four file handling operations available in C language</a:t>
                      </a:r>
                      <a:endParaRPr sz="1500" u="none" strike="noStrike" cap="none" dirty="0">
                        <a:latin typeface="Arial"/>
                        <a:ea typeface="Arial"/>
                        <a:cs typeface="Arial"/>
                        <a:sym typeface="Arial"/>
                      </a:endParaRPr>
                    </a:p>
                    <a:p>
                      <a:pPr marL="25400" marR="0" lvl="0" indent="0" algn="l" rtl="0">
                        <a:lnSpc>
                          <a:spcPct val="150000"/>
                        </a:lnSpc>
                        <a:spcBef>
                          <a:spcPts val="0"/>
                        </a:spcBef>
                        <a:spcAft>
                          <a:spcPts val="0"/>
                        </a:spcAft>
                        <a:buNone/>
                      </a:pPr>
                      <a:r>
                        <a:rPr lang="en" sz="1500">
                          <a:solidFill>
                            <a:srgbClr val="231F20"/>
                          </a:solidFill>
                          <a:latin typeface="Arial"/>
                          <a:ea typeface="Arial"/>
                          <a:cs typeface="Arial"/>
                          <a:sym typeface="Arial"/>
                        </a:rPr>
                        <a:t> </a:t>
                      </a:r>
                      <a:r>
                        <a:rPr lang="en" sz="1500" u="none" strike="noStrike" cap="none">
                          <a:solidFill>
                            <a:srgbClr val="231F20"/>
                          </a:solidFill>
                          <a:latin typeface="Arial"/>
                          <a:ea typeface="Arial"/>
                          <a:cs typeface="Arial"/>
                          <a:sym typeface="Arial"/>
                        </a:rPr>
                        <a:t>giving their syntax.</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4</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76200" marR="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CO3</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L2</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1.4.1</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642192">
                <a:tc>
                  <a:txBody>
                    <a:bodyPr/>
                    <a:lstStyle/>
                    <a:p>
                      <a:pPr marL="0" marR="0" lvl="0" indent="0" algn="ctr"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5b</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500" u="none" strike="noStrike" cap="none">
                          <a:solidFill>
                            <a:srgbClr val="231F20"/>
                          </a:solidFill>
                          <a:latin typeface="Arial"/>
                          <a:ea typeface="Arial"/>
                          <a:cs typeface="Arial"/>
                          <a:sym typeface="Arial"/>
                        </a:rPr>
                        <a:t>Identify the bug in the following function written to return the swapped      values of two integer variables given:</a:t>
                      </a:r>
                      <a:endParaRPr sz="15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l" rtl="0">
                        <a:lnSpc>
                          <a:spcPct val="150000"/>
                        </a:lnSpc>
                        <a:spcBef>
                          <a:spcPts val="0"/>
                        </a:spcBef>
                        <a:spcAft>
                          <a:spcPts val="0"/>
                        </a:spcAft>
                        <a:buNone/>
                      </a:pPr>
                      <a:endParaRPr sz="1500" u="none" strike="noStrike" cap="none" dirty="0">
                        <a:latin typeface="Arial"/>
                        <a:ea typeface="Arial"/>
                        <a:cs typeface="Arial"/>
                        <a:sym typeface="Arial"/>
                      </a:endParaRPr>
                    </a:p>
                  </a:txBody>
                  <a:tcPr marL="0" marR="0" marT="0"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graphicFrame>
        <p:nvGraphicFramePr>
          <p:cNvPr id="1084" name="Google Shape;1084;p112"/>
          <p:cNvGraphicFramePr/>
          <p:nvPr/>
        </p:nvGraphicFramePr>
        <p:xfrm>
          <a:off x="742802" y="520653"/>
          <a:ext cx="10643901" cy="228851"/>
        </p:xfrm>
        <a:graphic>
          <a:graphicData uri="http://schemas.openxmlformats.org/drawingml/2006/table">
            <a:tbl>
              <a:tblPr firstRow="1" bandRow="1">
                <a:noFill/>
              </a:tblPr>
              <a:tblGrid>
                <a:gridCol w="925667">
                  <a:extLst>
                    <a:ext uri="{9D8B030D-6E8A-4147-A177-3AD203B41FA5}">
                      <a16:colId xmlns:a16="http://schemas.microsoft.com/office/drawing/2014/main" val="20000"/>
                    </a:ext>
                  </a:extLst>
                </a:gridCol>
                <a:gridCol w="5988633">
                  <a:extLst>
                    <a:ext uri="{9D8B030D-6E8A-4147-A177-3AD203B41FA5}">
                      <a16:colId xmlns:a16="http://schemas.microsoft.com/office/drawing/2014/main" val="20001"/>
                    </a:ext>
                  </a:extLst>
                </a:gridCol>
                <a:gridCol w="925667">
                  <a:extLst>
                    <a:ext uri="{9D8B030D-6E8A-4147-A177-3AD203B41FA5}">
                      <a16:colId xmlns:a16="http://schemas.microsoft.com/office/drawing/2014/main" val="20002"/>
                    </a:ext>
                  </a:extLst>
                </a:gridCol>
                <a:gridCol w="925667">
                  <a:extLst>
                    <a:ext uri="{9D8B030D-6E8A-4147-A177-3AD203B41FA5}">
                      <a16:colId xmlns:a16="http://schemas.microsoft.com/office/drawing/2014/main" val="20003"/>
                    </a:ext>
                  </a:extLst>
                </a:gridCol>
                <a:gridCol w="925667">
                  <a:extLst>
                    <a:ext uri="{9D8B030D-6E8A-4147-A177-3AD203B41FA5}">
                      <a16:colId xmlns:a16="http://schemas.microsoft.com/office/drawing/2014/main" val="20004"/>
                    </a:ext>
                  </a:extLst>
                </a:gridCol>
                <a:gridCol w="952600">
                  <a:extLst>
                    <a:ext uri="{9D8B030D-6E8A-4147-A177-3AD203B41FA5}">
                      <a16:colId xmlns:a16="http://schemas.microsoft.com/office/drawing/2014/main" val="20005"/>
                    </a:ext>
                  </a:extLst>
                </a:gridCol>
              </a:tblGrid>
              <a:tr h="228851">
                <a:tc>
                  <a:txBody>
                    <a:bodyPr/>
                    <a:lstStyle/>
                    <a:p>
                      <a:pPr marL="762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Q.No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Questions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Marks</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CO</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BL</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15000"/>
                        </a:lnSpc>
                        <a:spcBef>
                          <a:spcPts val="0"/>
                        </a:spcBef>
                        <a:spcAft>
                          <a:spcPts val="0"/>
                        </a:spcAft>
                        <a:buNone/>
                      </a:pPr>
                      <a:r>
                        <a:rPr lang="en" sz="1300" b="1" u="none" strike="noStrike" cap="none">
                          <a:solidFill>
                            <a:srgbClr val="231F20"/>
                          </a:solidFill>
                          <a:latin typeface="Arial"/>
                          <a:ea typeface="Arial"/>
                          <a:cs typeface="Arial"/>
                          <a:sym typeface="Arial"/>
                        </a:rPr>
                        <a:t>PI</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13"/>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94</a:t>
            </a:r>
            <a:endParaRPr sz="667" dirty="0">
              <a:latin typeface="Arial"/>
              <a:ea typeface="Arial"/>
              <a:cs typeface="Arial"/>
              <a:sym typeface="Arial"/>
            </a:endParaRPr>
          </a:p>
        </p:txBody>
      </p:sp>
      <p:sp>
        <p:nvSpPr>
          <p:cNvPr id="1090" name="Google Shape;1090;p113"/>
          <p:cNvSpPr txBox="1"/>
          <p:nvPr/>
        </p:nvSpPr>
        <p:spPr>
          <a:xfrm>
            <a:off x="742800" y="670400"/>
            <a:ext cx="10538400" cy="1062000"/>
          </a:xfrm>
          <a:prstGeom prst="rect">
            <a:avLst/>
          </a:prstGeom>
          <a:noFill/>
          <a:ln>
            <a:noFill/>
          </a:ln>
        </p:spPr>
        <p:txBody>
          <a:bodyPr spcFirstLastPara="1" wrap="square" lIns="0" tIns="16933" rIns="0" bIns="0" anchor="t" anchorCtr="0">
            <a:noAutofit/>
          </a:bodyPr>
          <a:lstStyle/>
          <a:p>
            <a:pPr marL="16933" marR="6773">
              <a:lnSpc>
                <a:spcPct val="150000"/>
              </a:lnSpc>
            </a:pPr>
            <a:r>
              <a:rPr lang="en" sz="1600">
                <a:solidFill>
                  <a:srgbClr val="231F20"/>
                </a:solidFill>
                <a:latin typeface="Arial"/>
                <a:ea typeface="Arial"/>
                <a:cs typeface="Arial"/>
                <a:sym typeface="Arial"/>
              </a:rPr>
              <a:t>BL – Bloom’s Taxonomy Levels (1- Remembering, 2- Understanding, 3 – Applying, 4 – Analysing, 5 –  Evaluating,</a:t>
            </a:r>
            <a:endParaRPr sz="1600" dirty="0">
              <a:solidFill>
                <a:srgbClr val="231F20"/>
              </a:solidFill>
              <a:latin typeface="Arial"/>
              <a:ea typeface="Arial"/>
              <a:cs typeface="Arial"/>
              <a:sym typeface="Arial"/>
            </a:endParaRPr>
          </a:p>
          <a:p>
            <a:pPr marL="16933" marR="6773">
              <a:lnSpc>
                <a:spcPct val="150000"/>
              </a:lnSpc>
            </a:pPr>
            <a:r>
              <a:rPr lang="en" sz="1600">
                <a:solidFill>
                  <a:srgbClr val="231F20"/>
                </a:solidFill>
                <a:latin typeface="Arial"/>
                <a:ea typeface="Arial"/>
                <a:cs typeface="Arial"/>
                <a:sym typeface="Arial"/>
              </a:rPr>
              <a:t> 6 - Creating)</a:t>
            </a:r>
            <a:endParaRPr sz="1600" dirty="0"/>
          </a:p>
          <a:p>
            <a:pPr marL="16933" marR="6773">
              <a:lnSpc>
                <a:spcPct val="150000"/>
              </a:lnSpc>
            </a:pPr>
            <a:r>
              <a:rPr lang="en" sz="1600">
                <a:solidFill>
                  <a:srgbClr val="231F20"/>
                </a:solidFill>
                <a:latin typeface="Arial"/>
                <a:ea typeface="Arial"/>
                <a:cs typeface="Arial"/>
                <a:sym typeface="Arial"/>
              </a:rPr>
              <a:t>CO  – Course Outcomes</a:t>
            </a:r>
            <a:endParaRPr sz="1600" dirty="0"/>
          </a:p>
          <a:p>
            <a:pPr marL="16933" marR="6773">
              <a:lnSpc>
                <a:spcPct val="150000"/>
              </a:lnSpc>
            </a:pPr>
            <a:r>
              <a:rPr lang="en" sz="1600">
                <a:solidFill>
                  <a:srgbClr val="231F20"/>
                </a:solidFill>
                <a:latin typeface="Arial"/>
                <a:ea typeface="Arial"/>
                <a:cs typeface="Arial"/>
                <a:sym typeface="Arial"/>
              </a:rPr>
              <a:t>PO – Program Outcomes; PI Code – Performance Indicator Code</a:t>
            </a:r>
            <a:endParaRPr sz="1600" dirty="0">
              <a:latin typeface="Arial"/>
              <a:ea typeface="Arial"/>
              <a:cs typeface="Arial"/>
              <a:sym typeface="Arial"/>
            </a:endParaRPr>
          </a:p>
        </p:txBody>
      </p:sp>
      <p:sp>
        <p:nvSpPr>
          <p:cNvPr id="1091" name="Google Shape;1091;p113"/>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pic>
        <p:nvPicPr>
          <p:cNvPr id="1092" name="Google Shape;1092;p113"/>
          <p:cNvPicPr preferRelativeResize="0"/>
          <p:nvPr/>
        </p:nvPicPr>
        <p:blipFill>
          <a:blip r:embed="rId3">
            <a:alphaModFix/>
          </a:blip>
          <a:stretch>
            <a:fillRect/>
          </a:stretch>
        </p:blipFill>
        <p:spPr>
          <a:xfrm>
            <a:off x="1979667" y="2300133"/>
            <a:ext cx="8232667" cy="3376667"/>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24"/>
          <p:cNvSpPr/>
          <p:nvPr/>
        </p:nvSpPr>
        <p:spPr>
          <a:xfrm>
            <a:off x="0" y="6475100"/>
            <a:ext cx="10703347" cy="107512"/>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3" name="Google Shape;1203;p124"/>
          <p:cNvSpPr/>
          <p:nvPr/>
        </p:nvSpPr>
        <p:spPr>
          <a:xfrm>
            <a:off x="11454866" y="6475100"/>
            <a:ext cx="742789" cy="107512"/>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4" name="Google Shape;1204;p124"/>
          <p:cNvSpPr/>
          <p:nvPr/>
        </p:nvSpPr>
        <p:spPr>
          <a:xfrm>
            <a:off x="0" y="6475100"/>
            <a:ext cx="0" cy="107512"/>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05" name="Google Shape;1205;p124"/>
          <p:cNvSpPr/>
          <p:nvPr/>
        </p:nvSpPr>
        <p:spPr>
          <a:xfrm>
            <a:off x="10702444" y="6473065"/>
            <a:ext cx="753035" cy="111585"/>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06" name="Google Shape;1206;p124"/>
          <p:cNvSpPr txBox="1"/>
          <p:nvPr/>
        </p:nvSpPr>
        <p:spPr>
          <a:xfrm>
            <a:off x="10702444" y="6473065"/>
            <a:ext cx="753035" cy="111585"/>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107</a:t>
            </a:r>
            <a:endParaRPr sz="667" dirty="0">
              <a:latin typeface="Arial"/>
              <a:ea typeface="Arial"/>
              <a:cs typeface="Arial"/>
              <a:sym typeface="Arial"/>
            </a:endParaRPr>
          </a:p>
        </p:txBody>
      </p:sp>
      <p:sp>
        <p:nvSpPr>
          <p:cNvPr id="1207" name="Google Shape;1207;p124"/>
          <p:cNvSpPr/>
          <p:nvPr/>
        </p:nvSpPr>
        <p:spPr>
          <a:xfrm>
            <a:off x="-2650" y="207383"/>
            <a:ext cx="12197299" cy="940088"/>
          </a:xfrm>
          <a:custGeom>
            <a:avLst/>
            <a:gdLst/>
            <a:ahLst/>
            <a:cxnLst/>
            <a:rect l="l" t="t" r="r" b="b"/>
            <a:pathLst>
              <a:path w="7560309" h="684530" extrusionOk="0">
                <a:moveTo>
                  <a:pt x="7559992" y="0"/>
                </a:moveTo>
                <a:lnTo>
                  <a:pt x="0" y="0"/>
                </a:lnTo>
                <a:lnTo>
                  <a:pt x="0" y="683996"/>
                </a:lnTo>
                <a:lnTo>
                  <a:pt x="7559992" y="683996"/>
                </a:lnTo>
                <a:lnTo>
                  <a:pt x="7559992"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08" name="Google Shape;1208;p124"/>
          <p:cNvSpPr txBox="1">
            <a:spLocks noGrp="1"/>
          </p:cNvSpPr>
          <p:nvPr>
            <p:ph type="title"/>
          </p:nvPr>
        </p:nvSpPr>
        <p:spPr>
          <a:xfrm>
            <a:off x="759100" y="375433"/>
            <a:ext cx="4124400" cy="604000"/>
          </a:xfrm>
          <a:prstGeom prst="rect">
            <a:avLst/>
          </a:prstGeom>
          <a:noFill/>
          <a:ln>
            <a:noFill/>
          </a:ln>
        </p:spPr>
        <p:txBody>
          <a:bodyPr spcFirstLastPara="1" vert="horz" wrap="square" lIns="0" tIns="16933" rIns="0" bIns="0" rtlCol="0" anchor="t" anchorCtr="0">
            <a:noAutofit/>
          </a:bodyPr>
          <a:lstStyle/>
          <a:p>
            <a:pPr marL="16933">
              <a:lnSpc>
                <a:spcPct val="115000"/>
              </a:lnSpc>
              <a:spcBef>
                <a:spcPts val="0"/>
              </a:spcBef>
            </a:pPr>
            <a:r>
              <a:rPr lang="en" sz="1867" b="1" dirty="0"/>
              <a:t>APPENDIX-D</a:t>
            </a:r>
            <a:endParaRPr sz="1867" b="1" dirty="0"/>
          </a:p>
          <a:p>
            <a:pPr marL="16933">
              <a:lnSpc>
                <a:spcPct val="110000"/>
              </a:lnSpc>
              <a:spcBef>
                <a:spcPts val="0"/>
              </a:spcBef>
            </a:pPr>
            <a:r>
              <a:rPr lang="en" sz="1867" b="1" dirty="0"/>
              <a:t>Sample Scoring Rubrics</a:t>
            </a:r>
            <a:endParaRPr sz="1867" b="1" dirty="0"/>
          </a:p>
        </p:txBody>
      </p:sp>
      <p:sp>
        <p:nvSpPr>
          <p:cNvPr id="1211" name="Google Shape;1211;p124"/>
          <p:cNvSpPr txBox="1"/>
          <p:nvPr/>
        </p:nvSpPr>
        <p:spPr>
          <a:xfrm>
            <a:off x="695267" y="1518100"/>
            <a:ext cx="7195200" cy="2304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COMMUNICATION (WRITTEN &amp; ORAL)</a:t>
            </a:r>
            <a:endParaRPr sz="1733" b="1" dirty="0"/>
          </a:p>
        </p:txBody>
      </p:sp>
      <p:graphicFrame>
        <p:nvGraphicFramePr>
          <p:cNvPr id="1212" name="Google Shape;1212;p124"/>
          <p:cNvGraphicFramePr/>
          <p:nvPr/>
        </p:nvGraphicFramePr>
        <p:xfrm>
          <a:off x="790169" y="1932981"/>
          <a:ext cx="10665301" cy="4080942"/>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Component</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Proficient</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Acceptable</a:t>
                      </a:r>
                      <a:endParaRPr sz="1300" u="none" strike="noStrike" cap="none" dirty="0">
                        <a:latin typeface="Arial"/>
                        <a:ea typeface="Arial"/>
                        <a:cs typeface="Arial"/>
                        <a:sym typeface="Arial"/>
                      </a:endParaRPr>
                    </a:p>
                  </a:txBody>
                  <a:tcPr marL="0" marR="0" marT="15067" marB="0" anchor="ctr">
                    <a:solidFill>
                      <a:srgbClr val="F68B1E"/>
                    </a:solidFill>
                  </a:tcPr>
                </a:tc>
                <a:tc>
                  <a:txBody>
                    <a:bodyPr/>
                    <a:lstStyle/>
                    <a:p>
                      <a:pPr marL="25400" marR="0" lvl="0" indent="0" algn="ctr" rtl="0">
                        <a:lnSpc>
                          <a:spcPct val="150000"/>
                        </a:lnSpc>
                        <a:spcBef>
                          <a:spcPts val="0"/>
                        </a:spcBef>
                        <a:spcAft>
                          <a:spcPts val="0"/>
                        </a:spcAft>
                        <a:buNone/>
                      </a:pPr>
                      <a:r>
                        <a:rPr lang="en" sz="1300" b="1" u="none" strike="noStrike" cap="none">
                          <a:solidFill>
                            <a:srgbClr val="231F20"/>
                          </a:solidFill>
                          <a:latin typeface="Arial"/>
                          <a:ea typeface="Arial"/>
                          <a:cs typeface="Arial"/>
                          <a:sym typeface="Arial"/>
                        </a:rPr>
                        <a:t>Needs Improvements</a:t>
                      </a:r>
                      <a:endParaRPr sz="13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447963">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Written  Communication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is well organized and  clearly written. The underlying</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logic is clearly articulated and  easy to follow. Words are chosen  that precisely express the intended  meaning and support reader  comprehension. Diagrams or  analyses enhance and clarify  presentation of ideas. Sentences  are grammatical and free from  spelling errors.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is organized and clearly  written for the most part. In  some areas the logic or flow of  ideas is difficult to follow. Words  are well chosen with some  minor exceptions. Diagrams are  consistent with the text. Sentences  are mostly grammatical and only a  few spelling errors are present but  they do not hinder the reader.</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Report lacks an overall  organization. Reader has to make  considerable effort to understand  the underlying logic and flow  of ideas. Diagrams are absent  or inconsistent with the text.  Grammatical and spelling errors  make it difficult for the reader to  interpret the text in places.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350683">
                <a:tc>
                  <a:txBody>
                    <a:bodyPr/>
                    <a:lstStyle/>
                    <a:p>
                      <a:pPr marL="25400" marR="1143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Presentation  Visual Aids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are error-free and logically  present the main components of  the process and recommendations.  Material is readable and the  graphics highlight and support the  main ideas.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are error-free and logically  present the main components of  the process and recommendations.  Material is mostly readable and  graphics reiterate the main ideas.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Slides contain errors and lack  a logical progression. Major  aspects of the analysis or  recommendations are absent.  Diagrams or graphics are absent  or confuse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13" name="Google Shape;1213;p124"/>
          <p:cNvSpPr txBox="1"/>
          <p:nvPr/>
        </p:nvSpPr>
        <p:spPr>
          <a:xfrm>
            <a:off x="9884935" y="6469449"/>
            <a:ext cx="757133" cy="114028"/>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214" name="Google Shape;1214;p124"/>
          <p:cNvSpPr txBox="1"/>
          <p:nvPr/>
        </p:nvSpPr>
        <p:spPr>
          <a:xfrm>
            <a:off x="4343500" y="1241404"/>
            <a:ext cx="1752500" cy="274658"/>
          </a:xfrm>
          <a:prstGeom prst="rect">
            <a:avLst/>
          </a:prstGeom>
          <a:noFill/>
          <a:ln>
            <a:noFill/>
          </a:ln>
        </p:spPr>
        <p:txBody>
          <a:bodyPr spcFirstLastPara="1" wrap="square" lIns="121900" tIns="121900" rIns="121900" bIns="121900" anchor="ctr" anchorCtr="0">
            <a:noAutofit/>
          </a:bodyPr>
          <a:lstStyle/>
          <a:p>
            <a:endParaRPr sz="1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2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0" name="Google Shape;1220;p12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1" name="Google Shape;1221;p12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2" name="Google Shape;1222;p12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23" name="Google Shape;1223;p125"/>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108</a:t>
            </a:r>
            <a:endParaRPr sz="667" dirty="0">
              <a:latin typeface="Arial"/>
              <a:ea typeface="Arial"/>
              <a:cs typeface="Arial"/>
              <a:sym typeface="Arial"/>
            </a:endParaRPr>
          </a:p>
        </p:txBody>
      </p:sp>
      <p:graphicFrame>
        <p:nvGraphicFramePr>
          <p:cNvPr id="1224" name="Google Shape;1224;p125"/>
          <p:cNvGraphicFramePr/>
          <p:nvPr/>
        </p:nvGraphicFramePr>
        <p:xfrm>
          <a:off x="763351" y="1122447"/>
          <a:ext cx="10665301" cy="4500105"/>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Component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8041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Oral  Presentation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audible and fluent  on their topic, and do not rely  on notes to present or respond.  Speakers respond accurately  and appropriately to audience  questions and comments.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mostly audible and  fluent on their topic, and require  minimal referral to notes. Speakers  respond to most questions  accurately and appropriately.</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often inaudible  or hesitant, often speaking in  incomplete sentences. Speakers  rely heavily on notes. Speakers  have difficulty responding clearly  and accurately to audience  questions.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2413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appropriate and meaningful  gestures (e.g., drawing hands  inward to convey contraction,  moving arms up to convey lift, etc.)  eye contact with audience, and  movement, demonstrates a high  level of comfort and connection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 slight tendency to repetitive  and distracting gestures (e.g.,  tapping a pen,  wringing hands,  waving arms, clenching fists, etc.)  and breaking eye contact with  audience, demonstrates a slight  discomfort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frequent, repetitive and distracting  gestures, little or no audience eye-  contact, and /or stiff posture and  movement, indicate a high degree  of discomfort interacting with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25" name="Google Shape;1225;p125"/>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5749-D421-4B7B-90AD-C3F7AF908390}"/>
              </a:ext>
            </a:extLst>
          </p:cNvPr>
          <p:cNvSpPr>
            <a:spLocks noGrp="1"/>
          </p:cNvSpPr>
          <p:nvPr>
            <p:ph type="title"/>
          </p:nvPr>
        </p:nvSpPr>
        <p:spPr>
          <a:xfrm>
            <a:off x="838200" y="566671"/>
            <a:ext cx="10515600" cy="502276"/>
          </a:xfrm>
        </p:spPr>
        <p:txBody>
          <a:bodyPr>
            <a:normAutofit fontScale="90000"/>
          </a:bodyPr>
          <a:lstStyle/>
          <a:p>
            <a:r>
              <a:rPr lang="en-US" dirty="0"/>
              <a:t>		</a:t>
            </a:r>
            <a:r>
              <a:rPr lang="en-US" sz="4000" b="1" dirty="0">
                <a:latin typeface="+mn-lt"/>
              </a:rPr>
              <a:t>OBE  overview/model</a:t>
            </a:r>
            <a:endParaRPr lang="en-IN" b="1" dirty="0">
              <a:latin typeface="+mn-lt"/>
            </a:endParaRPr>
          </a:p>
        </p:txBody>
      </p:sp>
      <p:sp>
        <p:nvSpPr>
          <p:cNvPr id="3" name="Content Placeholder 2">
            <a:extLst>
              <a:ext uri="{FF2B5EF4-FFF2-40B4-BE49-F238E27FC236}">
                <a16:creationId xmlns:a16="http://schemas.microsoft.com/office/drawing/2014/main" id="{704D26C6-B1EE-484C-B3DF-3CCC090CB8F3}"/>
              </a:ext>
            </a:extLst>
          </p:cNvPr>
          <p:cNvSpPr>
            <a:spLocks noGrp="1"/>
          </p:cNvSpPr>
          <p:nvPr>
            <p:ph idx="1"/>
          </p:nvPr>
        </p:nvSpPr>
        <p:spPr>
          <a:xfrm>
            <a:off x="838200" y="1068947"/>
            <a:ext cx="10515600" cy="5789053"/>
          </a:xfrm>
          <a:noFill/>
          <a:ln w="3175">
            <a:solidFill>
              <a:schemeClr val="bg1"/>
            </a:solidFill>
          </a:ln>
        </p:spPr>
        <p:txBody>
          <a:bodyPr/>
          <a:lstStyle/>
          <a:p>
            <a:pPr marL="0" indent="0">
              <a:buNone/>
            </a:pPr>
            <a:endParaRPr lang="en-IN" dirty="0"/>
          </a:p>
        </p:txBody>
      </p:sp>
      <p:sp>
        <p:nvSpPr>
          <p:cNvPr id="9" name="TextBox 8">
            <a:extLst>
              <a:ext uri="{FF2B5EF4-FFF2-40B4-BE49-F238E27FC236}">
                <a16:creationId xmlns:a16="http://schemas.microsoft.com/office/drawing/2014/main" id="{AB78AA0E-FB25-4559-8174-A994AA0CEFE9}"/>
              </a:ext>
            </a:extLst>
          </p:cNvPr>
          <p:cNvSpPr txBox="1"/>
          <p:nvPr/>
        </p:nvSpPr>
        <p:spPr>
          <a:xfrm rot="10800000" flipH="1" flipV="1">
            <a:off x="1457034" y="2362472"/>
            <a:ext cx="2090507" cy="369332"/>
          </a:xfrm>
          <a:prstGeom prst="rect">
            <a:avLst/>
          </a:prstGeom>
          <a:noFill/>
        </p:spPr>
        <p:txBody>
          <a:bodyPr wrap="square" rtlCol="0">
            <a:spAutoFit/>
          </a:bodyPr>
          <a:lstStyle/>
          <a:p>
            <a:r>
              <a:rPr lang="en-US" dirty="0"/>
              <a:t>      </a:t>
            </a:r>
            <a:r>
              <a:rPr lang="en-US" b="1" dirty="0"/>
              <a:t>VISION</a:t>
            </a:r>
            <a:endParaRPr lang="en-IN" b="1" dirty="0"/>
          </a:p>
        </p:txBody>
      </p:sp>
      <p:sp>
        <p:nvSpPr>
          <p:cNvPr id="11" name="TextBox 10">
            <a:extLst>
              <a:ext uri="{FF2B5EF4-FFF2-40B4-BE49-F238E27FC236}">
                <a16:creationId xmlns:a16="http://schemas.microsoft.com/office/drawing/2014/main" id="{25AEFFFA-AC37-4A10-8786-4201D7F40136}"/>
              </a:ext>
            </a:extLst>
          </p:cNvPr>
          <p:cNvSpPr txBox="1"/>
          <p:nvPr/>
        </p:nvSpPr>
        <p:spPr>
          <a:xfrm>
            <a:off x="1666783" y="3383677"/>
            <a:ext cx="1168400" cy="369332"/>
          </a:xfrm>
          <a:prstGeom prst="rect">
            <a:avLst/>
          </a:prstGeom>
          <a:noFill/>
        </p:spPr>
        <p:txBody>
          <a:bodyPr wrap="square" rtlCol="0">
            <a:spAutoFit/>
          </a:bodyPr>
          <a:lstStyle/>
          <a:p>
            <a:r>
              <a:rPr lang="en-US" b="1" dirty="0"/>
              <a:t>MISSION</a:t>
            </a:r>
            <a:endParaRPr lang="en-IN" b="1" dirty="0"/>
          </a:p>
        </p:txBody>
      </p:sp>
      <p:sp>
        <p:nvSpPr>
          <p:cNvPr id="15" name="TextBox 14">
            <a:extLst>
              <a:ext uri="{FF2B5EF4-FFF2-40B4-BE49-F238E27FC236}">
                <a16:creationId xmlns:a16="http://schemas.microsoft.com/office/drawing/2014/main" id="{65725D57-6F67-4EE9-85D3-62816894E8E6}"/>
              </a:ext>
            </a:extLst>
          </p:cNvPr>
          <p:cNvSpPr txBox="1"/>
          <p:nvPr/>
        </p:nvSpPr>
        <p:spPr>
          <a:xfrm>
            <a:off x="1761067" y="4570398"/>
            <a:ext cx="1490133" cy="369332"/>
          </a:xfrm>
          <a:prstGeom prst="rect">
            <a:avLst/>
          </a:prstGeom>
          <a:noFill/>
        </p:spPr>
        <p:txBody>
          <a:bodyPr wrap="square" rtlCol="0">
            <a:spAutoFit/>
          </a:bodyPr>
          <a:lstStyle/>
          <a:p>
            <a:r>
              <a:rPr lang="en-US" b="1" dirty="0"/>
              <a:t>PEOs</a:t>
            </a:r>
            <a:endParaRPr lang="en-IN" b="1" dirty="0"/>
          </a:p>
        </p:txBody>
      </p:sp>
      <p:sp>
        <p:nvSpPr>
          <p:cNvPr id="19" name="TextBox 18">
            <a:extLst>
              <a:ext uri="{FF2B5EF4-FFF2-40B4-BE49-F238E27FC236}">
                <a16:creationId xmlns:a16="http://schemas.microsoft.com/office/drawing/2014/main" id="{20F9A3D9-CF60-4B78-84F5-79236C01AC08}"/>
              </a:ext>
            </a:extLst>
          </p:cNvPr>
          <p:cNvSpPr txBox="1"/>
          <p:nvPr/>
        </p:nvSpPr>
        <p:spPr>
          <a:xfrm>
            <a:off x="4216401" y="3429000"/>
            <a:ext cx="3251200" cy="369332"/>
          </a:xfrm>
          <a:prstGeom prst="rect">
            <a:avLst/>
          </a:prstGeom>
          <a:noFill/>
        </p:spPr>
        <p:txBody>
          <a:bodyPr wrap="square" rtlCol="0">
            <a:spAutoFit/>
          </a:bodyPr>
          <a:lstStyle/>
          <a:p>
            <a:r>
              <a:rPr lang="en-US" b="1" dirty="0"/>
              <a:t>OUTCOMES – POs and COs</a:t>
            </a:r>
            <a:endParaRPr lang="en-IN" b="1" dirty="0"/>
          </a:p>
        </p:txBody>
      </p:sp>
      <p:sp>
        <p:nvSpPr>
          <p:cNvPr id="25" name="TextBox 24">
            <a:extLst>
              <a:ext uri="{FF2B5EF4-FFF2-40B4-BE49-F238E27FC236}">
                <a16:creationId xmlns:a16="http://schemas.microsoft.com/office/drawing/2014/main" id="{2E84A005-098E-45B5-9B30-E4CFCD3D3F5D}"/>
              </a:ext>
            </a:extLst>
          </p:cNvPr>
          <p:cNvSpPr txBox="1"/>
          <p:nvPr/>
        </p:nvSpPr>
        <p:spPr>
          <a:xfrm rot="10800000" flipV="1">
            <a:off x="8192060" y="4415183"/>
            <a:ext cx="1988704" cy="1053530"/>
          </a:xfrm>
          <a:prstGeom prst="rect">
            <a:avLst/>
          </a:prstGeom>
          <a:noFill/>
        </p:spPr>
        <p:txBody>
          <a:bodyPr wrap="square" rtlCol="0">
            <a:spAutoFit/>
          </a:bodyPr>
          <a:lstStyle/>
          <a:p>
            <a:endParaRPr lang="en-IN" dirty="0"/>
          </a:p>
        </p:txBody>
      </p:sp>
      <p:sp>
        <p:nvSpPr>
          <p:cNvPr id="26" name="TextBox 25">
            <a:extLst>
              <a:ext uri="{FF2B5EF4-FFF2-40B4-BE49-F238E27FC236}">
                <a16:creationId xmlns:a16="http://schemas.microsoft.com/office/drawing/2014/main" id="{07A1B2DA-199B-494B-8B72-F10A688DDA0A}"/>
              </a:ext>
            </a:extLst>
          </p:cNvPr>
          <p:cNvSpPr txBox="1"/>
          <p:nvPr/>
        </p:nvSpPr>
        <p:spPr>
          <a:xfrm>
            <a:off x="10498666" y="-1219200"/>
            <a:ext cx="184731" cy="369332"/>
          </a:xfrm>
          <a:prstGeom prst="rect">
            <a:avLst/>
          </a:prstGeom>
          <a:noFill/>
        </p:spPr>
        <p:txBody>
          <a:bodyPr wrap="none" rtlCol="0">
            <a:spAutoFit/>
          </a:bodyPr>
          <a:lstStyle/>
          <a:p>
            <a:endParaRPr lang="en-IN" dirty="0"/>
          </a:p>
        </p:txBody>
      </p:sp>
      <p:sp>
        <p:nvSpPr>
          <p:cNvPr id="28" name="TextBox 27">
            <a:extLst>
              <a:ext uri="{FF2B5EF4-FFF2-40B4-BE49-F238E27FC236}">
                <a16:creationId xmlns:a16="http://schemas.microsoft.com/office/drawing/2014/main" id="{F2E57306-F378-49D9-A7A4-0002AC27CA60}"/>
              </a:ext>
            </a:extLst>
          </p:cNvPr>
          <p:cNvSpPr txBox="1"/>
          <p:nvPr/>
        </p:nvSpPr>
        <p:spPr>
          <a:xfrm rot="457286">
            <a:off x="8238250" y="4244930"/>
            <a:ext cx="1724339" cy="881720"/>
          </a:xfrm>
          <a:prstGeom prst="rect">
            <a:avLst/>
          </a:prstGeom>
          <a:noFill/>
        </p:spPr>
        <p:txBody>
          <a:bodyPr wrap="square" rtlCol="0">
            <a:spAutoFit/>
          </a:bodyPr>
          <a:lstStyle/>
          <a:p>
            <a:endParaRPr lang="en-IN" dirty="0"/>
          </a:p>
        </p:txBody>
      </p:sp>
      <p:sp>
        <p:nvSpPr>
          <p:cNvPr id="30" name="TextBox 29">
            <a:extLst>
              <a:ext uri="{FF2B5EF4-FFF2-40B4-BE49-F238E27FC236}">
                <a16:creationId xmlns:a16="http://schemas.microsoft.com/office/drawing/2014/main" id="{988F5353-4A27-4DD1-ACA3-1E0716DF1D1B}"/>
              </a:ext>
            </a:extLst>
          </p:cNvPr>
          <p:cNvSpPr txBox="1"/>
          <p:nvPr/>
        </p:nvSpPr>
        <p:spPr>
          <a:xfrm>
            <a:off x="7975602" y="4278174"/>
            <a:ext cx="2523066" cy="369332"/>
          </a:xfrm>
          <a:prstGeom prst="rect">
            <a:avLst/>
          </a:prstGeom>
          <a:noFill/>
        </p:spPr>
        <p:txBody>
          <a:bodyPr wrap="square" rtlCol="0">
            <a:spAutoFit/>
          </a:bodyPr>
          <a:lstStyle/>
          <a:p>
            <a:r>
              <a:rPr lang="en-US" b="1" dirty="0"/>
              <a:t>RESULTS --&gt;ANALYSIS</a:t>
            </a:r>
            <a:endParaRPr lang="en-IN" b="1" dirty="0"/>
          </a:p>
        </p:txBody>
      </p:sp>
      <p:sp>
        <p:nvSpPr>
          <p:cNvPr id="33" name="TextBox 32">
            <a:extLst>
              <a:ext uri="{FF2B5EF4-FFF2-40B4-BE49-F238E27FC236}">
                <a16:creationId xmlns:a16="http://schemas.microsoft.com/office/drawing/2014/main" id="{2AC1E5FE-0EDC-4567-9157-4C9820135402}"/>
              </a:ext>
            </a:extLst>
          </p:cNvPr>
          <p:cNvSpPr txBox="1"/>
          <p:nvPr/>
        </p:nvSpPr>
        <p:spPr>
          <a:xfrm>
            <a:off x="6248400" y="2971800"/>
            <a:ext cx="45719" cy="369332"/>
          </a:xfrm>
          <a:prstGeom prst="rect">
            <a:avLst/>
          </a:prstGeom>
          <a:noFill/>
        </p:spPr>
        <p:txBody>
          <a:bodyPr wrap="square" rtlCol="0">
            <a:spAutoFit/>
          </a:bodyPr>
          <a:lstStyle/>
          <a:p>
            <a:endParaRPr lang="en-IN" dirty="0"/>
          </a:p>
        </p:txBody>
      </p:sp>
      <p:sp>
        <p:nvSpPr>
          <p:cNvPr id="34" name="TextBox 33">
            <a:extLst>
              <a:ext uri="{FF2B5EF4-FFF2-40B4-BE49-F238E27FC236}">
                <a16:creationId xmlns:a16="http://schemas.microsoft.com/office/drawing/2014/main" id="{78D6B28C-B6AF-465E-844E-0BD016F00A86}"/>
              </a:ext>
            </a:extLst>
          </p:cNvPr>
          <p:cNvSpPr txBox="1"/>
          <p:nvPr/>
        </p:nvSpPr>
        <p:spPr>
          <a:xfrm>
            <a:off x="4043111" y="5101046"/>
            <a:ext cx="1826047" cy="646331"/>
          </a:xfrm>
          <a:prstGeom prst="rect">
            <a:avLst/>
          </a:prstGeom>
          <a:noFill/>
        </p:spPr>
        <p:txBody>
          <a:bodyPr wrap="square" rtlCol="0">
            <a:spAutoFit/>
          </a:bodyPr>
          <a:lstStyle/>
          <a:p>
            <a:r>
              <a:rPr lang="en-US" b="1" dirty="0"/>
              <a:t>REALIZE IMPROVEMENTS</a:t>
            </a:r>
            <a:endParaRPr lang="en-IN" b="1" dirty="0"/>
          </a:p>
        </p:txBody>
      </p:sp>
      <p:sp>
        <p:nvSpPr>
          <p:cNvPr id="46" name="Rectangle 45">
            <a:extLst>
              <a:ext uri="{FF2B5EF4-FFF2-40B4-BE49-F238E27FC236}">
                <a16:creationId xmlns:a16="http://schemas.microsoft.com/office/drawing/2014/main" id="{B21EE280-B5A6-4013-BCB9-D283BB837529}"/>
              </a:ext>
            </a:extLst>
          </p:cNvPr>
          <p:cNvSpPr/>
          <p:nvPr/>
        </p:nvSpPr>
        <p:spPr>
          <a:xfrm>
            <a:off x="1331346" y="3323485"/>
            <a:ext cx="1655307" cy="7535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7" name="Rectangle 46">
            <a:extLst>
              <a:ext uri="{FF2B5EF4-FFF2-40B4-BE49-F238E27FC236}">
                <a16:creationId xmlns:a16="http://schemas.microsoft.com/office/drawing/2014/main" id="{4A791BD8-5702-410E-973B-B8993269B79F}"/>
              </a:ext>
            </a:extLst>
          </p:cNvPr>
          <p:cNvSpPr/>
          <p:nvPr/>
        </p:nvSpPr>
        <p:spPr>
          <a:xfrm>
            <a:off x="1587888" y="448253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Rectangle 47">
            <a:extLst>
              <a:ext uri="{FF2B5EF4-FFF2-40B4-BE49-F238E27FC236}">
                <a16:creationId xmlns:a16="http://schemas.microsoft.com/office/drawing/2014/main" id="{B245A876-A43C-4C82-9246-8A1C3E24FC03}"/>
              </a:ext>
            </a:extLst>
          </p:cNvPr>
          <p:cNvSpPr/>
          <p:nvPr/>
        </p:nvSpPr>
        <p:spPr>
          <a:xfrm>
            <a:off x="4216399" y="3429000"/>
            <a:ext cx="2929467" cy="648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9" name="Rectangle 48">
            <a:extLst>
              <a:ext uri="{FF2B5EF4-FFF2-40B4-BE49-F238E27FC236}">
                <a16:creationId xmlns:a16="http://schemas.microsoft.com/office/drawing/2014/main" id="{09D70C22-2CC1-45C0-9181-375053089496}"/>
              </a:ext>
            </a:extLst>
          </p:cNvPr>
          <p:cNvSpPr/>
          <p:nvPr/>
        </p:nvSpPr>
        <p:spPr>
          <a:xfrm>
            <a:off x="4004605" y="5055759"/>
            <a:ext cx="1864553" cy="1102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2" name="Rectangle 51">
            <a:extLst>
              <a:ext uri="{FF2B5EF4-FFF2-40B4-BE49-F238E27FC236}">
                <a16:creationId xmlns:a16="http://schemas.microsoft.com/office/drawing/2014/main" id="{662D08E8-E385-464D-BE59-58AD743E0971}"/>
              </a:ext>
            </a:extLst>
          </p:cNvPr>
          <p:cNvSpPr/>
          <p:nvPr/>
        </p:nvSpPr>
        <p:spPr>
          <a:xfrm>
            <a:off x="7997156" y="4003810"/>
            <a:ext cx="2391446"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6" name="Rectangle 75">
            <a:extLst>
              <a:ext uri="{FF2B5EF4-FFF2-40B4-BE49-F238E27FC236}">
                <a16:creationId xmlns:a16="http://schemas.microsoft.com/office/drawing/2014/main" id="{A4CAA40D-8F69-45AD-8D8E-9B8B385702A5}"/>
              </a:ext>
            </a:extLst>
          </p:cNvPr>
          <p:cNvSpPr/>
          <p:nvPr/>
        </p:nvSpPr>
        <p:spPr>
          <a:xfrm>
            <a:off x="1701799" y="1993140"/>
            <a:ext cx="9144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B0D9AA91-1274-4A59-8F63-9E248BA5115C}"/>
              </a:ext>
            </a:extLst>
          </p:cNvPr>
          <p:cNvSpPr txBox="1"/>
          <p:nvPr/>
        </p:nvSpPr>
        <p:spPr>
          <a:xfrm flipH="1">
            <a:off x="8621007" y="2263698"/>
            <a:ext cx="1767595" cy="1169551"/>
          </a:xfrm>
          <a:prstGeom prst="rect">
            <a:avLst/>
          </a:prstGeom>
          <a:noFill/>
        </p:spPr>
        <p:txBody>
          <a:bodyPr wrap="square" rtlCol="0">
            <a:spAutoFit/>
          </a:bodyPr>
          <a:lstStyle/>
          <a:p>
            <a:r>
              <a:rPr lang="en-US" sz="1400" b="1" dirty="0"/>
              <a:t>MEASUREMENT METHODS; OUTCOME ASSESSMENT CRITERIA</a:t>
            </a:r>
            <a:endParaRPr lang="en-IN" sz="1400" b="1" dirty="0"/>
          </a:p>
        </p:txBody>
      </p:sp>
      <p:sp>
        <p:nvSpPr>
          <p:cNvPr id="6" name="Rectangle 5">
            <a:extLst>
              <a:ext uri="{FF2B5EF4-FFF2-40B4-BE49-F238E27FC236}">
                <a16:creationId xmlns:a16="http://schemas.microsoft.com/office/drawing/2014/main" id="{87D265F8-A18D-4FC1-BEEC-8743ACDACE65}"/>
              </a:ext>
            </a:extLst>
          </p:cNvPr>
          <p:cNvSpPr/>
          <p:nvPr/>
        </p:nvSpPr>
        <p:spPr>
          <a:xfrm>
            <a:off x="8639546" y="2373654"/>
            <a:ext cx="1702297" cy="1031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3A0545C4-0563-423F-A560-07EBB68EDD18}"/>
              </a:ext>
            </a:extLst>
          </p:cNvPr>
          <p:cNvSpPr txBox="1"/>
          <p:nvPr/>
        </p:nvSpPr>
        <p:spPr>
          <a:xfrm>
            <a:off x="8315023" y="5583021"/>
            <a:ext cx="1988704" cy="646331"/>
          </a:xfrm>
          <a:prstGeom prst="rect">
            <a:avLst/>
          </a:prstGeom>
          <a:noFill/>
        </p:spPr>
        <p:txBody>
          <a:bodyPr wrap="square" rtlCol="0">
            <a:spAutoFit/>
          </a:bodyPr>
          <a:lstStyle/>
          <a:p>
            <a:r>
              <a:rPr lang="en-US" b="1" dirty="0"/>
              <a:t>IDENTIFY ACTION ; IMPLEMENT</a:t>
            </a:r>
            <a:endParaRPr lang="en-IN" b="1" dirty="0"/>
          </a:p>
        </p:txBody>
      </p:sp>
      <p:sp>
        <p:nvSpPr>
          <p:cNvPr id="12" name="TextBox 11">
            <a:extLst>
              <a:ext uri="{FF2B5EF4-FFF2-40B4-BE49-F238E27FC236}">
                <a16:creationId xmlns:a16="http://schemas.microsoft.com/office/drawing/2014/main" id="{D516CB8D-7243-4E4F-88FC-AA3364CD0504}"/>
              </a:ext>
            </a:extLst>
          </p:cNvPr>
          <p:cNvSpPr txBox="1"/>
          <p:nvPr/>
        </p:nvSpPr>
        <p:spPr>
          <a:xfrm>
            <a:off x="9166302" y="5952353"/>
            <a:ext cx="45719" cy="369332"/>
          </a:xfrm>
          <a:prstGeom prst="rect">
            <a:avLst/>
          </a:prstGeom>
          <a:noFill/>
        </p:spPr>
        <p:txBody>
          <a:bodyPr wrap="square" rtlCol="0">
            <a:spAutoFit/>
          </a:bodyPr>
          <a:lstStyle/>
          <a:p>
            <a:endParaRPr lang="en-IN" dirty="0"/>
          </a:p>
        </p:txBody>
      </p:sp>
      <p:sp>
        <p:nvSpPr>
          <p:cNvPr id="13" name="Rectangle 12">
            <a:extLst>
              <a:ext uri="{FF2B5EF4-FFF2-40B4-BE49-F238E27FC236}">
                <a16:creationId xmlns:a16="http://schemas.microsoft.com/office/drawing/2014/main" id="{B1F18BF8-D8C8-4632-889E-B49A56C98C65}"/>
              </a:ext>
            </a:extLst>
          </p:cNvPr>
          <p:cNvSpPr/>
          <p:nvPr/>
        </p:nvSpPr>
        <p:spPr>
          <a:xfrm>
            <a:off x="8315023" y="5607072"/>
            <a:ext cx="1864553" cy="7146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Arrow Connector 15">
            <a:extLst>
              <a:ext uri="{FF2B5EF4-FFF2-40B4-BE49-F238E27FC236}">
                <a16:creationId xmlns:a16="http://schemas.microsoft.com/office/drawing/2014/main" id="{DFAE200A-5248-4050-8F02-5E1F336FF211}"/>
              </a:ext>
            </a:extLst>
          </p:cNvPr>
          <p:cNvCxnSpPr/>
          <p:nvPr/>
        </p:nvCxnSpPr>
        <p:spPr>
          <a:xfrm>
            <a:off x="2011236" y="2907540"/>
            <a:ext cx="0" cy="39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3A7E031-C338-4CEE-B3CC-EED9681061B7}"/>
              </a:ext>
            </a:extLst>
          </p:cNvPr>
          <p:cNvCxnSpPr/>
          <p:nvPr/>
        </p:nvCxnSpPr>
        <p:spPr>
          <a:xfrm>
            <a:off x="2011236" y="4077018"/>
            <a:ext cx="0" cy="405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64650A-D264-408F-864A-294CFACD3F58}"/>
              </a:ext>
            </a:extLst>
          </p:cNvPr>
          <p:cNvCxnSpPr/>
          <p:nvPr/>
        </p:nvCxnSpPr>
        <p:spPr>
          <a:xfrm flipV="1">
            <a:off x="2502288" y="3798332"/>
            <a:ext cx="1714111" cy="1141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CC0070-0159-462D-AB6A-313B9508FA53}"/>
              </a:ext>
            </a:extLst>
          </p:cNvPr>
          <p:cNvCxnSpPr/>
          <p:nvPr/>
        </p:nvCxnSpPr>
        <p:spPr>
          <a:xfrm flipV="1">
            <a:off x="7145866" y="2731805"/>
            <a:ext cx="1475141" cy="1066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4454DC4-D7AF-43B3-A61C-3F41742DC7A0}"/>
              </a:ext>
            </a:extLst>
          </p:cNvPr>
          <p:cNvCxnSpPr/>
          <p:nvPr/>
        </p:nvCxnSpPr>
        <p:spPr>
          <a:xfrm>
            <a:off x="9523141" y="3429000"/>
            <a:ext cx="0" cy="574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3B42390-4D06-4989-9626-61E65BEBF219}"/>
              </a:ext>
            </a:extLst>
          </p:cNvPr>
          <p:cNvCxnSpPr/>
          <p:nvPr/>
        </p:nvCxnSpPr>
        <p:spPr>
          <a:xfrm>
            <a:off x="9411629" y="4918210"/>
            <a:ext cx="55756" cy="664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1BC1BFA-0603-4372-BAA9-042510A6889C}"/>
              </a:ext>
            </a:extLst>
          </p:cNvPr>
          <p:cNvCxnSpPr/>
          <p:nvPr/>
        </p:nvCxnSpPr>
        <p:spPr>
          <a:xfrm flipH="1" flipV="1">
            <a:off x="5869158" y="5583021"/>
            <a:ext cx="2445865" cy="20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0E927B4-3D20-455D-B720-B720BEF558D6}"/>
              </a:ext>
            </a:extLst>
          </p:cNvPr>
          <p:cNvSpPr>
            <a:spLocks noGrp="1"/>
          </p:cNvSpPr>
          <p:nvPr>
            <p:ph type="sldNum" sz="quarter" idx="12"/>
          </p:nvPr>
        </p:nvSpPr>
        <p:spPr/>
        <p:txBody>
          <a:bodyPr/>
          <a:lstStyle/>
          <a:p>
            <a:fld id="{71EC9CE2-5AEF-428F-9B76-4FE97200EC74}" type="slidenum">
              <a:rPr lang="en-IN" smtClean="0"/>
              <a:t>9</a:t>
            </a:fld>
            <a:endParaRPr lang="en-IN" dirty="0"/>
          </a:p>
        </p:txBody>
      </p:sp>
      <p:sp>
        <p:nvSpPr>
          <p:cNvPr id="14" name="Rectangle 13">
            <a:extLst>
              <a:ext uri="{FF2B5EF4-FFF2-40B4-BE49-F238E27FC236}">
                <a16:creationId xmlns:a16="http://schemas.microsoft.com/office/drawing/2014/main" id="{22668924-09C4-EE32-ECA7-567B0684EE6C}"/>
              </a:ext>
            </a:extLst>
          </p:cNvPr>
          <p:cNvSpPr/>
          <p:nvPr/>
        </p:nvSpPr>
        <p:spPr>
          <a:xfrm>
            <a:off x="914400" y="1571223"/>
            <a:ext cx="9946254" cy="51502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0068691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26"/>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109</a:t>
            </a:r>
            <a:endParaRPr sz="667" dirty="0">
              <a:latin typeface="Arial"/>
              <a:ea typeface="Arial"/>
              <a:cs typeface="Arial"/>
              <a:sym typeface="Arial"/>
            </a:endParaRPr>
          </a:p>
        </p:txBody>
      </p:sp>
      <p:sp>
        <p:nvSpPr>
          <p:cNvPr id="1231" name="Google Shape;1231;p126"/>
          <p:cNvSpPr txBox="1"/>
          <p:nvPr/>
        </p:nvSpPr>
        <p:spPr>
          <a:xfrm>
            <a:off x="742800" y="382467"/>
            <a:ext cx="8330400" cy="2860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ASSESSMENT OF DESIGN PROJECTS</a:t>
            </a:r>
            <a:endParaRPr sz="1733" b="1" dirty="0">
              <a:solidFill>
                <a:srgbClr val="F68B1E"/>
              </a:solidFill>
            </a:endParaRPr>
          </a:p>
        </p:txBody>
      </p:sp>
      <p:graphicFrame>
        <p:nvGraphicFramePr>
          <p:cNvPr id="1232" name="Google Shape;1232;p126"/>
          <p:cNvGraphicFramePr/>
          <p:nvPr/>
        </p:nvGraphicFramePr>
        <p:xfrm>
          <a:off x="658768" y="1105966"/>
          <a:ext cx="10874468" cy="4780262"/>
        </p:xfrm>
        <a:graphic>
          <a:graphicData uri="http://schemas.openxmlformats.org/drawingml/2006/table">
            <a:tbl>
              <a:tblPr firstRow="1" bandRow="1">
                <a:noFill/>
              </a:tblPr>
              <a:tblGrid>
                <a:gridCol w="1580267">
                  <a:extLst>
                    <a:ext uri="{9D8B030D-6E8A-4147-A177-3AD203B41FA5}">
                      <a16:colId xmlns:a16="http://schemas.microsoft.com/office/drawing/2014/main" val="20000"/>
                    </a:ext>
                  </a:extLst>
                </a:gridCol>
                <a:gridCol w="3098067">
                  <a:extLst>
                    <a:ext uri="{9D8B030D-6E8A-4147-A177-3AD203B41FA5}">
                      <a16:colId xmlns:a16="http://schemas.microsoft.com/office/drawing/2014/main" val="20001"/>
                    </a:ext>
                  </a:extLst>
                </a:gridCol>
                <a:gridCol w="3098067">
                  <a:extLst>
                    <a:ext uri="{9D8B030D-6E8A-4147-A177-3AD203B41FA5}">
                      <a16:colId xmlns:a16="http://schemas.microsoft.com/office/drawing/2014/main" val="20002"/>
                    </a:ext>
                  </a:extLst>
                </a:gridCol>
                <a:gridCol w="30980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108957">
                <a:tc>
                  <a:txBody>
                    <a:bodyPr/>
                    <a:lstStyle/>
                    <a:p>
                      <a:pPr marL="25400" marR="152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Purpose of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Does not clearly explain the  intended outcome of the  project  or provides little information about  the problem that was being solved,  the need being met, or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description of the  intended outcome of the  project  which includes information about  the problem that was being solved  or the need being met, and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detailed intended  outcome of the project which  includes information about the  problem that was being solved or  the need being met, and clearly  articulates the reasons and  decision-making process used to  select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Research</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awareness of similar work  done by others in an unacceptable  literary form</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awareness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thorough understanding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Choices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justification of choices with  little or no references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Justifies choices made with  reference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Demonstrates sophisticated  justification of choices with  reference to functional, aesthetic,  social, economic, or environmental  consideration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1233" name="Google Shape;1233;p126"/>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27"/>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110</a:t>
            </a:r>
            <a:endParaRPr sz="667" dirty="0">
              <a:latin typeface="Arial"/>
              <a:ea typeface="Arial"/>
              <a:cs typeface="Arial"/>
              <a:sym typeface="Arial"/>
            </a:endParaRPr>
          </a:p>
        </p:txBody>
      </p:sp>
      <p:graphicFrame>
        <p:nvGraphicFramePr>
          <p:cNvPr id="1239" name="Google Shape;1239;p127"/>
          <p:cNvGraphicFramePr/>
          <p:nvPr/>
        </p:nvGraphicFramePr>
        <p:xfrm>
          <a:off x="744401" y="956999"/>
          <a:ext cx="10703201" cy="4450819"/>
        </p:xfrm>
        <a:graphic>
          <a:graphicData uri="http://schemas.openxmlformats.org/drawingml/2006/table">
            <a:tbl>
              <a:tblPr firstRow="1" bandRow="1">
                <a:noFill/>
              </a:tblPr>
              <a:tblGrid>
                <a:gridCol w="1555400">
                  <a:extLst>
                    <a:ext uri="{9D8B030D-6E8A-4147-A177-3AD203B41FA5}">
                      <a16:colId xmlns:a16="http://schemas.microsoft.com/office/drawing/2014/main" val="20000"/>
                    </a:ext>
                  </a:extLst>
                </a:gridCol>
                <a:gridCol w="3049267">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30492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945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Only one design presented or  clearly infeasible alternative given.  Serious deficiencies in exploring  and identifying 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approaches identified to some degree.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 achieved after review  of reasonable alternatives.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Application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application of  engineering principles yielding  unreasonable solution.</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Serious deficiencies in proper  selection and use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Effective application of engineering  principles resulting in reasonable  solution.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Critical selection and application  of engineering principles ensuring  reasonable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5849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Not capable of achieving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or exceeds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889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Interpretation of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conclusions  based on achieved results. Serious  deficiencies in support for stated  conclusions.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Sound conclusions reached based  on achieved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Insightful, supported conclusions  and recommendations.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bl>
          </a:graphicData>
        </a:graphic>
      </p:graphicFrame>
      <p:sp>
        <p:nvSpPr>
          <p:cNvPr id="1240" name="Google Shape;1240;p127"/>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3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8" name="Google Shape;1308;p13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9" name="Google Shape;1309;p13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10" name="Google Shape;1310;p13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311" name="Google Shape;1311;p133"/>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116</a:t>
            </a:r>
            <a:endParaRPr sz="667" dirty="0">
              <a:latin typeface="Arial"/>
              <a:ea typeface="Arial"/>
              <a:cs typeface="Arial"/>
              <a:sym typeface="Arial"/>
            </a:endParaRPr>
          </a:p>
        </p:txBody>
      </p:sp>
      <p:sp>
        <p:nvSpPr>
          <p:cNvPr id="1312" name="Google Shape;1312;p133"/>
          <p:cNvSpPr txBox="1"/>
          <p:nvPr/>
        </p:nvSpPr>
        <p:spPr>
          <a:xfrm>
            <a:off x="717167" y="445533"/>
            <a:ext cx="5202400" cy="674800"/>
          </a:xfrm>
          <a:prstGeom prst="rect">
            <a:avLst/>
          </a:prstGeom>
          <a:noFill/>
          <a:ln>
            <a:noFill/>
          </a:ln>
        </p:spPr>
        <p:txBody>
          <a:bodyPr spcFirstLastPara="1" wrap="square" lIns="0" tIns="112600" rIns="0" bIns="0" anchor="t" anchorCtr="0">
            <a:noAutofit/>
          </a:bodyPr>
          <a:lstStyle/>
          <a:p>
            <a:pPr marL="16933"/>
            <a:endParaRPr sz="1333" dirty="0">
              <a:latin typeface="Arial"/>
              <a:ea typeface="Arial"/>
              <a:cs typeface="Arial"/>
              <a:sym typeface="Arial"/>
            </a:endParaRPr>
          </a:p>
          <a:p>
            <a:pPr marL="16933">
              <a:spcBef>
                <a:spcPts val="753"/>
              </a:spcBef>
            </a:pPr>
            <a:r>
              <a:rPr lang="en" sz="1600" b="1">
                <a:solidFill>
                  <a:srgbClr val="F68B1E"/>
                </a:solidFill>
                <a:latin typeface="Arial"/>
                <a:ea typeface="Arial"/>
                <a:cs typeface="Arial"/>
                <a:sym typeface="Arial"/>
              </a:rPr>
              <a:t>RUBRICS FOR REVIEW</a:t>
            </a:r>
            <a:r>
              <a:rPr lang="en" sz="1600" b="1">
                <a:solidFill>
                  <a:srgbClr val="F68B1E"/>
                </a:solidFill>
              </a:rPr>
              <a:t> </a:t>
            </a:r>
            <a:r>
              <a:rPr lang="en" sz="1600" b="1">
                <a:solidFill>
                  <a:srgbClr val="F68B1E"/>
                </a:solidFill>
                <a:latin typeface="Arial"/>
                <a:ea typeface="Arial"/>
                <a:cs typeface="Arial"/>
                <a:sym typeface="Arial"/>
              </a:rPr>
              <a:t>– III</a:t>
            </a:r>
            <a:endParaRPr sz="1600" b="1" dirty="0"/>
          </a:p>
        </p:txBody>
      </p:sp>
      <p:graphicFrame>
        <p:nvGraphicFramePr>
          <p:cNvPr id="1313" name="Google Shape;1313;p133"/>
          <p:cNvGraphicFramePr/>
          <p:nvPr/>
        </p:nvGraphicFramePr>
        <p:xfrm>
          <a:off x="717167" y="1377358"/>
          <a:ext cx="10738301" cy="3505758"/>
        </p:xfrm>
        <a:graphic>
          <a:graphicData uri="http://schemas.openxmlformats.org/drawingml/2006/table">
            <a:tbl>
              <a:tblPr firstRow="1" bandRow="1">
                <a:noFill/>
              </a:tblPr>
              <a:tblGrid>
                <a:gridCol w="758767">
                  <a:extLst>
                    <a:ext uri="{9D8B030D-6E8A-4147-A177-3AD203B41FA5}">
                      <a16:colId xmlns:a16="http://schemas.microsoft.com/office/drawing/2014/main" val="20000"/>
                    </a:ext>
                  </a:extLst>
                </a:gridCol>
                <a:gridCol w="1926267">
                  <a:extLst>
                    <a:ext uri="{9D8B030D-6E8A-4147-A177-3AD203B41FA5}">
                      <a16:colId xmlns:a16="http://schemas.microsoft.com/office/drawing/2014/main" val="20001"/>
                    </a:ext>
                  </a:extLst>
                </a:gridCol>
                <a:gridCol w="700100">
                  <a:extLst>
                    <a:ext uri="{9D8B030D-6E8A-4147-A177-3AD203B41FA5}">
                      <a16:colId xmlns:a16="http://schemas.microsoft.com/office/drawing/2014/main" val="20002"/>
                    </a:ext>
                  </a:extLst>
                </a:gridCol>
                <a:gridCol w="1458900">
                  <a:extLst>
                    <a:ext uri="{9D8B030D-6E8A-4147-A177-3AD203B41FA5}">
                      <a16:colId xmlns:a16="http://schemas.microsoft.com/office/drawing/2014/main" val="20003"/>
                    </a:ext>
                  </a:extLst>
                </a:gridCol>
                <a:gridCol w="1458900">
                  <a:extLst>
                    <a:ext uri="{9D8B030D-6E8A-4147-A177-3AD203B41FA5}">
                      <a16:colId xmlns:a16="http://schemas.microsoft.com/office/drawing/2014/main" val="20004"/>
                    </a:ext>
                  </a:extLst>
                </a:gridCol>
                <a:gridCol w="1517567">
                  <a:extLst>
                    <a:ext uri="{9D8B030D-6E8A-4147-A177-3AD203B41FA5}">
                      <a16:colId xmlns:a16="http://schemas.microsoft.com/office/drawing/2014/main" val="20005"/>
                    </a:ext>
                  </a:extLst>
                </a:gridCol>
                <a:gridCol w="1458900">
                  <a:extLst>
                    <a:ext uri="{9D8B030D-6E8A-4147-A177-3AD203B41FA5}">
                      <a16:colId xmlns:a16="http://schemas.microsoft.com/office/drawing/2014/main" val="20006"/>
                    </a:ext>
                  </a:extLst>
                </a:gridCol>
                <a:gridCol w="1458900">
                  <a:extLst>
                    <a:ext uri="{9D8B030D-6E8A-4147-A177-3AD203B41FA5}">
                      <a16:colId xmlns:a16="http://schemas.microsoft.com/office/drawing/2014/main" val="20007"/>
                    </a:ext>
                  </a:extLst>
                </a:gridCol>
              </a:tblGrid>
              <a:tr h="529756">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Code</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Marks</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127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Poor  Up to 20%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762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Poor  Up to 40%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101600" marR="1016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Average  Up to 60%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635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Good  Up to 80%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76200" marR="762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good  Up to 100%</a:t>
                      </a:r>
                      <a:endParaRPr sz="12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35068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10.2.2</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oral  presentations to  technical and non-  technical audiences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  deliver effective  presentations.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deliver  presentation,  but presentation  was prepared  and attempted.</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Able to deliver  fair presentation  but not able to  answer to the  audiences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presentations  but able to  answer partially  to the audience  queries.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 and  able to answer  all queries of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2500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9.3.1</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 results as a  team, with smooth  integration of  contributions from all  individual efforts – GA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No Contribution  from an  individual to a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minimal</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moderate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 contribution  from an  individual to a  team is good  but not well groomed in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1270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  from an  individual to a  team is good  and results in an  integrated team  presentation.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314" name="Google Shape;1314;p133"/>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315" name="Google Shape;1315;p133"/>
          <p:cNvSpPr txBox="1"/>
          <p:nvPr/>
        </p:nvSpPr>
        <p:spPr>
          <a:xfrm>
            <a:off x="737676" y="3360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6" name="Google Shape;1316;p133"/>
          <p:cNvSpPr txBox="1"/>
          <p:nvPr/>
        </p:nvSpPr>
        <p:spPr>
          <a:xfrm>
            <a:off x="2801383" y="3360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
        <p:nvSpPr>
          <p:cNvPr id="1317" name="Google Shape;1317;p133"/>
          <p:cNvSpPr txBox="1"/>
          <p:nvPr/>
        </p:nvSpPr>
        <p:spPr>
          <a:xfrm>
            <a:off x="737676" y="60722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8" name="Google Shape;1318;p133"/>
          <p:cNvSpPr txBox="1"/>
          <p:nvPr/>
        </p:nvSpPr>
        <p:spPr>
          <a:xfrm>
            <a:off x="2734083" y="60722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25"/>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0" name="Google Shape;1220;p125"/>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1" name="Google Shape;1221;p125"/>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222" name="Google Shape;1222;p125"/>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223" name="Google Shape;1223;p125"/>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108</a:t>
            </a:r>
            <a:endParaRPr sz="667" dirty="0">
              <a:latin typeface="Arial"/>
              <a:ea typeface="Arial"/>
              <a:cs typeface="Arial"/>
              <a:sym typeface="Arial"/>
            </a:endParaRPr>
          </a:p>
        </p:txBody>
      </p:sp>
      <p:graphicFrame>
        <p:nvGraphicFramePr>
          <p:cNvPr id="1224" name="Google Shape;1224;p125"/>
          <p:cNvGraphicFramePr/>
          <p:nvPr>
            <p:extLst>
              <p:ext uri="{D42A27DB-BD31-4B8C-83A1-F6EECF244321}">
                <p14:modId xmlns:p14="http://schemas.microsoft.com/office/powerpoint/2010/main" val="3215876178"/>
              </p:ext>
            </p:extLst>
          </p:nvPr>
        </p:nvGraphicFramePr>
        <p:xfrm>
          <a:off x="763351" y="1122447"/>
          <a:ext cx="10665301" cy="4500105"/>
        </p:xfrm>
        <a:graphic>
          <a:graphicData uri="http://schemas.openxmlformats.org/drawingml/2006/table">
            <a:tbl>
              <a:tblPr firstRow="1" bandRow="1">
                <a:noFill/>
              </a:tblPr>
              <a:tblGrid>
                <a:gridCol w="1549900">
                  <a:extLst>
                    <a:ext uri="{9D8B030D-6E8A-4147-A177-3AD203B41FA5}">
                      <a16:colId xmlns:a16="http://schemas.microsoft.com/office/drawing/2014/main" val="20000"/>
                    </a:ext>
                  </a:extLst>
                </a:gridCol>
                <a:gridCol w="3038467">
                  <a:extLst>
                    <a:ext uri="{9D8B030D-6E8A-4147-A177-3AD203B41FA5}">
                      <a16:colId xmlns:a16="http://schemas.microsoft.com/office/drawing/2014/main" val="20001"/>
                    </a:ext>
                  </a:extLst>
                </a:gridCol>
                <a:gridCol w="3038467">
                  <a:extLst>
                    <a:ext uri="{9D8B030D-6E8A-4147-A177-3AD203B41FA5}">
                      <a16:colId xmlns:a16="http://schemas.microsoft.com/office/drawing/2014/main" val="20002"/>
                    </a:ext>
                  </a:extLst>
                </a:gridCol>
                <a:gridCol w="30384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dirty="0">
                          <a:solidFill>
                            <a:schemeClr val="tx1"/>
                          </a:solidFill>
                          <a:latin typeface="Arial"/>
                          <a:ea typeface="Arial"/>
                          <a:cs typeface="Arial"/>
                          <a:sym typeface="Arial"/>
                        </a:rPr>
                        <a:t>Component</a:t>
                      </a:r>
                      <a:endParaRPr sz="1300" b="1" dirty="0">
                        <a:solidFill>
                          <a:schemeClr val="tx1"/>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8041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Oral  Presentation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audible and fluent  on their topic, and do not rely  on notes to present or respond.  Speakers respond accurately  and appropriately to audience  questions and comments.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mostly audible and  fluent on their topic, and require  minimal referral to notes. Speakers  respond to most questions  accurately and appropriately.</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Speakers are often inaudible  or hesitant, often speaking in  incomplete sentences. Speakers  rely heavily on notes. Speakers  have difficulty responding clearly  and accurately to audience  questions.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2413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appropriate and meaningful  gestures (e.g., drawing hands  inward to convey contraction,  moving arms up to convey lift, etc.)  eye contact with audience, and  movement, demonstrates a high  level of comfort and connection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Body language,  as  indicated by  a slight tendency to repetitive  and distracting gestures (e.g.,  tapping a pen,  wringing hands,  waving arms, clenching fists, etc.)  and breaking eye contact with  audience, demonstrates a slight  discomfort with the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dirty="0">
                          <a:solidFill>
                            <a:srgbClr val="231F20"/>
                          </a:solidFill>
                          <a:latin typeface="Arial"/>
                          <a:ea typeface="Arial"/>
                          <a:cs typeface="Arial"/>
                          <a:sym typeface="Arial"/>
                        </a:rPr>
                        <a:t>Body language,  as  indicated by  frequent, repetitive and distracting  gestures, little or no audience eye-  contact, and /or stiff posture and  movement, indicate a high degree  of discomfort interacting with  audience.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225" name="Google Shape;1225;p125"/>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126"/>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109</a:t>
            </a:r>
            <a:endParaRPr sz="667" dirty="0">
              <a:latin typeface="Arial"/>
              <a:ea typeface="Arial"/>
              <a:cs typeface="Arial"/>
              <a:sym typeface="Arial"/>
            </a:endParaRPr>
          </a:p>
        </p:txBody>
      </p:sp>
      <p:sp>
        <p:nvSpPr>
          <p:cNvPr id="1231" name="Google Shape;1231;p126"/>
          <p:cNvSpPr txBox="1"/>
          <p:nvPr/>
        </p:nvSpPr>
        <p:spPr>
          <a:xfrm>
            <a:off x="742800" y="382467"/>
            <a:ext cx="8330400" cy="286000"/>
          </a:xfrm>
          <a:prstGeom prst="rect">
            <a:avLst/>
          </a:prstGeom>
          <a:noFill/>
          <a:ln>
            <a:noFill/>
          </a:ln>
        </p:spPr>
        <p:txBody>
          <a:bodyPr spcFirstLastPara="1" wrap="square" lIns="0" tIns="16933" rIns="0" bIns="0" anchor="t" anchorCtr="0">
            <a:noAutofit/>
          </a:bodyPr>
          <a:lstStyle/>
          <a:p>
            <a:r>
              <a:rPr lang="en" sz="1733" b="1">
                <a:solidFill>
                  <a:srgbClr val="F68B1E"/>
                </a:solidFill>
              </a:rPr>
              <a:t>RUBRICS FOR ASSESSMENT OF DESIGN PROJECTS</a:t>
            </a:r>
            <a:endParaRPr sz="1733" b="1" dirty="0">
              <a:solidFill>
                <a:srgbClr val="F68B1E"/>
              </a:solidFill>
            </a:endParaRPr>
          </a:p>
        </p:txBody>
      </p:sp>
      <p:graphicFrame>
        <p:nvGraphicFramePr>
          <p:cNvPr id="1232" name="Google Shape;1232;p126"/>
          <p:cNvGraphicFramePr/>
          <p:nvPr/>
        </p:nvGraphicFramePr>
        <p:xfrm>
          <a:off x="658768" y="1105966"/>
          <a:ext cx="10874468" cy="4780262"/>
        </p:xfrm>
        <a:graphic>
          <a:graphicData uri="http://schemas.openxmlformats.org/drawingml/2006/table">
            <a:tbl>
              <a:tblPr firstRow="1" bandRow="1">
                <a:noFill/>
              </a:tblPr>
              <a:tblGrid>
                <a:gridCol w="1580267">
                  <a:extLst>
                    <a:ext uri="{9D8B030D-6E8A-4147-A177-3AD203B41FA5}">
                      <a16:colId xmlns:a16="http://schemas.microsoft.com/office/drawing/2014/main" val="20000"/>
                    </a:ext>
                  </a:extLst>
                </a:gridCol>
                <a:gridCol w="3098067">
                  <a:extLst>
                    <a:ext uri="{9D8B030D-6E8A-4147-A177-3AD203B41FA5}">
                      <a16:colId xmlns:a16="http://schemas.microsoft.com/office/drawing/2014/main" val="20001"/>
                    </a:ext>
                  </a:extLst>
                </a:gridCol>
                <a:gridCol w="3098067">
                  <a:extLst>
                    <a:ext uri="{9D8B030D-6E8A-4147-A177-3AD203B41FA5}">
                      <a16:colId xmlns:a16="http://schemas.microsoft.com/office/drawing/2014/main" val="20002"/>
                    </a:ext>
                  </a:extLst>
                </a:gridCol>
                <a:gridCol w="30980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2108957">
                <a:tc>
                  <a:txBody>
                    <a:bodyPr/>
                    <a:lstStyle/>
                    <a:p>
                      <a:pPr marL="25400" marR="152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Purpose of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Does not clearly explain the  intended outcome of the  project  or provides little information about  the problem that was being solved,  the need being met, or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description of the  intended outcome of the  project  which includes information about  the problem that was being solved  or the need being met, and why the  project was selected</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Provides a detailed intended  outcome of the project which  includes information about the  problem that was being solved or  the need being met, and clearly  articulates the reasons and  decision-making process used to  select the project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Research</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awareness of similar work  done by others in an unacceptable  literary form</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awareness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•Reflects thorough understanding  of similar work done by others and  presents it in an acceptable literary  format</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1194557">
                <a:tc>
                  <a:txBody>
                    <a:bodyPr/>
                    <a:lstStyle/>
                    <a:p>
                      <a:pPr marL="25400" marR="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Choices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Lacks justification of choices with  little or no references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Justifies choices made with  reference to functional, aesthetic,  social, economic, or environmental  considerations</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u="none" strike="noStrike" cap="none">
                          <a:solidFill>
                            <a:srgbClr val="231F20"/>
                          </a:solidFill>
                          <a:latin typeface="Arial"/>
                          <a:ea typeface="Arial"/>
                          <a:cs typeface="Arial"/>
                          <a:sym typeface="Arial"/>
                        </a:rPr>
                        <a:t>Demonstrates sophisticated  justification of choices with  reference to functional, aesthetic,  social, economic, or environmental  consideration</a:t>
                      </a:r>
                      <a:endParaRPr sz="13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bl>
          </a:graphicData>
        </a:graphic>
      </p:graphicFrame>
      <p:sp>
        <p:nvSpPr>
          <p:cNvPr id="1233" name="Google Shape;1233;p126"/>
          <p:cNvSpPr txBox="1"/>
          <p:nvPr/>
        </p:nvSpPr>
        <p:spPr>
          <a:xfrm>
            <a:off x="1495211" y="6475100"/>
            <a:ext cx="10703347" cy="107512"/>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127"/>
          <p:cNvSpPr txBox="1"/>
          <p:nvPr/>
        </p:nvSpPr>
        <p:spPr>
          <a:xfrm>
            <a:off x="742789" y="6475100"/>
            <a:ext cx="753200" cy="107600"/>
          </a:xfrm>
          <a:prstGeom prst="rect">
            <a:avLst/>
          </a:prstGeom>
          <a:noFill/>
          <a:ln>
            <a:noFill/>
          </a:ln>
        </p:spPr>
        <p:txBody>
          <a:bodyPr spcFirstLastPara="1" wrap="square" lIns="0" tIns="0" rIns="0" bIns="0" anchor="ctr" anchorCtr="0">
            <a:noAutofit/>
          </a:bodyPr>
          <a:lstStyle/>
          <a:p>
            <a:pPr algn="ctr">
              <a:lnSpc>
                <a:spcPct val="109583"/>
              </a:lnSpc>
            </a:pPr>
            <a:r>
              <a:rPr lang="en" sz="667">
                <a:solidFill>
                  <a:srgbClr val="231F20"/>
                </a:solidFill>
              </a:rPr>
              <a:t>110</a:t>
            </a:r>
            <a:endParaRPr sz="667" dirty="0">
              <a:latin typeface="Arial"/>
              <a:ea typeface="Arial"/>
              <a:cs typeface="Arial"/>
              <a:sym typeface="Arial"/>
            </a:endParaRPr>
          </a:p>
        </p:txBody>
      </p:sp>
      <p:graphicFrame>
        <p:nvGraphicFramePr>
          <p:cNvPr id="1239" name="Google Shape;1239;p127"/>
          <p:cNvGraphicFramePr/>
          <p:nvPr/>
        </p:nvGraphicFramePr>
        <p:xfrm>
          <a:off x="744401" y="956999"/>
          <a:ext cx="10703201" cy="4450819"/>
        </p:xfrm>
        <a:graphic>
          <a:graphicData uri="http://schemas.openxmlformats.org/drawingml/2006/table">
            <a:tbl>
              <a:tblPr firstRow="1" bandRow="1">
                <a:noFill/>
              </a:tblPr>
              <a:tblGrid>
                <a:gridCol w="1555400">
                  <a:extLst>
                    <a:ext uri="{9D8B030D-6E8A-4147-A177-3AD203B41FA5}">
                      <a16:colId xmlns:a16="http://schemas.microsoft.com/office/drawing/2014/main" val="20000"/>
                    </a:ext>
                  </a:extLst>
                </a:gridCol>
                <a:gridCol w="3049267">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3049267">
                  <a:extLst>
                    <a:ext uri="{9D8B030D-6E8A-4147-A177-3AD203B41FA5}">
                      <a16:colId xmlns:a16="http://schemas.microsoft.com/office/drawing/2014/main" val="20003"/>
                    </a:ext>
                  </a:extLst>
                </a:gridCol>
              </a:tblGrid>
              <a:tr h="282191">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Category</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Needs Improvements</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Acceptable</a:t>
                      </a:r>
                      <a:endParaRPr sz="1300" b="1" dirty="0">
                        <a:solidFill>
                          <a:srgbClr val="231F20"/>
                        </a:solidFill>
                        <a:latin typeface="Arial"/>
                        <a:ea typeface="Arial"/>
                        <a:cs typeface="Arial"/>
                        <a:sym typeface="Arial"/>
                      </a:endParaRPr>
                    </a:p>
                  </a:txBody>
                  <a:tcPr marL="0" marR="0" marT="15067" marB="0" anchor="ctr">
                    <a:solidFill>
                      <a:srgbClr val="F68B1E"/>
                    </a:solidFill>
                  </a:tcPr>
                </a:tc>
                <a:tc>
                  <a:txBody>
                    <a:bodyPr/>
                    <a:lstStyle/>
                    <a:p>
                      <a:pPr marL="76200" marR="0" lvl="0" indent="0" algn="ctr" rtl="0">
                        <a:lnSpc>
                          <a:spcPct val="150000"/>
                        </a:lnSpc>
                        <a:spcBef>
                          <a:spcPts val="0"/>
                        </a:spcBef>
                        <a:spcAft>
                          <a:spcPts val="0"/>
                        </a:spcAft>
                        <a:buNone/>
                      </a:pPr>
                      <a:r>
                        <a:rPr lang="en" sz="1300" b="1">
                          <a:solidFill>
                            <a:srgbClr val="231F20"/>
                          </a:solidFill>
                          <a:latin typeface="Arial"/>
                          <a:ea typeface="Arial"/>
                          <a:cs typeface="Arial"/>
                          <a:sym typeface="Arial"/>
                        </a:rPr>
                        <a:t>Proficient</a:t>
                      </a:r>
                      <a:endParaRPr sz="1300" b="1" dirty="0">
                        <a:solidFill>
                          <a:srgbClr val="231F20"/>
                        </a:solidFill>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1945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Only one design presented or  clearly infeasible alternative given.  Serious deficiencies in exploring  and identifying alternative designs.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Alternative approaches identified to some degree.</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 achieved after review  of reasonable alternatives.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4993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Application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application of  engineering principles yielding  unreasonable solution.</a:t>
                      </a:r>
                      <a:endParaRPr sz="1300" dirty="0">
                        <a:solidFill>
                          <a:srgbClr val="231F20"/>
                        </a:solidFill>
                        <a:latin typeface="Arial"/>
                        <a:ea typeface="Arial"/>
                        <a:cs typeface="Arial"/>
                        <a:sym typeface="Arial"/>
                      </a:endParaRPr>
                    </a:p>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Serious deficiencies in proper  selection and use of engineering  principles.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Effective application of engineering  principles resulting in reasonable  solution.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Critical selection and application  of engineering principles ensuring  reasonable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r h="5849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Final Design</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Not capable of achieving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Design meets or exceeds desired  objectives.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3"/>
                  </a:ext>
                </a:extLst>
              </a:tr>
              <a:tr h="889757">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Interpretation of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No or erroneous conclusions  based on achieved results. Serious  deficiencies in support for stated  conclusions.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Sound conclusions reached based  on achieved results.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300">
                          <a:solidFill>
                            <a:srgbClr val="231F20"/>
                          </a:solidFill>
                          <a:latin typeface="Arial"/>
                          <a:ea typeface="Arial"/>
                          <a:cs typeface="Arial"/>
                          <a:sym typeface="Arial"/>
                        </a:rPr>
                        <a:t>Insightful, supported conclusions  and recommendations.</a:t>
                      </a:r>
                      <a:endParaRPr sz="1300" dirty="0">
                        <a:solidFill>
                          <a:srgbClr val="231F20"/>
                        </a:solidFill>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4"/>
                  </a:ext>
                </a:extLst>
              </a:tr>
            </a:tbl>
          </a:graphicData>
        </a:graphic>
      </p:graphicFrame>
      <p:sp>
        <p:nvSpPr>
          <p:cNvPr id="1240" name="Google Shape;1240;p127"/>
          <p:cNvSpPr txBox="1"/>
          <p:nvPr/>
        </p:nvSpPr>
        <p:spPr>
          <a:xfrm>
            <a:off x="1495211" y="6475100"/>
            <a:ext cx="10703200" cy="107600"/>
          </a:xfrm>
          <a:prstGeom prst="rect">
            <a:avLst/>
          </a:prstGeom>
          <a:solidFill>
            <a:srgbClr val="939598"/>
          </a:solidFill>
          <a:ln>
            <a:noFill/>
          </a:ln>
        </p:spPr>
        <p:txBody>
          <a:bodyPr spcFirstLastPara="1" wrap="square" lIns="0" tIns="5067" rIns="0" bIns="0" anchor="ctr" anchorCtr="0">
            <a:noAutofit/>
          </a:bodyPr>
          <a:lstStyle/>
          <a:p>
            <a:pPr marL="67732"/>
            <a:r>
              <a:rPr lang="en" sz="667">
                <a:solidFill>
                  <a:srgbClr val="FFFFFF"/>
                </a:solidFill>
                <a:latin typeface="Arial"/>
                <a:ea typeface="Arial"/>
                <a:cs typeface="Arial"/>
                <a:sym typeface="Arial"/>
              </a:rPr>
              <a:t>Examination Reform Policy</a:t>
            </a:r>
            <a:endParaRPr sz="667" dirty="0">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33"/>
          <p:cNvSpPr/>
          <p:nvPr/>
        </p:nvSpPr>
        <p:spPr>
          <a:xfrm>
            <a:off x="0" y="6475101"/>
            <a:ext cx="10702603" cy="107289"/>
          </a:xfrm>
          <a:custGeom>
            <a:avLst/>
            <a:gdLst/>
            <a:ahLst/>
            <a:cxnLst/>
            <a:rect l="l" t="t" r="r" b="b"/>
            <a:pathLst>
              <a:path w="6633845" h="167640" extrusionOk="0">
                <a:moveTo>
                  <a:pt x="0" y="167297"/>
                </a:moveTo>
                <a:lnTo>
                  <a:pt x="6633286" y="167297"/>
                </a:lnTo>
                <a:lnTo>
                  <a:pt x="6633286"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8" name="Google Shape;1308;p133"/>
          <p:cNvSpPr/>
          <p:nvPr/>
        </p:nvSpPr>
        <p:spPr>
          <a:xfrm>
            <a:off x="11454865" y="6475101"/>
            <a:ext cx="742739" cy="107289"/>
          </a:xfrm>
          <a:custGeom>
            <a:avLst/>
            <a:gdLst/>
            <a:ahLst/>
            <a:cxnLst/>
            <a:rect l="l" t="t" r="r" b="b"/>
            <a:pathLst>
              <a:path w="460375" h="167640" extrusionOk="0">
                <a:moveTo>
                  <a:pt x="0" y="167297"/>
                </a:moveTo>
                <a:lnTo>
                  <a:pt x="460375" y="167297"/>
                </a:lnTo>
                <a:lnTo>
                  <a:pt x="460375" y="0"/>
                </a:lnTo>
                <a:lnTo>
                  <a:pt x="0" y="0"/>
                </a:lnTo>
                <a:lnTo>
                  <a:pt x="0" y="167297"/>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09" name="Google Shape;1309;p133"/>
          <p:cNvSpPr/>
          <p:nvPr/>
        </p:nvSpPr>
        <p:spPr>
          <a:xfrm>
            <a:off x="0" y="6475101"/>
            <a:ext cx="0" cy="107289"/>
          </a:xfrm>
          <a:custGeom>
            <a:avLst/>
            <a:gdLst/>
            <a:ahLst/>
            <a:cxnLst/>
            <a:rect l="l" t="t" r="r" b="b"/>
            <a:pathLst>
              <a:path w="120000" h="167640" extrusionOk="0">
                <a:moveTo>
                  <a:pt x="0" y="0"/>
                </a:moveTo>
                <a:lnTo>
                  <a:pt x="0" y="167297"/>
                </a:lnTo>
                <a:lnTo>
                  <a:pt x="0" y="0"/>
                </a:lnTo>
                <a:close/>
              </a:path>
            </a:pathLst>
          </a:custGeom>
          <a:solidFill>
            <a:srgbClr val="939598"/>
          </a:solidFill>
          <a:ln>
            <a:noFill/>
          </a:ln>
        </p:spPr>
        <p:txBody>
          <a:bodyPr spcFirstLastPara="1" wrap="square" lIns="0" tIns="0" rIns="0" bIns="0" anchor="t" anchorCtr="0">
            <a:noAutofit/>
          </a:bodyPr>
          <a:lstStyle/>
          <a:p>
            <a:endParaRPr sz="2400" dirty="0"/>
          </a:p>
        </p:txBody>
      </p:sp>
      <p:sp>
        <p:nvSpPr>
          <p:cNvPr id="1310" name="Google Shape;1310;p133"/>
          <p:cNvSpPr/>
          <p:nvPr/>
        </p:nvSpPr>
        <p:spPr>
          <a:xfrm>
            <a:off x="10702445" y="6473065"/>
            <a:ext cx="752983" cy="111353"/>
          </a:xfrm>
          <a:custGeom>
            <a:avLst/>
            <a:gdLst/>
            <a:ahLst/>
            <a:cxnLst/>
            <a:rect l="l" t="t" r="r" b="b"/>
            <a:pathLst>
              <a:path w="466725" h="173990" extrusionOk="0">
                <a:moveTo>
                  <a:pt x="466344" y="0"/>
                </a:moveTo>
                <a:lnTo>
                  <a:pt x="0" y="0"/>
                </a:lnTo>
                <a:lnTo>
                  <a:pt x="0" y="173647"/>
                </a:lnTo>
                <a:lnTo>
                  <a:pt x="466344" y="173647"/>
                </a:lnTo>
                <a:lnTo>
                  <a:pt x="466344" y="0"/>
                </a:lnTo>
                <a:close/>
              </a:path>
            </a:pathLst>
          </a:custGeom>
          <a:solidFill>
            <a:srgbClr val="F68B1E"/>
          </a:solidFill>
          <a:ln>
            <a:noFill/>
          </a:ln>
        </p:spPr>
        <p:txBody>
          <a:bodyPr spcFirstLastPara="1" wrap="square" lIns="0" tIns="0" rIns="0" bIns="0" anchor="t" anchorCtr="0">
            <a:noAutofit/>
          </a:bodyPr>
          <a:lstStyle/>
          <a:p>
            <a:endParaRPr sz="2400" dirty="0"/>
          </a:p>
        </p:txBody>
      </p:sp>
      <p:sp>
        <p:nvSpPr>
          <p:cNvPr id="1311" name="Google Shape;1311;p133"/>
          <p:cNvSpPr txBox="1"/>
          <p:nvPr/>
        </p:nvSpPr>
        <p:spPr>
          <a:xfrm>
            <a:off x="10702444" y="6473064"/>
            <a:ext cx="753200" cy="111600"/>
          </a:xfrm>
          <a:prstGeom prst="rect">
            <a:avLst/>
          </a:prstGeom>
          <a:noFill/>
          <a:ln>
            <a:noFill/>
          </a:ln>
        </p:spPr>
        <p:txBody>
          <a:bodyPr spcFirstLastPara="1" wrap="square" lIns="0" tIns="0" rIns="0" bIns="0" anchor="ctr" anchorCtr="0">
            <a:noAutofit/>
          </a:bodyPr>
          <a:lstStyle/>
          <a:p>
            <a:pPr algn="ctr">
              <a:lnSpc>
                <a:spcPct val="113750"/>
              </a:lnSpc>
            </a:pPr>
            <a:r>
              <a:rPr lang="en" sz="667">
                <a:solidFill>
                  <a:srgbClr val="231F20"/>
                </a:solidFill>
              </a:rPr>
              <a:t>116</a:t>
            </a:r>
            <a:endParaRPr sz="667" dirty="0">
              <a:latin typeface="Arial"/>
              <a:ea typeface="Arial"/>
              <a:cs typeface="Arial"/>
              <a:sym typeface="Arial"/>
            </a:endParaRPr>
          </a:p>
        </p:txBody>
      </p:sp>
      <p:sp>
        <p:nvSpPr>
          <p:cNvPr id="1312" name="Google Shape;1312;p133"/>
          <p:cNvSpPr txBox="1"/>
          <p:nvPr/>
        </p:nvSpPr>
        <p:spPr>
          <a:xfrm>
            <a:off x="717167" y="445533"/>
            <a:ext cx="5202400" cy="674800"/>
          </a:xfrm>
          <a:prstGeom prst="rect">
            <a:avLst/>
          </a:prstGeom>
          <a:noFill/>
          <a:ln>
            <a:noFill/>
          </a:ln>
        </p:spPr>
        <p:txBody>
          <a:bodyPr spcFirstLastPara="1" wrap="square" lIns="0" tIns="112600" rIns="0" bIns="0" anchor="t" anchorCtr="0">
            <a:noAutofit/>
          </a:bodyPr>
          <a:lstStyle/>
          <a:p>
            <a:pPr marL="16933"/>
            <a:endParaRPr sz="1333" dirty="0">
              <a:latin typeface="Arial"/>
              <a:ea typeface="Arial"/>
              <a:cs typeface="Arial"/>
              <a:sym typeface="Arial"/>
            </a:endParaRPr>
          </a:p>
          <a:p>
            <a:pPr marL="16933">
              <a:spcBef>
                <a:spcPts val="753"/>
              </a:spcBef>
            </a:pPr>
            <a:r>
              <a:rPr lang="en" sz="1600" b="1">
                <a:solidFill>
                  <a:srgbClr val="F68B1E"/>
                </a:solidFill>
                <a:latin typeface="Arial"/>
                <a:ea typeface="Arial"/>
                <a:cs typeface="Arial"/>
                <a:sym typeface="Arial"/>
              </a:rPr>
              <a:t>RUBRICS FOR REVIEW</a:t>
            </a:r>
            <a:r>
              <a:rPr lang="en" sz="1600" b="1">
                <a:solidFill>
                  <a:srgbClr val="F68B1E"/>
                </a:solidFill>
              </a:rPr>
              <a:t> </a:t>
            </a:r>
            <a:r>
              <a:rPr lang="en" sz="1600" b="1">
                <a:solidFill>
                  <a:srgbClr val="F68B1E"/>
                </a:solidFill>
                <a:latin typeface="Arial"/>
                <a:ea typeface="Arial"/>
                <a:cs typeface="Arial"/>
                <a:sym typeface="Arial"/>
              </a:rPr>
              <a:t>– III</a:t>
            </a:r>
            <a:endParaRPr sz="1600" b="1" dirty="0"/>
          </a:p>
        </p:txBody>
      </p:sp>
      <p:graphicFrame>
        <p:nvGraphicFramePr>
          <p:cNvPr id="1313" name="Google Shape;1313;p133"/>
          <p:cNvGraphicFramePr/>
          <p:nvPr/>
        </p:nvGraphicFramePr>
        <p:xfrm>
          <a:off x="717167" y="1377358"/>
          <a:ext cx="10738301" cy="3505758"/>
        </p:xfrm>
        <a:graphic>
          <a:graphicData uri="http://schemas.openxmlformats.org/drawingml/2006/table">
            <a:tbl>
              <a:tblPr firstRow="1" bandRow="1">
                <a:noFill/>
              </a:tblPr>
              <a:tblGrid>
                <a:gridCol w="758767">
                  <a:extLst>
                    <a:ext uri="{9D8B030D-6E8A-4147-A177-3AD203B41FA5}">
                      <a16:colId xmlns:a16="http://schemas.microsoft.com/office/drawing/2014/main" val="20000"/>
                    </a:ext>
                  </a:extLst>
                </a:gridCol>
                <a:gridCol w="1926267">
                  <a:extLst>
                    <a:ext uri="{9D8B030D-6E8A-4147-A177-3AD203B41FA5}">
                      <a16:colId xmlns:a16="http://schemas.microsoft.com/office/drawing/2014/main" val="20001"/>
                    </a:ext>
                  </a:extLst>
                </a:gridCol>
                <a:gridCol w="700100">
                  <a:extLst>
                    <a:ext uri="{9D8B030D-6E8A-4147-A177-3AD203B41FA5}">
                      <a16:colId xmlns:a16="http://schemas.microsoft.com/office/drawing/2014/main" val="20002"/>
                    </a:ext>
                  </a:extLst>
                </a:gridCol>
                <a:gridCol w="1458900">
                  <a:extLst>
                    <a:ext uri="{9D8B030D-6E8A-4147-A177-3AD203B41FA5}">
                      <a16:colId xmlns:a16="http://schemas.microsoft.com/office/drawing/2014/main" val="20003"/>
                    </a:ext>
                  </a:extLst>
                </a:gridCol>
                <a:gridCol w="1458900">
                  <a:extLst>
                    <a:ext uri="{9D8B030D-6E8A-4147-A177-3AD203B41FA5}">
                      <a16:colId xmlns:a16="http://schemas.microsoft.com/office/drawing/2014/main" val="20004"/>
                    </a:ext>
                  </a:extLst>
                </a:gridCol>
                <a:gridCol w="1517567">
                  <a:extLst>
                    <a:ext uri="{9D8B030D-6E8A-4147-A177-3AD203B41FA5}">
                      <a16:colId xmlns:a16="http://schemas.microsoft.com/office/drawing/2014/main" val="20005"/>
                    </a:ext>
                  </a:extLst>
                </a:gridCol>
                <a:gridCol w="1458900">
                  <a:extLst>
                    <a:ext uri="{9D8B030D-6E8A-4147-A177-3AD203B41FA5}">
                      <a16:colId xmlns:a16="http://schemas.microsoft.com/office/drawing/2014/main" val="20006"/>
                    </a:ext>
                  </a:extLst>
                </a:gridCol>
                <a:gridCol w="1458900">
                  <a:extLst>
                    <a:ext uri="{9D8B030D-6E8A-4147-A177-3AD203B41FA5}">
                      <a16:colId xmlns:a16="http://schemas.microsoft.com/office/drawing/2014/main" val="20007"/>
                    </a:ext>
                  </a:extLst>
                </a:gridCol>
              </a:tblGrid>
              <a:tr h="529756">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Code</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PI</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0" marR="0" lvl="0" indent="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Marks</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127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Poor  Up to 20%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762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Poor  Up to 40%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101600" marR="1016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Average  Up to 60%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88900" marR="88900" lvl="0" indent="635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Good  Up to 80%</a:t>
                      </a:r>
                      <a:endParaRPr sz="1200" u="none" strike="noStrike" cap="none" dirty="0">
                        <a:latin typeface="Arial"/>
                        <a:ea typeface="Arial"/>
                        <a:cs typeface="Arial"/>
                        <a:sym typeface="Arial"/>
                      </a:endParaRPr>
                    </a:p>
                  </a:txBody>
                  <a:tcPr marL="0" marR="0" marT="15067" marB="0" anchor="ctr">
                    <a:solidFill>
                      <a:srgbClr val="F68B1E"/>
                    </a:solidFill>
                  </a:tcPr>
                </a:tc>
                <a:tc>
                  <a:txBody>
                    <a:bodyPr/>
                    <a:lstStyle/>
                    <a:p>
                      <a:pPr marL="76200" marR="76200" lvl="0" indent="25400" algn="ctr" rtl="0">
                        <a:lnSpc>
                          <a:spcPct val="150000"/>
                        </a:lnSpc>
                        <a:spcBef>
                          <a:spcPts val="0"/>
                        </a:spcBef>
                        <a:spcAft>
                          <a:spcPts val="0"/>
                        </a:spcAft>
                        <a:buNone/>
                      </a:pPr>
                      <a:r>
                        <a:rPr lang="en" sz="1200" b="1" u="none" strike="noStrike" cap="none">
                          <a:solidFill>
                            <a:srgbClr val="231F20"/>
                          </a:solidFill>
                          <a:latin typeface="Arial"/>
                          <a:ea typeface="Arial"/>
                          <a:cs typeface="Arial"/>
                          <a:sym typeface="Arial"/>
                        </a:rPr>
                        <a:t>Very good  Up to 100%</a:t>
                      </a:r>
                      <a:endParaRPr sz="1200" u="none" strike="noStrike" cap="none" dirty="0">
                        <a:latin typeface="Arial"/>
                        <a:ea typeface="Arial"/>
                        <a:cs typeface="Arial"/>
                        <a:sym typeface="Arial"/>
                      </a:endParaRPr>
                    </a:p>
                  </a:txBody>
                  <a:tcPr marL="0" marR="0" marT="15067" marB="0" anchor="ctr">
                    <a:solidFill>
                      <a:srgbClr val="F68B1E"/>
                    </a:solidFill>
                  </a:tcPr>
                </a:tc>
                <a:extLst>
                  <a:ext uri="{0D108BD9-81ED-4DB2-BD59-A6C34878D82A}">
                    <a16:rowId xmlns:a16="http://schemas.microsoft.com/office/drawing/2014/main" val="10000"/>
                  </a:ext>
                </a:extLst>
              </a:tr>
              <a:tr h="135068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10.2.2</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oral  presentations to  technical and non-  technical audiences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  deliver effective  presentations.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Could not</a:t>
                      </a:r>
                      <a:r>
                        <a:rPr lang="en" sz="1200">
                          <a:solidFill>
                            <a:srgbClr val="231F20"/>
                          </a:solidFill>
                          <a:latin typeface="Arial"/>
                          <a:ea typeface="Arial"/>
                          <a:cs typeface="Arial"/>
                          <a:sym typeface="Arial"/>
                        </a:rPr>
                        <a:t> </a:t>
                      </a:r>
                      <a:r>
                        <a:rPr lang="en" sz="1200" u="none" strike="noStrike" cap="none">
                          <a:solidFill>
                            <a:srgbClr val="231F20"/>
                          </a:solidFill>
                          <a:latin typeface="Arial"/>
                          <a:ea typeface="Arial"/>
                          <a:cs typeface="Arial"/>
                          <a:sym typeface="Arial"/>
                        </a:rPr>
                        <a:t>deliver  presentation,  but presentation  was prepared  and attempted.</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508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Able to deliver  fair presentation  but not able to  answer to the  audiences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presentations  but able to  answer partially  to the audience  queries.</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Deliver effective  presentation and  able to answer  all queries of the  audience.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1"/>
                  </a:ext>
                </a:extLst>
              </a:tr>
              <a:tr h="1625003">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9.3.1</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Present results as a  team, with smooth  integration of  contributions from all  individual efforts – GA + IA</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0" marR="0" lvl="0" indent="0" algn="ctr"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03</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No Contribution  from an  individual to a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381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minimal</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Contributions  from an  individual to a  team is moderate</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76200" lvl="0" indent="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A contribution  from an  individual to a  team is good  but not well groomed in  team.</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tc>
                  <a:txBody>
                    <a:bodyPr/>
                    <a:lstStyle/>
                    <a:p>
                      <a:pPr marL="25400" marR="25400" lvl="0" indent="12700" algn="l" rtl="0">
                        <a:lnSpc>
                          <a:spcPct val="150000"/>
                        </a:lnSpc>
                        <a:spcBef>
                          <a:spcPts val="0"/>
                        </a:spcBef>
                        <a:spcAft>
                          <a:spcPts val="0"/>
                        </a:spcAft>
                        <a:buNone/>
                      </a:pPr>
                      <a:r>
                        <a:rPr lang="en" sz="1200" u="none" strike="noStrike" cap="none">
                          <a:solidFill>
                            <a:srgbClr val="231F20"/>
                          </a:solidFill>
                          <a:latin typeface="Arial"/>
                          <a:ea typeface="Arial"/>
                          <a:cs typeface="Arial"/>
                          <a:sym typeface="Arial"/>
                        </a:rPr>
                        <a:t>Contribution  from an  individual to a  team is good  and results in an  integrated team  presentation.</a:t>
                      </a:r>
                      <a:endParaRPr sz="1200" u="none" strike="noStrike" cap="none" dirty="0">
                        <a:latin typeface="Arial"/>
                        <a:ea typeface="Arial"/>
                        <a:cs typeface="Arial"/>
                        <a:sym typeface="Arial"/>
                      </a:endParaRPr>
                    </a:p>
                  </a:txBody>
                  <a:tcPr marL="0" marR="0" marT="13033" marB="0">
                    <a:lnL w="9525" cap="flat" cmpd="sng">
                      <a:solidFill>
                        <a:srgbClr val="F68B1E"/>
                      </a:solidFill>
                      <a:prstDash val="solid"/>
                      <a:round/>
                      <a:headEnd type="none" w="sm" len="sm"/>
                      <a:tailEnd type="none" w="sm" len="sm"/>
                    </a:lnL>
                    <a:lnR w="9525" cap="flat" cmpd="sng">
                      <a:solidFill>
                        <a:srgbClr val="F68B1E"/>
                      </a:solidFill>
                      <a:prstDash val="solid"/>
                      <a:round/>
                      <a:headEnd type="none" w="sm" len="sm"/>
                      <a:tailEnd type="none" w="sm" len="sm"/>
                    </a:lnR>
                    <a:lnT w="9525" cap="flat" cmpd="sng">
                      <a:solidFill>
                        <a:srgbClr val="F68B1E"/>
                      </a:solidFill>
                      <a:prstDash val="solid"/>
                      <a:round/>
                      <a:headEnd type="none" w="sm" len="sm"/>
                      <a:tailEnd type="none" w="sm" len="sm"/>
                    </a:lnT>
                    <a:lnB w="9525" cap="flat" cmpd="sng">
                      <a:solidFill>
                        <a:srgbClr val="F68B1E"/>
                      </a:solidFill>
                      <a:prstDash val="solid"/>
                      <a:round/>
                      <a:headEnd type="none" w="sm" len="sm"/>
                      <a:tailEnd type="none" w="sm" len="sm"/>
                    </a:lnB>
                    <a:solidFill>
                      <a:srgbClr val="FED8B3"/>
                    </a:solidFill>
                  </a:tcPr>
                </a:tc>
                <a:extLst>
                  <a:ext uri="{0D108BD9-81ED-4DB2-BD59-A6C34878D82A}">
                    <a16:rowId xmlns:a16="http://schemas.microsoft.com/office/drawing/2014/main" val="10002"/>
                  </a:ext>
                </a:extLst>
              </a:tr>
            </a:tbl>
          </a:graphicData>
        </a:graphic>
      </p:graphicFrame>
      <p:sp>
        <p:nvSpPr>
          <p:cNvPr id="1314" name="Google Shape;1314;p133"/>
          <p:cNvSpPr txBox="1"/>
          <p:nvPr/>
        </p:nvSpPr>
        <p:spPr>
          <a:xfrm>
            <a:off x="9884935" y="6469448"/>
            <a:ext cx="757200" cy="114000"/>
          </a:xfrm>
          <a:prstGeom prst="rect">
            <a:avLst/>
          </a:prstGeom>
          <a:noFill/>
          <a:ln>
            <a:noFill/>
          </a:ln>
        </p:spPr>
        <p:txBody>
          <a:bodyPr spcFirstLastPara="1" wrap="square" lIns="0" tIns="16933" rIns="0" bIns="0" anchor="ctr" anchorCtr="0">
            <a:noAutofit/>
          </a:bodyPr>
          <a:lstStyle/>
          <a:p>
            <a:pPr marL="16933" algn="r"/>
            <a:r>
              <a:rPr lang="en" sz="667">
                <a:solidFill>
                  <a:srgbClr val="FFFFFF"/>
                </a:solidFill>
                <a:latin typeface="Arial"/>
                <a:ea typeface="Arial"/>
                <a:cs typeface="Arial"/>
                <a:sym typeface="Arial"/>
              </a:rPr>
              <a:t>Appendix</a:t>
            </a:r>
            <a:endParaRPr sz="667" dirty="0">
              <a:latin typeface="Arial"/>
              <a:ea typeface="Arial"/>
              <a:cs typeface="Arial"/>
              <a:sym typeface="Arial"/>
            </a:endParaRPr>
          </a:p>
        </p:txBody>
      </p:sp>
      <p:sp>
        <p:nvSpPr>
          <p:cNvPr id="1315" name="Google Shape;1315;p133"/>
          <p:cNvSpPr txBox="1"/>
          <p:nvPr/>
        </p:nvSpPr>
        <p:spPr>
          <a:xfrm>
            <a:off x="737676" y="3360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6" name="Google Shape;1316;p133"/>
          <p:cNvSpPr txBox="1"/>
          <p:nvPr/>
        </p:nvSpPr>
        <p:spPr>
          <a:xfrm>
            <a:off x="2801383" y="3360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
        <p:nvSpPr>
          <p:cNvPr id="1317" name="Google Shape;1317;p133"/>
          <p:cNvSpPr txBox="1"/>
          <p:nvPr/>
        </p:nvSpPr>
        <p:spPr>
          <a:xfrm>
            <a:off x="737676" y="6072273"/>
            <a:ext cx="23472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GA – Group Assessment</a:t>
            </a:r>
            <a:endParaRPr sz="1200" dirty="0">
              <a:latin typeface="Arial"/>
              <a:ea typeface="Arial"/>
              <a:cs typeface="Arial"/>
              <a:sym typeface="Arial"/>
            </a:endParaRPr>
          </a:p>
        </p:txBody>
      </p:sp>
      <p:sp>
        <p:nvSpPr>
          <p:cNvPr id="1318" name="Google Shape;1318;p133"/>
          <p:cNvSpPr txBox="1"/>
          <p:nvPr/>
        </p:nvSpPr>
        <p:spPr>
          <a:xfrm>
            <a:off x="2734083" y="6072273"/>
            <a:ext cx="2564400" cy="133600"/>
          </a:xfrm>
          <a:prstGeom prst="rect">
            <a:avLst/>
          </a:prstGeom>
          <a:noFill/>
          <a:ln>
            <a:noFill/>
          </a:ln>
        </p:spPr>
        <p:txBody>
          <a:bodyPr spcFirstLastPara="1" wrap="square" lIns="0" tIns="16933" rIns="0" bIns="0" anchor="t" anchorCtr="0">
            <a:noAutofit/>
          </a:bodyPr>
          <a:lstStyle/>
          <a:p>
            <a:pPr marL="16933"/>
            <a:r>
              <a:rPr lang="en" sz="1200">
                <a:solidFill>
                  <a:srgbClr val="231F20"/>
                </a:solidFill>
                <a:latin typeface="Arial"/>
                <a:ea typeface="Arial"/>
                <a:cs typeface="Arial"/>
                <a:sym typeface="Arial"/>
              </a:rPr>
              <a:t>IA – Individual Assessment</a:t>
            </a:r>
            <a:endParaRPr sz="1200" dirty="0">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777065" y="423164"/>
            <a:ext cx="6618000" cy="289600"/>
          </a:xfrm>
          <a:prstGeom prst="rect">
            <a:avLst/>
          </a:prstGeom>
          <a:noFill/>
          <a:ln>
            <a:noFill/>
          </a:ln>
        </p:spPr>
        <p:txBody>
          <a:bodyPr spcFirstLastPara="1" vert="horz" wrap="square" lIns="0" tIns="21167" rIns="0" bIns="0" rtlCol="0" anchor="t" anchorCtr="0">
            <a:noAutofit/>
          </a:bodyPr>
          <a:lstStyle/>
          <a:p>
            <a:pPr marL="16933">
              <a:lnSpc>
                <a:spcPct val="100000"/>
              </a:lnSpc>
              <a:spcBef>
                <a:spcPts val="0"/>
              </a:spcBef>
            </a:pPr>
            <a:r>
              <a:rPr lang="en" sz="4467">
                <a:solidFill>
                  <a:srgbClr val="001F5E"/>
                </a:solidFill>
              </a:rPr>
              <a:t>Model Question Papers</a:t>
            </a:r>
            <a:endParaRPr sz="4467" dirty="0"/>
          </a:p>
        </p:txBody>
      </p:sp>
      <p:sp>
        <p:nvSpPr>
          <p:cNvPr id="89" name="Google Shape;89;p19"/>
          <p:cNvSpPr txBox="1"/>
          <p:nvPr/>
        </p:nvSpPr>
        <p:spPr>
          <a:xfrm>
            <a:off x="4056031" y="1342385"/>
            <a:ext cx="3657600" cy="136000"/>
          </a:xfrm>
          <a:prstGeom prst="rect">
            <a:avLst/>
          </a:prstGeom>
          <a:noFill/>
          <a:ln>
            <a:noFill/>
          </a:ln>
        </p:spPr>
        <p:txBody>
          <a:bodyPr spcFirstLastPara="1" wrap="square" lIns="0" tIns="16067" rIns="0" bIns="0" anchor="t" anchorCtr="0">
            <a:noAutofit/>
          </a:bodyPr>
          <a:lstStyle/>
          <a:p>
            <a:pPr marL="16933"/>
            <a:r>
              <a:rPr lang="en" sz="2000" b="1">
                <a:solidFill>
                  <a:srgbClr val="001F5E"/>
                </a:solidFill>
                <a:latin typeface="Arial"/>
                <a:ea typeface="Arial"/>
                <a:cs typeface="Arial"/>
                <a:sym typeface="Arial"/>
              </a:rPr>
              <a:t>For Undergraduate Programs</a:t>
            </a:r>
            <a:endParaRPr sz="2000" dirty="0">
              <a:latin typeface="Arial"/>
              <a:ea typeface="Arial"/>
              <a:cs typeface="Arial"/>
              <a:sym typeface="Arial"/>
            </a:endParaRPr>
          </a:p>
        </p:txBody>
      </p:sp>
      <p:sp>
        <p:nvSpPr>
          <p:cNvPr id="90" name="Google Shape;90;p19"/>
          <p:cNvSpPr txBox="1"/>
          <p:nvPr/>
        </p:nvSpPr>
        <p:spPr>
          <a:xfrm>
            <a:off x="2020445" y="5470939"/>
            <a:ext cx="8732800" cy="388400"/>
          </a:xfrm>
          <a:prstGeom prst="rect">
            <a:avLst/>
          </a:prstGeom>
          <a:noFill/>
          <a:ln>
            <a:noFill/>
          </a:ln>
        </p:spPr>
        <p:txBody>
          <a:bodyPr spcFirstLastPara="1" wrap="square" lIns="0" tIns="20300" rIns="0" bIns="0" anchor="t" anchorCtr="0">
            <a:noAutofit/>
          </a:bodyPr>
          <a:lstStyle/>
          <a:p>
            <a:pPr marL="16933"/>
            <a:r>
              <a:rPr lang="en" sz="3467" b="1">
                <a:solidFill>
                  <a:srgbClr val="001F5E"/>
                </a:solidFill>
                <a:latin typeface="Arial"/>
                <a:ea typeface="Arial"/>
                <a:cs typeface="Arial"/>
                <a:sym typeface="Arial"/>
              </a:rPr>
              <a:t>All India Council for Technical Education</a:t>
            </a:r>
            <a:endParaRPr sz="3467" dirty="0">
              <a:latin typeface="Arial"/>
              <a:ea typeface="Arial"/>
              <a:cs typeface="Arial"/>
              <a:sym typeface="Arial"/>
            </a:endParaRPr>
          </a:p>
          <a:p>
            <a:pPr marL="53339">
              <a:spcBef>
                <a:spcPts val="187"/>
              </a:spcBef>
            </a:pPr>
            <a:r>
              <a:rPr lang="en" sz="2467" b="1">
                <a:solidFill>
                  <a:srgbClr val="001F5E"/>
                </a:solidFill>
                <a:latin typeface="Arial"/>
                <a:ea typeface="Arial"/>
                <a:cs typeface="Arial"/>
                <a:sym typeface="Arial"/>
              </a:rPr>
              <a:t>Nelson Mandela Marg, Vasant Kunj, New Delhi- 110070</a:t>
            </a:r>
            <a:endParaRPr sz="2467" dirty="0">
              <a:latin typeface="Arial"/>
              <a:ea typeface="Arial"/>
              <a:cs typeface="Arial"/>
              <a:sym typeface="Arial"/>
            </a:endParaRPr>
          </a:p>
        </p:txBody>
      </p:sp>
      <p:pic>
        <p:nvPicPr>
          <p:cNvPr id="91" name="Google Shape;91;p19"/>
          <p:cNvPicPr preferRelativeResize="0"/>
          <p:nvPr/>
        </p:nvPicPr>
        <p:blipFill>
          <a:blip r:embed="rId3">
            <a:alphaModFix/>
          </a:blip>
          <a:stretch>
            <a:fillRect/>
          </a:stretch>
        </p:blipFill>
        <p:spPr>
          <a:xfrm>
            <a:off x="5232633" y="4012991"/>
            <a:ext cx="1304400" cy="13044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510978" y="550373"/>
            <a:ext cx="5170044" cy="358548"/>
          </a:xfrm>
          <a:prstGeom prst="rect">
            <a:avLst/>
          </a:prstGeom>
          <a:noFill/>
          <a:ln>
            <a:noFill/>
          </a:ln>
        </p:spPr>
        <p:txBody>
          <a:bodyPr spcFirstLastPara="1" vert="horz" wrap="square" lIns="0" tIns="59267" rIns="0" bIns="0" rtlCol="0" anchor="t" anchorCtr="0">
            <a:noAutofit/>
          </a:bodyPr>
          <a:lstStyle/>
          <a:p>
            <a:pPr algn="ctr">
              <a:lnSpc>
                <a:spcPct val="100000"/>
              </a:lnSpc>
              <a:spcBef>
                <a:spcPts val="0"/>
              </a:spcBef>
            </a:pPr>
            <a:r>
              <a:rPr lang="en"/>
              <a:t>Model Question Papers</a:t>
            </a:r>
            <a:endParaRPr dirty="0"/>
          </a:p>
          <a:p>
            <a:pPr algn="ctr">
              <a:lnSpc>
                <a:spcPct val="100000"/>
              </a:lnSpc>
              <a:spcBef>
                <a:spcPts val="180"/>
              </a:spcBef>
            </a:pPr>
            <a:r>
              <a:rPr lang="en" sz="1733"/>
              <a:t>For Undergraduate Programs</a:t>
            </a:r>
            <a:endParaRPr sz="1733" dirty="0"/>
          </a:p>
        </p:txBody>
      </p:sp>
      <p:sp>
        <p:nvSpPr>
          <p:cNvPr id="97" name="Google Shape;97;p20"/>
          <p:cNvSpPr txBox="1"/>
          <p:nvPr/>
        </p:nvSpPr>
        <p:spPr>
          <a:xfrm>
            <a:off x="1609833" y="2110867"/>
            <a:ext cx="1538000" cy="373600"/>
          </a:xfrm>
          <a:prstGeom prst="rect">
            <a:avLst/>
          </a:prstGeom>
          <a:noFill/>
          <a:ln>
            <a:noFill/>
          </a:ln>
        </p:spPr>
        <p:txBody>
          <a:bodyPr spcFirstLastPara="1" wrap="square" lIns="0" tIns="22833" rIns="0" bIns="0" anchor="t" anchorCtr="0">
            <a:noAutofit/>
          </a:bodyPr>
          <a:lstStyle/>
          <a:p>
            <a:pPr marL="16933"/>
            <a:r>
              <a:rPr lang="en" sz="2200" b="1">
                <a:solidFill>
                  <a:srgbClr val="001F5F"/>
                </a:solidFill>
                <a:latin typeface="Arial"/>
                <a:ea typeface="Arial"/>
                <a:cs typeface="Arial"/>
                <a:sym typeface="Arial"/>
              </a:rPr>
              <a:t>Programs</a:t>
            </a:r>
            <a:endParaRPr sz="2200" dirty="0">
              <a:latin typeface="Arial"/>
              <a:ea typeface="Arial"/>
              <a:cs typeface="Arial"/>
              <a:sym typeface="Arial"/>
            </a:endParaRPr>
          </a:p>
        </p:txBody>
      </p:sp>
      <p:sp>
        <p:nvSpPr>
          <p:cNvPr id="98" name="Google Shape;98;p20"/>
          <p:cNvSpPr txBox="1"/>
          <p:nvPr/>
        </p:nvSpPr>
        <p:spPr>
          <a:xfrm>
            <a:off x="9488512" y="2110867"/>
            <a:ext cx="1439600" cy="373600"/>
          </a:xfrm>
          <a:prstGeom prst="rect">
            <a:avLst/>
          </a:prstGeom>
          <a:noFill/>
          <a:ln>
            <a:noFill/>
          </a:ln>
        </p:spPr>
        <p:txBody>
          <a:bodyPr spcFirstLastPara="1" wrap="square" lIns="0" tIns="22833" rIns="0" bIns="0" anchor="t" anchorCtr="0">
            <a:noAutofit/>
          </a:bodyPr>
          <a:lstStyle/>
          <a:p>
            <a:pPr marL="16933"/>
            <a:r>
              <a:rPr lang="en" sz="2200" b="1">
                <a:solidFill>
                  <a:srgbClr val="001F5F"/>
                </a:solidFill>
                <a:latin typeface="Arial"/>
                <a:ea typeface="Arial"/>
                <a:cs typeface="Arial"/>
                <a:sym typeface="Arial"/>
              </a:rPr>
              <a:t>Page No.</a:t>
            </a:r>
            <a:endParaRPr sz="2200" dirty="0">
              <a:latin typeface="Arial"/>
              <a:ea typeface="Arial"/>
              <a:cs typeface="Arial"/>
              <a:sym typeface="Arial"/>
            </a:endParaRPr>
          </a:p>
        </p:txBody>
      </p:sp>
      <p:sp>
        <p:nvSpPr>
          <p:cNvPr id="99" name="Google Shape;99;p20"/>
          <p:cNvSpPr txBox="1"/>
          <p:nvPr/>
        </p:nvSpPr>
        <p:spPr>
          <a:xfrm>
            <a:off x="1646712" y="2784281"/>
            <a:ext cx="2670800" cy="3348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1. Civil Engineering</a:t>
            </a:r>
            <a:endParaRPr sz="2000" dirty="0">
              <a:latin typeface="Arial"/>
              <a:ea typeface="Arial"/>
              <a:cs typeface="Arial"/>
              <a:sym typeface="Arial"/>
            </a:endParaRPr>
          </a:p>
        </p:txBody>
      </p:sp>
      <p:sp>
        <p:nvSpPr>
          <p:cNvPr id="100" name="Google Shape;100;p20"/>
          <p:cNvSpPr txBox="1"/>
          <p:nvPr/>
        </p:nvSpPr>
        <p:spPr>
          <a:xfrm>
            <a:off x="9488512" y="2784281"/>
            <a:ext cx="1341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CE1-CE</a:t>
            </a:r>
            <a:r>
              <a:rPr lang="en" sz="2000"/>
              <a:t>28</a:t>
            </a:r>
            <a:endParaRPr sz="2000" dirty="0">
              <a:latin typeface="Arial"/>
              <a:ea typeface="Arial"/>
              <a:cs typeface="Arial"/>
              <a:sym typeface="Arial"/>
            </a:endParaRPr>
          </a:p>
        </p:txBody>
      </p:sp>
      <p:sp>
        <p:nvSpPr>
          <p:cNvPr id="101" name="Google Shape;101;p20"/>
          <p:cNvSpPr txBox="1"/>
          <p:nvPr/>
        </p:nvSpPr>
        <p:spPr>
          <a:xfrm>
            <a:off x="1646712" y="3401501"/>
            <a:ext cx="51664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2. Computer Science and Engineering</a:t>
            </a:r>
            <a:endParaRPr sz="2000" dirty="0">
              <a:latin typeface="Arial"/>
              <a:ea typeface="Arial"/>
              <a:cs typeface="Arial"/>
              <a:sym typeface="Arial"/>
            </a:endParaRPr>
          </a:p>
        </p:txBody>
      </p:sp>
      <p:sp>
        <p:nvSpPr>
          <p:cNvPr id="102" name="Google Shape;102;p20"/>
          <p:cNvSpPr txBox="1"/>
          <p:nvPr/>
        </p:nvSpPr>
        <p:spPr>
          <a:xfrm>
            <a:off x="9488512" y="3401501"/>
            <a:ext cx="16492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CSE1-CSE</a:t>
            </a:r>
            <a:r>
              <a:rPr lang="en" sz="2000"/>
              <a:t>57</a:t>
            </a:r>
            <a:endParaRPr sz="2000" dirty="0">
              <a:latin typeface="Arial"/>
              <a:ea typeface="Arial"/>
              <a:cs typeface="Arial"/>
              <a:sym typeface="Arial"/>
            </a:endParaRPr>
          </a:p>
        </p:txBody>
      </p:sp>
      <p:sp>
        <p:nvSpPr>
          <p:cNvPr id="103" name="Google Shape;103;p20"/>
          <p:cNvSpPr txBox="1"/>
          <p:nvPr/>
        </p:nvSpPr>
        <p:spPr>
          <a:xfrm>
            <a:off x="1646712" y="4014701"/>
            <a:ext cx="5486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3. Electrical and Electronics Engineering</a:t>
            </a:r>
            <a:endParaRPr sz="2000" dirty="0">
              <a:latin typeface="Arial"/>
              <a:ea typeface="Arial"/>
              <a:cs typeface="Arial"/>
              <a:sym typeface="Arial"/>
            </a:endParaRPr>
          </a:p>
        </p:txBody>
      </p:sp>
      <p:sp>
        <p:nvSpPr>
          <p:cNvPr id="104" name="Google Shape;104;p20"/>
          <p:cNvSpPr txBox="1"/>
          <p:nvPr/>
        </p:nvSpPr>
        <p:spPr>
          <a:xfrm>
            <a:off x="9482505" y="4014701"/>
            <a:ext cx="1634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EEE1-EEE</a:t>
            </a:r>
            <a:r>
              <a:rPr lang="en" sz="2000"/>
              <a:t>44</a:t>
            </a:r>
            <a:endParaRPr sz="2000" dirty="0">
              <a:latin typeface="Arial"/>
              <a:ea typeface="Arial"/>
              <a:cs typeface="Arial"/>
              <a:sym typeface="Arial"/>
            </a:endParaRPr>
          </a:p>
        </p:txBody>
      </p:sp>
      <p:sp>
        <p:nvSpPr>
          <p:cNvPr id="105" name="Google Shape;105;p20"/>
          <p:cNvSpPr txBox="1"/>
          <p:nvPr/>
        </p:nvSpPr>
        <p:spPr>
          <a:xfrm>
            <a:off x="1646712" y="4631921"/>
            <a:ext cx="6415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4. Electronics and Communication Engineering</a:t>
            </a:r>
            <a:endParaRPr sz="2000" dirty="0">
              <a:latin typeface="Arial"/>
              <a:ea typeface="Arial"/>
              <a:cs typeface="Arial"/>
              <a:sym typeface="Arial"/>
            </a:endParaRPr>
          </a:p>
        </p:txBody>
      </p:sp>
      <p:sp>
        <p:nvSpPr>
          <p:cNvPr id="106" name="Google Shape;106;p20"/>
          <p:cNvSpPr txBox="1"/>
          <p:nvPr/>
        </p:nvSpPr>
        <p:spPr>
          <a:xfrm>
            <a:off x="9479797" y="4631921"/>
            <a:ext cx="16660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ECE1-ECE</a:t>
            </a:r>
            <a:r>
              <a:rPr lang="en" sz="2000"/>
              <a:t>61</a:t>
            </a:r>
            <a:endParaRPr sz="2000" dirty="0">
              <a:latin typeface="Arial"/>
              <a:ea typeface="Arial"/>
              <a:cs typeface="Arial"/>
              <a:sym typeface="Arial"/>
            </a:endParaRPr>
          </a:p>
        </p:txBody>
      </p:sp>
      <p:sp>
        <p:nvSpPr>
          <p:cNvPr id="107" name="Google Shape;107;p20"/>
          <p:cNvSpPr txBox="1"/>
          <p:nvPr/>
        </p:nvSpPr>
        <p:spPr>
          <a:xfrm>
            <a:off x="1646712" y="5245121"/>
            <a:ext cx="36676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5. Mechanical Engineering</a:t>
            </a:r>
            <a:endParaRPr sz="2000" dirty="0">
              <a:latin typeface="Arial"/>
              <a:ea typeface="Arial"/>
              <a:cs typeface="Arial"/>
              <a:sym typeface="Arial"/>
            </a:endParaRPr>
          </a:p>
        </p:txBody>
      </p:sp>
      <p:sp>
        <p:nvSpPr>
          <p:cNvPr id="108" name="Google Shape;108;p20"/>
          <p:cNvSpPr txBox="1"/>
          <p:nvPr/>
        </p:nvSpPr>
        <p:spPr>
          <a:xfrm>
            <a:off x="9488512" y="5245121"/>
            <a:ext cx="1556800" cy="335200"/>
          </a:xfrm>
          <a:prstGeom prst="rect">
            <a:avLst/>
          </a:prstGeom>
          <a:noFill/>
          <a:ln>
            <a:noFill/>
          </a:ln>
        </p:spPr>
        <p:txBody>
          <a:bodyPr spcFirstLastPara="1" wrap="square" lIns="0" tIns="16067" rIns="0" bIns="0" anchor="t" anchorCtr="0">
            <a:noAutofit/>
          </a:bodyPr>
          <a:lstStyle/>
          <a:p>
            <a:pPr marL="16933"/>
            <a:r>
              <a:rPr lang="en" sz="2000">
                <a:latin typeface="Arial"/>
                <a:ea typeface="Arial"/>
                <a:cs typeface="Arial"/>
                <a:sym typeface="Arial"/>
              </a:rPr>
              <a:t>ME1-ME</a:t>
            </a:r>
            <a:r>
              <a:rPr lang="en" sz="2000"/>
              <a:t>55</a:t>
            </a:r>
            <a:endParaRPr sz="2000" dirty="0">
              <a:latin typeface="Arial"/>
              <a:ea typeface="Arial"/>
              <a:cs typeface="Arial"/>
              <a:sym typeface="Arial"/>
            </a:endParaRPr>
          </a:p>
        </p:txBody>
      </p:sp>
      <p:sp>
        <p:nvSpPr>
          <p:cNvPr id="109" name="Google Shape;109;p20"/>
          <p:cNvSpPr txBox="1"/>
          <p:nvPr/>
        </p:nvSpPr>
        <p:spPr>
          <a:xfrm>
            <a:off x="4649813" y="6649239"/>
            <a:ext cx="2892800" cy="78800"/>
          </a:xfrm>
          <a:prstGeom prst="rect">
            <a:avLst/>
          </a:prstGeom>
          <a:noFill/>
          <a:ln>
            <a:noFill/>
          </a:ln>
        </p:spPr>
        <p:txBody>
          <a:bodyPr spcFirstLastPara="1" wrap="square" lIns="0" tIns="16933" rIns="0" bIns="0" anchor="t" anchorCtr="0">
            <a:noAutofit/>
          </a:bodyPr>
          <a:lstStyle/>
          <a:p>
            <a:pPr marL="16933"/>
            <a:r>
              <a:rPr lang="en" sz="1067">
                <a:latin typeface="Arial"/>
                <a:ea typeface="Arial"/>
                <a:cs typeface="Arial"/>
                <a:sym typeface="Arial"/>
              </a:rPr>
              <a:t>All India Council for Technical Education</a:t>
            </a:r>
            <a:endParaRPr sz="1067" dirty="0">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p:nvPr/>
        </p:nvSpPr>
        <p:spPr>
          <a:xfrm>
            <a:off x="2539768" y="560567"/>
            <a:ext cx="6923600" cy="683600"/>
          </a:xfrm>
          <a:prstGeom prst="rect">
            <a:avLst/>
          </a:prstGeom>
          <a:noFill/>
          <a:ln>
            <a:noFill/>
          </a:ln>
        </p:spPr>
        <p:txBody>
          <a:bodyPr spcFirstLastPara="1" wrap="square" lIns="0" tIns="235367" rIns="0" bIns="0" anchor="t" anchorCtr="0">
            <a:noAutofit/>
          </a:bodyPr>
          <a:lstStyle/>
          <a:p>
            <a:pPr algn="ctr"/>
            <a:r>
              <a:rPr lang="en" sz="4133" b="1">
                <a:solidFill>
                  <a:srgbClr val="001F5F"/>
                </a:solidFill>
                <a:latin typeface="Century Gothic"/>
                <a:ea typeface="Century Gothic"/>
                <a:cs typeface="Century Gothic"/>
                <a:sym typeface="Century Gothic"/>
              </a:rPr>
              <a:t>Civil Engineering</a:t>
            </a:r>
            <a:endParaRPr sz="4133" dirty="0">
              <a:latin typeface="Century Gothic"/>
              <a:ea typeface="Century Gothic"/>
              <a:cs typeface="Century Gothic"/>
              <a:sym typeface="Century Gothic"/>
            </a:endParaRPr>
          </a:p>
          <a:p>
            <a:pPr algn="ctr">
              <a:spcBef>
                <a:spcPts val="1413"/>
              </a:spcBef>
            </a:pPr>
            <a:r>
              <a:rPr lang="en" sz="3200" b="1">
                <a:solidFill>
                  <a:srgbClr val="C00000"/>
                </a:solidFill>
                <a:latin typeface="Century Gothic"/>
                <a:ea typeface="Century Gothic"/>
                <a:cs typeface="Century Gothic"/>
                <a:sym typeface="Century Gothic"/>
              </a:rPr>
              <a:t>Model Question Papers</a:t>
            </a:r>
            <a:endParaRPr sz="3200" dirty="0">
              <a:latin typeface="Century Gothic"/>
              <a:ea typeface="Century Gothic"/>
              <a:cs typeface="Century Gothic"/>
              <a:sym typeface="Century Gothic"/>
            </a:endParaRPr>
          </a:p>
          <a:p>
            <a:pPr algn="ctr">
              <a:spcBef>
                <a:spcPts val="1347"/>
              </a:spcBef>
            </a:pPr>
            <a:r>
              <a:rPr lang="en" sz="3200" b="1">
                <a:solidFill>
                  <a:srgbClr val="001F5F"/>
                </a:solidFill>
                <a:latin typeface="Century Gothic"/>
                <a:ea typeface="Century Gothic"/>
                <a:cs typeface="Century Gothic"/>
                <a:sym typeface="Century Gothic"/>
              </a:rPr>
              <a:t>For Undergraduate Program</a:t>
            </a:r>
            <a:endParaRPr sz="3200" dirty="0">
              <a:latin typeface="Century Gothic"/>
              <a:ea typeface="Century Gothic"/>
              <a:cs typeface="Century Gothic"/>
              <a:sym typeface="Century Gothic"/>
            </a:endParaRPr>
          </a:p>
        </p:txBody>
      </p:sp>
      <p:sp>
        <p:nvSpPr>
          <p:cNvPr id="115" name="Google Shape;115;p21"/>
          <p:cNvSpPr txBox="1"/>
          <p:nvPr/>
        </p:nvSpPr>
        <p:spPr>
          <a:xfrm>
            <a:off x="1516508" y="4174680"/>
            <a:ext cx="9035600" cy="707600"/>
          </a:xfrm>
          <a:prstGeom prst="rect">
            <a:avLst/>
          </a:prstGeom>
          <a:noFill/>
          <a:ln>
            <a:noFill/>
          </a:ln>
        </p:spPr>
        <p:txBody>
          <a:bodyPr spcFirstLastPara="1" wrap="square" lIns="0" tIns="17767" rIns="0" bIns="0" anchor="t" anchorCtr="0">
            <a:noAutofit/>
          </a:bodyPr>
          <a:lstStyle/>
          <a:p>
            <a:pPr marL="16933" marR="6773" algn="ctr">
              <a:lnSpc>
                <a:spcPct val="150000"/>
              </a:lnSpc>
            </a:pPr>
            <a:r>
              <a:rPr lang="en" sz="1467" b="1">
                <a:solidFill>
                  <a:srgbClr val="001F5F"/>
                </a:solidFill>
                <a:latin typeface="Times New Roman"/>
                <a:ea typeface="Times New Roman"/>
                <a:cs typeface="Times New Roman"/>
                <a:sym typeface="Times New Roman"/>
              </a:rPr>
              <a:t>T</a:t>
            </a:r>
            <a:r>
              <a:rPr lang="en" sz="1600" b="1">
                <a:solidFill>
                  <a:srgbClr val="001F5F"/>
                </a:solidFill>
                <a:latin typeface="Times New Roman"/>
                <a:ea typeface="Times New Roman"/>
                <a:cs typeface="Times New Roman"/>
                <a:sym typeface="Times New Roman"/>
              </a:rPr>
              <a:t>he model question papers are suggestive blueprints. The primary aim of these  question papers is to bring clarity about the process of connecting questions to  performance indicators and hence to course outcomes. Further, these question  papers demonstrate how bloom’s taxonomy can be used to understand the quality  of question papers and their effectiveness in assessing higher order abilities. The  structure of question papers, number of questions</a:t>
            </a:r>
            <a:r>
              <a:rPr lang="en" sz="1467" b="1">
                <a:solidFill>
                  <a:srgbClr val="001F5F"/>
                </a:solidFill>
                <a:latin typeface="Times New Roman"/>
                <a:ea typeface="Times New Roman"/>
                <a:cs typeface="Times New Roman"/>
                <a:sym typeface="Times New Roman"/>
              </a:rPr>
              <a:t>, </a:t>
            </a:r>
            <a:r>
              <a:rPr lang="en" sz="1600" b="1">
                <a:solidFill>
                  <a:srgbClr val="001F5F"/>
                </a:solidFill>
                <a:latin typeface="Times New Roman"/>
                <a:ea typeface="Times New Roman"/>
                <a:cs typeface="Times New Roman"/>
                <a:sym typeface="Times New Roman"/>
              </a:rPr>
              <a:t>choices given, time </a:t>
            </a:r>
            <a:r>
              <a:rPr lang="en" sz="1467" b="1">
                <a:solidFill>
                  <a:srgbClr val="001F5F"/>
                </a:solidFill>
                <a:latin typeface="Times New Roman"/>
                <a:ea typeface="Times New Roman"/>
                <a:cs typeface="Times New Roman"/>
                <a:sym typeface="Times New Roman"/>
              </a:rPr>
              <a:t>given for  examination </a:t>
            </a:r>
            <a:r>
              <a:rPr lang="en" sz="1600" b="1">
                <a:solidFill>
                  <a:srgbClr val="001F5F"/>
                </a:solidFill>
                <a:latin typeface="Times New Roman"/>
                <a:ea typeface="Times New Roman"/>
                <a:cs typeface="Times New Roman"/>
                <a:sym typeface="Times New Roman"/>
              </a:rPr>
              <a:t>etc., can vary based on the practices of the University or college.</a:t>
            </a:r>
            <a:endParaRPr sz="1600" b="1" dirty="0">
              <a:latin typeface="Times New Roman"/>
              <a:ea typeface="Times New Roman"/>
              <a:cs typeface="Times New Roman"/>
              <a:sym typeface="Times New Roman"/>
            </a:endParaRPr>
          </a:p>
        </p:txBody>
      </p:sp>
      <p:sp>
        <p:nvSpPr>
          <p:cNvPr id="116" name="Google Shape;116;p21"/>
          <p:cNvSpPr txBox="1"/>
          <p:nvPr/>
        </p:nvSpPr>
        <p:spPr>
          <a:xfrm>
            <a:off x="93632" y="70639"/>
            <a:ext cx="2892800" cy="78800"/>
          </a:xfrm>
          <a:prstGeom prst="rect">
            <a:avLst/>
          </a:prstGeom>
          <a:noFill/>
          <a:ln>
            <a:noFill/>
          </a:ln>
        </p:spPr>
        <p:txBody>
          <a:bodyPr spcFirstLastPara="1" wrap="square" lIns="0" tIns="16933" rIns="0" bIns="0" anchor="t" anchorCtr="0">
            <a:noAutofit/>
          </a:bodyPr>
          <a:lstStyle/>
          <a:p>
            <a:pPr marL="16933"/>
            <a:r>
              <a:rPr lang="en" sz="800">
                <a:latin typeface="Arial"/>
                <a:ea typeface="Arial"/>
                <a:cs typeface="Arial"/>
                <a:sym typeface="Arial"/>
              </a:rPr>
              <a:t>All India Council for Technical Education</a:t>
            </a:r>
            <a:endParaRPr sz="800" dirty="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TotalTime>
  <Words>17127</Words>
  <Application>Microsoft Office PowerPoint</Application>
  <PresentationFormat>Widescreen</PresentationFormat>
  <Paragraphs>3244</Paragraphs>
  <Slides>122</Slides>
  <Notes>78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122</vt:i4>
      </vt:variant>
    </vt:vector>
  </HeadingPairs>
  <TitlesOfParts>
    <vt:vector size="135" baseType="lpstr">
      <vt:lpstr>Arial</vt:lpstr>
      <vt:lpstr>Arial</vt:lpstr>
      <vt:lpstr>Arial Narrow</vt:lpstr>
      <vt:lpstr>Calibri</vt:lpstr>
      <vt:lpstr>Calibri Light</vt:lpstr>
      <vt:lpstr>Cambria</vt:lpstr>
      <vt:lpstr>Century Gothic</vt:lpstr>
      <vt:lpstr>Corbel Light</vt:lpstr>
      <vt:lpstr>gotham_light</vt:lpstr>
      <vt:lpstr>Gothic Uralic</vt:lpstr>
      <vt:lpstr>TeXGyreAdventor</vt:lpstr>
      <vt:lpstr>Times New Roman</vt:lpstr>
      <vt:lpstr>Office Theme</vt:lpstr>
      <vt:lpstr>PowerPoint Presentation</vt:lpstr>
      <vt:lpstr>   PRESENT SCENARIO</vt:lpstr>
      <vt:lpstr> OBSERVATIONS ON THE  APPROACH SO FAR</vt:lpstr>
      <vt:lpstr>    About OBE</vt:lpstr>
      <vt:lpstr>  What is an OUTCOME?</vt:lpstr>
      <vt:lpstr>    OBE : Focus – key Aspects</vt:lpstr>
      <vt:lpstr>  Purposes and Premises of OBE</vt:lpstr>
      <vt:lpstr>SAR – NBA Criteria and Evaluation Scores</vt:lpstr>
      <vt:lpstr>  OBE  overview/model</vt:lpstr>
      <vt:lpstr>Program Educational Objectives - PEOs</vt:lpstr>
      <vt:lpstr> PEO Example – Aeronautical Engineering</vt:lpstr>
      <vt:lpstr>PEO EXAMPLE: CIVIL ENGINEERING</vt:lpstr>
      <vt:lpstr>PowerPoint Presentation</vt:lpstr>
      <vt:lpstr>PowerPoint Presentation</vt:lpstr>
      <vt:lpstr>  PSOs – An Example (Civil Engineering)</vt:lpstr>
      <vt:lpstr>What is complex?</vt:lpstr>
      <vt:lpstr>  Course Outcomes - COs</vt:lpstr>
      <vt:lpstr>PowerPoint Presentation</vt:lpstr>
      <vt:lpstr>    Writing COs</vt:lpstr>
      <vt:lpstr>   BLOOMS TAXONOMY AND ASSESSMENT</vt:lpstr>
      <vt:lpstr>Bloom Verbs</vt:lpstr>
      <vt:lpstr>PowerPoint Presentation</vt:lpstr>
      <vt:lpstr>  An Example of CO &amp; CO-PO mapping</vt:lpstr>
      <vt:lpstr>CO-PO mapping (connecting COs with POs)</vt:lpstr>
      <vt:lpstr>Heat &amp; Mass Transfer – CO-PO mapping</vt:lpstr>
      <vt:lpstr>PowerPoint Presentation</vt:lpstr>
      <vt:lpstr>PowerPoint Presentation</vt:lpstr>
      <vt:lpstr>PowerPoint Presentation</vt:lpstr>
      <vt:lpstr>CO PO via two steps 2-STEPS – COMPETENCY/ PERFORMANCE INDICATORS (PI) – FOR POs</vt:lpstr>
      <vt:lpstr>PowerPoint Presentation</vt:lpstr>
      <vt:lpstr>     A Model Question Paper</vt:lpstr>
      <vt:lpstr>PowerPoint Presentation</vt:lpstr>
      <vt:lpstr>PowerPoint Presentation</vt:lpstr>
      <vt:lpstr>PowerPoint Presentation</vt:lpstr>
      <vt:lpstr>CO attainment calculation - Rubrics</vt:lpstr>
      <vt:lpstr>CO attainment Calculation </vt:lpstr>
      <vt:lpstr>PowerPoint Presentation</vt:lpstr>
      <vt:lpstr>CO attainment calculation – contd..</vt:lpstr>
      <vt:lpstr>  Attainment Level</vt:lpstr>
      <vt:lpstr>CO attainment –Rubrics – </vt:lpstr>
      <vt:lpstr>CO-PO mapping (example for PO calculation)</vt:lpstr>
      <vt:lpstr> Procedure for PO attainment calculation</vt:lpstr>
      <vt:lpstr>Program Outcome  Calculation</vt:lpstr>
      <vt:lpstr>PO Attainment -  Calculation</vt:lpstr>
      <vt:lpstr>CO-PO mapping (example)</vt:lpstr>
      <vt:lpstr>Using outcome assessment for improvement – an example</vt:lpstr>
      <vt:lpstr>outcome assessment  improvement – example  contd..</vt:lpstr>
      <vt:lpstr>Examination Reform  Policy</vt:lpstr>
      <vt:lpstr>TABLE OF CONTENTS</vt:lpstr>
      <vt:lpstr>TABLE OF CONTENTS</vt:lpstr>
      <vt:lpstr>ASSESSMENT STRATEGY FOR OUTCOME-BASED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APPENDIX-A</vt:lpstr>
      <vt:lpstr>PowerPoint Presentation</vt:lpstr>
      <vt:lpstr>APPENDIX-B Sample questions for Bloom’s Taxonomy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APPENDIX-C Model Question Papers</vt:lpstr>
      <vt:lpstr>PowerPoint Presentation</vt:lpstr>
      <vt:lpstr>PowerPoint Presentation</vt:lpstr>
      <vt:lpstr>PowerPoint Presentation</vt:lpstr>
      <vt:lpstr>APPENDIX-D Sample Scoring Rubrics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Question Papers</vt:lpstr>
      <vt:lpstr>Model Question Papers For Undergraduate Programs</vt:lpstr>
      <vt:lpstr>PowerPoint Presentation</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Recap – take away</vt:lpstr>
      <vt:lpstr>FAQ on OBE</vt:lpstr>
      <vt:lpstr>   PRACTICE OF OBE</vt:lpstr>
      <vt:lpstr>  OBE PRACTICE: AS-IS</vt:lpstr>
      <vt:lpstr>    SAR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Capsule view of SAR contents</vt:lpstr>
      <vt:lpstr> Some hints for SAR prep and the visit (TO-BE)</vt:lpstr>
      <vt:lpstr>     Q &amp;A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Chinnamanur Rajamani Muthukrishnan</dc:creator>
  <cp:lastModifiedBy>Chinnamanur Rajamani Muthukrishnan</cp:lastModifiedBy>
  <cp:revision>91</cp:revision>
  <dcterms:created xsi:type="dcterms:W3CDTF">2020-10-23T09:28:27Z</dcterms:created>
  <dcterms:modified xsi:type="dcterms:W3CDTF">2023-01-26T01:32:22Z</dcterms:modified>
</cp:coreProperties>
</file>